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7" r:id="rId2"/>
    <p:sldId id="258" r:id="rId3"/>
    <p:sldId id="259" r:id="rId4"/>
    <p:sldId id="260" r:id="rId5"/>
    <p:sldId id="261" r:id="rId6"/>
    <p:sldId id="26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5" autoAdjust="0"/>
    <p:restoredTop sz="94660"/>
  </p:normalViewPr>
  <p:slideViewPr>
    <p:cSldViewPr showGuides="1">
      <p:cViewPr varScale="1">
        <p:scale>
          <a:sx n="66" d="100"/>
          <a:sy n="66" d="100"/>
        </p:scale>
        <p:origin x="1452" y="4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915CA-840A-48CF-B43C-BD03C15D1185}" type="datetimeFigureOut">
              <a:rPr lang="en-US" smtClean="0"/>
              <a:t>8/24/2021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43DD1E-0DF6-4214-958B-2AED0B0658E3}" type="slidenum">
              <a:rPr lang="en-US" smtClean="0"/>
              <a:t>‹#›</a:t>
            </a:fld>
            <a:endParaRPr lang="en-US"/>
          </a:p>
        </p:txBody>
      </p:sp>
    </p:spTree>
    <p:extLst>
      <p:ext uri="{BB962C8B-B14F-4D97-AF65-F5344CB8AC3E}">
        <p14:creationId xmlns:p14="http://schemas.microsoft.com/office/powerpoint/2010/main" val="1422085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149761" y="9126579"/>
            <a:ext cx="3158911" cy="478923"/>
          </a:xfrm>
          <a:prstGeom prst="rect">
            <a:avLst/>
          </a:prstGeom>
          <a:noFill/>
          <a:ln w="9525">
            <a:noFill/>
            <a:miter lim="800000"/>
            <a:headEnd/>
            <a:tailEnd/>
          </a:ln>
        </p:spPr>
        <p:txBody>
          <a:bodyPr lIns="96441" tIns="48219" rIns="96441" bIns="48219" anchor="b">
            <a:prstTxWarp prst="textNoShape">
              <a:avLst/>
            </a:prstTxWarp>
          </a:bodyPr>
          <a:lstStyle/>
          <a:p>
            <a:pPr algn="r" defTabSz="937807"/>
            <a:fld id="{1AFC7A35-2655-41EF-AE52-7763846EB92B}" type="slidenum">
              <a:rPr lang="en-US" sz="1200"/>
              <a:pPr algn="r" defTabSz="937807"/>
              <a:t>1</a:t>
            </a:fld>
            <a:endParaRPr lang="en-US" sz="1200"/>
          </a:p>
        </p:txBody>
      </p:sp>
      <p:sp>
        <p:nvSpPr>
          <p:cNvPr id="32770"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 name="Notes Placeholder 2">
            <a:extLst>
              <a:ext uri="{FF2B5EF4-FFF2-40B4-BE49-F238E27FC236}">
                <a16:creationId xmlns:a16="http://schemas.microsoft.com/office/drawing/2014/main" xmlns="" id="{FA84B750-EA85-4442-906C-199ECF678C4E}"/>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89232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149761" y="9126579"/>
            <a:ext cx="3158911" cy="478923"/>
          </a:xfrm>
          <a:prstGeom prst="rect">
            <a:avLst/>
          </a:prstGeom>
          <a:noFill/>
          <a:ln w="9525">
            <a:noFill/>
            <a:miter lim="800000"/>
            <a:headEnd/>
            <a:tailEnd/>
          </a:ln>
        </p:spPr>
        <p:txBody>
          <a:bodyPr lIns="96441" tIns="48219" rIns="96441" bIns="48219" anchor="b">
            <a:prstTxWarp prst="textNoShape">
              <a:avLst/>
            </a:prstTxWarp>
          </a:bodyPr>
          <a:lstStyle/>
          <a:p>
            <a:pPr algn="r" defTabSz="937807"/>
            <a:fld id="{1AFC7A35-2655-41EF-AE52-7763846EB92B}" type="slidenum">
              <a:rPr lang="en-US" sz="1200"/>
              <a:pPr algn="r" defTabSz="937807"/>
              <a:t>2</a:t>
            </a:fld>
            <a:endParaRPr lang="en-US" sz="1200"/>
          </a:p>
        </p:txBody>
      </p:sp>
      <p:sp>
        <p:nvSpPr>
          <p:cNvPr id="32770"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 name="Notes Placeholder 2">
            <a:extLst>
              <a:ext uri="{FF2B5EF4-FFF2-40B4-BE49-F238E27FC236}">
                <a16:creationId xmlns:a16="http://schemas.microsoft.com/office/drawing/2014/main" xmlns="" id="{BCA45216-3FBF-4251-BED6-7B8A1EB174B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779519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149761" y="9115946"/>
            <a:ext cx="3158911" cy="478923"/>
          </a:xfrm>
          <a:prstGeom prst="rect">
            <a:avLst/>
          </a:prstGeom>
          <a:noFill/>
          <a:ln w="9525">
            <a:noFill/>
            <a:miter lim="800000"/>
            <a:headEnd/>
            <a:tailEnd/>
          </a:ln>
        </p:spPr>
        <p:txBody>
          <a:bodyPr lIns="96441" tIns="48219" rIns="96441" bIns="48219" anchor="b">
            <a:prstTxWarp prst="textNoShape">
              <a:avLst/>
            </a:prstTxWarp>
          </a:bodyPr>
          <a:lstStyle/>
          <a:p>
            <a:pPr algn="r" defTabSz="937807"/>
            <a:fld id="{1AFC7A35-2655-41EF-AE52-7763846EB92B}" type="slidenum">
              <a:rPr lang="en-US" sz="1200"/>
              <a:pPr algn="r" defTabSz="937807"/>
              <a:t>3</a:t>
            </a:fld>
            <a:endParaRPr lang="en-US" sz="1200"/>
          </a:p>
        </p:txBody>
      </p:sp>
      <p:sp>
        <p:nvSpPr>
          <p:cNvPr id="32770"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 name="Notes Placeholder 2">
            <a:extLst>
              <a:ext uri="{FF2B5EF4-FFF2-40B4-BE49-F238E27FC236}">
                <a16:creationId xmlns:a16="http://schemas.microsoft.com/office/drawing/2014/main" xmlns="" id="{FCFBC7E5-99D5-474E-8C4E-61EA8BE890AA}"/>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844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149761" y="9126579"/>
            <a:ext cx="3158911" cy="478923"/>
          </a:xfrm>
          <a:prstGeom prst="rect">
            <a:avLst/>
          </a:prstGeom>
          <a:noFill/>
          <a:ln w="9525">
            <a:noFill/>
            <a:miter lim="800000"/>
            <a:headEnd/>
            <a:tailEnd/>
          </a:ln>
        </p:spPr>
        <p:txBody>
          <a:bodyPr lIns="96441" tIns="48219" rIns="96441" bIns="48219" anchor="b">
            <a:prstTxWarp prst="textNoShape">
              <a:avLst/>
            </a:prstTxWarp>
          </a:bodyPr>
          <a:lstStyle/>
          <a:p>
            <a:pPr algn="r" defTabSz="937807"/>
            <a:fld id="{1AFC7A35-2655-41EF-AE52-7763846EB92B}" type="slidenum">
              <a:rPr lang="en-US" sz="1200"/>
              <a:pPr algn="r" defTabSz="937807"/>
              <a:t>4</a:t>
            </a:fld>
            <a:endParaRPr lang="en-US" sz="1200"/>
          </a:p>
        </p:txBody>
      </p:sp>
      <p:sp>
        <p:nvSpPr>
          <p:cNvPr id="32770"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 name="Notes Placeholder 2">
            <a:extLst>
              <a:ext uri="{FF2B5EF4-FFF2-40B4-BE49-F238E27FC236}">
                <a16:creationId xmlns:a16="http://schemas.microsoft.com/office/drawing/2014/main" xmlns="" id="{B951911D-AE57-48E0-B9A8-1BA8541631A6}"/>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426511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149761" y="9126579"/>
            <a:ext cx="3158911" cy="478923"/>
          </a:xfrm>
          <a:prstGeom prst="rect">
            <a:avLst/>
          </a:prstGeom>
          <a:noFill/>
          <a:ln w="9525">
            <a:noFill/>
            <a:miter lim="800000"/>
            <a:headEnd/>
            <a:tailEnd/>
          </a:ln>
        </p:spPr>
        <p:txBody>
          <a:bodyPr lIns="96441" tIns="48219" rIns="96441" bIns="48219" anchor="b">
            <a:prstTxWarp prst="textNoShape">
              <a:avLst/>
            </a:prstTxWarp>
          </a:bodyPr>
          <a:lstStyle/>
          <a:p>
            <a:pPr algn="r" defTabSz="937807"/>
            <a:fld id="{1AFC7A35-2655-41EF-AE52-7763846EB92B}" type="slidenum">
              <a:rPr lang="en-US" sz="1200"/>
              <a:pPr algn="r" defTabSz="937807"/>
              <a:t>5</a:t>
            </a:fld>
            <a:endParaRPr lang="en-US" sz="1200"/>
          </a:p>
        </p:txBody>
      </p:sp>
      <p:sp>
        <p:nvSpPr>
          <p:cNvPr id="32770"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 name="Notes Placeholder 2">
            <a:extLst>
              <a:ext uri="{FF2B5EF4-FFF2-40B4-BE49-F238E27FC236}">
                <a16:creationId xmlns:a16="http://schemas.microsoft.com/office/drawing/2014/main" xmlns="" id="{7554C5FD-937A-4B1A-B6E9-F5855D997C59}"/>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511527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149761" y="9126579"/>
            <a:ext cx="3158911" cy="478923"/>
          </a:xfrm>
          <a:prstGeom prst="rect">
            <a:avLst/>
          </a:prstGeom>
          <a:noFill/>
          <a:ln w="9525">
            <a:noFill/>
            <a:miter lim="800000"/>
            <a:headEnd/>
            <a:tailEnd/>
          </a:ln>
        </p:spPr>
        <p:txBody>
          <a:bodyPr lIns="96441" tIns="48219" rIns="96441" bIns="48219" anchor="b">
            <a:prstTxWarp prst="textNoShape">
              <a:avLst/>
            </a:prstTxWarp>
          </a:bodyPr>
          <a:lstStyle/>
          <a:p>
            <a:pPr algn="r" defTabSz="937807"/>
            <a:fld id="{1AFC7A35-2655-41EF-AE52-7763846EB92B}" type="slidenum">
              <a:rPr lang="en-US" sz="1200"/>
              <a:pPr algn="r" defTabSz="937807"/>
              <a:t>6</a:t>
            </a:fld>
            <a:endParaRPr lang="en-US" sz="1200"/>
          </a:p>
        </p:txBody>
      </p:sp>
      <p:sp>
        <p:nvSpPr>
          <p:cNvPr id="32770"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 name="Notes Placeholder 2">
            <a:extLst>
              <a:ext uri="{FF2B5EF4-FFF2-40B4-BE49-F238E27FC236}">
                <a16:creationId xmlns:a16="http://schemas.microsoft.com/office/drawing/2014/main" xmlns="" id="{59A24C59-8CE3-4686-9A6B-AE0E67C7807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416709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4A479BC-8CFF-4C15-954B-6B550C19876F}"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3241333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A479BC-8CFF-4C15-954B-6B550C19876F}"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2159847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A479BC-8CFF-4C15-954B-6B550C19876F}"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424594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A479BC-8CFF-4C15-954B-6B550C19876F}"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446156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A479BC-8CFF-4C15-954B-6B550C19876F}"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2314988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4A479BC-8CFF-4C15-954B-6B550C19876F}"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3722700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A479BC-8CFF-4C15-954B-6B550C19876F}" type="datetimeFigureOut">
              <a:rPr lang="en-US" smtClean="0"/>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276899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4A479BC-8CFF-4C15-954B-6B550C19876F}" type="datetimeFigureOut">
              <a:rPr lang="en-US" smtClean="0"/>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1661436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A479BC-8CFF-4C15-954B-6B550C19876F}" type="datetimeFigureOut">
              <a:rPr lang="en-US" smtClean="0"/>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3580347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A479BC-8CFF-4C15-954B-6B550C19876F}"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4159941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A479BC-8CFF-4C15-954B-6B550C19876F}"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FFD0A-1D0E-4167-A447-C13F13C68D5A}" type="slidenum">
              <a:rPr lang="en-US" smtClean="0"/>
              <a:t>‹#›</a:t>
            </a:fld>
            <a:endParaRPr lang="en-US"/>
          </a:p>
        </p:txBody>
      </p:sp>
    </p:spTree>
    <p:extLst>
      <p:ext uri="{BB962C8B-B14F-4D97-AF65-F5344CB8AC3E}">
        <p14:creationId xmlns:p14="http://schemas.microsoft.com/office/powerpoint/2010/main" val="238839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A479BC-8CFF-4C15-954B-6B550C19876F}" type="datetimeFigureOut">
              <a:rPr lang="en-US" smtClean="0"/>
              <a:t>8/24/2021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FFD0A-1D0E-4167-A447-C13F13C68D5A}" type="slidenum">
              <a:rPr lang="en-US" smtClean="0"/>
              <a:t>‹#›</a:t>
            </a:fld>
            <a:endParaRPr lang="en-US"/>
          </a:p>
        </p:txBody>
      </p:sp>
    </p:spTree>
    <p:extLst>
      <p:ext uri="{BB962C8B-B14F-4D97-AF65-F5344CB8AC3E}">
        <p14:creationId xmlns:p14="http://schemas.microsoft.com/office/powerpoint/2010/main" val="419553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xmlns="" id="{1DB77EB1-E5A0-4E32-ABFC-69DE87744AA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Roundtable Discussion #1</a:t>
            </a:r>
          </a:p>
          <a:p>
            <a:pPr marL="0" indent="0" algn="ctr" defTabSz="914400" eaLnBrk="1" hangingPunct="1">
              <a:spcBef>
                <a:spcPts val="576"/>
              </a:spcBef>
              <a:buFont typeface="Arial" pitchFamily="-72" charset="0"/>
              <a:buNone/>
            </a:pPr>
            <a:endParaRPr lang="en-US" sz="1000" b="1" i="1" dirty="0"/>
          </a:p>
          <a:p>
            <a:pPr marL="0" indent="0" algn="ctr" defTabSz="914400">
              <a:spcBef>
                <a:spcPts val="576"/>
              </a:spcBef>
              <a:buNone/>
            </a:pPr>
            <a:r>
              <a:rPr lang="en-US" b="1" i="1" dirty="0"/>
              <a:t>When people don’t trust each other, they work around each other instead of with each other. They don’t make waves. They keep their heads down. They do only what they have to do. They don’t have any energy left over to do anything more than what they’re asked to do because it takes so much energy to avoid the “gotchas” in their workplace.</a:t>
            </a:r>
          </a:p>
          <a:p>
            <a:pPr marL="0" indent="0" algn="ctr" defTabSz="914400">
              <a:spcBef>
                <a:spcPts val="576"/>
              </a:spcBef>
              <a:buNone/>
            </a:pPr>
            <a:endParaRPr lang="en-US" sz="1400" b="1" i="1" dirty="0"/>
          </a:p>
          <a:p>
            <a:pPr marL="0" indent="0" algn="r" defTabSz="914400">
              <a:spcBef>
                <a:spcPts val="576"/>
              </a:spcBef>
              <a:buNone/>
            </a:pPr>
            <a:r>
              <a:rPr lang="en-US" sz="1400" i="1" dirty="0"/>
              <a:t>[Chapter 4, Page 29]</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7" name="Rectangle 2">
            <a:extLst>
              <a:ext uri="{FF2B5EF4-FFF2-40B4-BE49-F238E27FC236}">
                <a16:creationId xmlns:a16="http://schemas.microsoft.com/office/drawing/2014/main" xmlns="" id="{C16A13EA-8B48-41A4-95F5-C079203DBDFC}"/>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tx1"/>
                </a:solidFill>
                <a:latin typeface="Calibri" pitchFamily="-72" charset="0"/>
              </a:rPr>
              <a:t>The Leader’s Code</a:t>
            </a:r>
            <a:r>
              <a:rPr lang="en-US" sz="3200" b="1" dirty="0">
                <a:solidFill>
                  <a:schemeClr val="hlink"/>
                </a:solidFill>
                <a:latin typeface="Calibri" pitchFamily="-72" charset="0"/>
              </a:rPr>
              <a:t/>
            </a:r>
            <a:br>
              <a:rPr lang="en-US" sz="3200" b="1" dirty="0">
                <a:solidFill>
                  <a:schemeClr val="hlink"/>
                </a:solidFill>
                <a:latin typeface="Calibri" pitchFamily="-72" charset="0"/>
              </a:rPr>
            </a:br>
            <a:r>
              <a:rPr lang="en-US" sz="3700" b="1" i="1" dirty="0">
                <a:solidFill>
                  <a:srgbClr val="800000"/>
                </a:solidFill>
                <a:latin typeface="Calibri" pitchFamily="-72" charset="0"/>
              </a:rPr>
              <a:t>The Speed of Trust</a:t>
            </a:r>
            <a:endParaRPr lang="en-US" sz="4000" b="1" i="1" dirty="0">
              <a:solidFill>
                <a:srgbClr val="002060"/>
              </a:solidFill>
              <a:latin typeface="Calibri" pitchFamily="-72" charset="0"/>
            </a:endParaRPr>
          </a:p>
        </p:txBody>
      </p:sp>
      <p:pic>
        <p:nvPicPr>
          <p:cNvPr id="2" name="Picture 1">
            <a:extLst>
              <a:ext uri="{FF2B5EF4-FFF2-40B4-BE49-F238E27FC236}">
                <a16:creationId xmlns:a16="http://schemas.microsoft.com/office/drawing/2014/main" xmlns="" id="{829FFCB9-B00E-48B9-987A-365156377583}"/>
              </a:ext>
            </a:extLst>
          </p:cNvPr>
          <p:cNvPicPr>
            <a:picLocks noChangeAspect="1"/>
          </p:cNvPicPr>
          <p:nvPr/>
        </p:nvPicPr>
        <p:blipFill>
          <a:blip r:embed="rId3"/>
          <a:srcRect/>
          <a:stretch>
            <a:fillRect/>
          </a:stretch>
        </p:blipFill>
        <p:spPr bwMode="auto">
          <a:xfrm>
            <a:off x="7974867" y="6087687"/>
            <a:ext cx="1087438" cy="407987"/>
          </a:xfrm>
          <a:prstGeom prst="rect">
            <a:avLst/>
          </a:prstGeom>
          <a:noFill/>
          <a:ln w="9525">
            <a:noFill/>
            <a:miter lim="800000"/>
            <a:headEnd/>
            <a:tailEnd/>
          </a:ln>
        </p:spPr>
      </p:pic>
      <p:sp>
        <p:nvSpPr>
          <p:cNvPr id="3" name="Footer Placeholder 1">
            <a:extLst>
              <a:ext uri="{FF2B5EF4-FFF2-40B4-BE49-F238E27FC236}">
                <a16:creationId xmlns:a16="http://schemas.microsoft.com/office/drawing/2014/main" xmlns="" id="{3AED6028-615C-48A6-9752-C77A7B06B950}"/>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 2021</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4142088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xmlns="" id="{1DB77EB1-E5A0-4E32-ABFC-69DE87744AA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Roundtable Discussion #2</a:t>
            </a:r>
            <a:endParaRPr lang="en-US"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indent="0" algn="ctr" eaLnBrk="1" hangingPunct="1">
              <a:spcBef>
                <a:spcPts val="576"/>
              </a:spcBef>
              <a:buFont typeface="Wingdings" pitchFamily="-72" charset="2"/>
              <a:buNone/>
            </a:pPr>
            <a:r>
              <a:rPr lang="en-US" b="1" i="1" dirty="0"/>
              <a:t>People trust accountability. </a:t>
            </a:r>
          </a:p>
          <a:p>
            <a:pPr marL="0" indent="0" algn="ctr" eaLnBrk="1" hangingPunct="1">
              <a:spcBef>
                <a:spcPts val="576"/>
              </a:spcBef>
              <a:buFont typeface="Wingdings" pitchFamily="-72" charset="2"/>
              <a:buNone/>
            </a:pPr>
            <a:r>
              <a:rPr lang="en-US" b="1" i="1" dirty="0"/>
              <a:t>This means I am fully responsible for how much others trust me. My first responsibility is to manage my words and behavior.     It only works if I am fully responsible for me – no complaints,  no sidestepping, no excuses.</a:t>
            </a:r>
            <a:endParaRPr lang="en-US" b="1" dirty="0">
              <a:latin typeface="Calibri" pitchFamily="-72" charset="0"/>
            </a:endParaRPr>
          </a:p>
          <a:p>
            <a:pPr marL="0" indent="0" algn="ctr" defTabSz="914400">
              <a:spcBef>
                <a:spcPts val="576"/>
              </a:spcBef>
              <a:buNone/>
            </a:pPr>
            <a:endParaRPr lang="en-US" sz="1400" b="1" i="1" dirty="0"/>
          </a:p>
          <a:p>
            <a:pPr marL="0" indent="0" algn="r" defTabSz="914400">
              <a:spcBef>
                <a:spcPts val="576"/>
              </a:spcBef>
              <a:buNone/>
            </a:pPr>
            <a:r>
              <a:rPr lang="en-US" sz="1400" i="1" dirty="0"/>
              <a:t>[Chapter 4, Page 30]</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9" name="Rectangle 2">
            <a:extLst>
              <a:ext uri="{FF2B5EF4-FFF2-40B4-BE49-F238E27FC236}">
                <a16:creationId xmlns:a16="http://schemas.microsoft.com/office/drawing/2014/main" xmlns="" id="{DCDA2751-1588-4F29-B80B-8F2DC6AE1663}"/>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tx1"/>
                </a:solidFill>
                <a:latin typeface="Calibri" pitchFamily="-72" charset="0"/>
              </a:rPr>
              <a:t>The Leader’s Code</a:t>
            </a:r>
            <a:r>
              <a:rPr lang="en-US" sz="3200" b="1" dirty="0">
                <a:solidFill>
                  <a:schemeClr val="tx1"/>
                </a:solidFill>
                <a:latin typeface="Calibri" pitchFamily="-72" charset="0"/>
              </a:rPr>
              <a:t/>
            </a:r>
            <a:br>
              <a:rPr lang="en-US" sz="3200" b="1" dirty="0">
                <a:solidFill>
                  <a:schemeClr val="tx1"/>
                </a:solidFill>
                <a:latin typeface="Calibri" pitchFamily="-72" charset="0"/>
              </a:rPr>
            </a:br>
            <a:r>
              <a:rPr lang="en-US" sz="3700" b="1" i="1" dirty="0">
                <a:solidFill>
                  <a:srgbClr val="800000"/>
                </a:solidFill>
                <a:latin typeface="Calibri" pitchFamily="-72" charset="0"/>
              </a:rPr>
              <a:t>The Speed of Trust</a:t>
            </a:r>
            <a:endParaRPr lang="en-US" sz="4000" b="1" i="1" dirty="0">
              <a:solidFill>
                <a:srgbClr val="002060"/>
              </a:solidFill>
              <a:latin typeface="Calibri" pitchFamily="-72" charset="0"/>
            </a:endParaRPr>
          </a:p>
        </p:txBody>
      </p:sp>
      <p:pic>
        <p:nvPicPr>
          <p:cNvPr id="2" name="Picture 1">
            <a:extLst>
              <a:ext uri="{FF2B5EF4-FFF2-40B4-BE49-F238E27FC236}">
                <a16:creationId xmlns:a16="http://schemas.microsoft.com/office/drawing/2014/main" xmlns="" id="{3E62F381-C593-4FF9-9D9F-891466C59D28}"/>
              </a:ext>
            </a:extLst>
          </p:cNvPr>
          <p:cNvPicPr>
            <a:picLocks noChangeAspect="1"/>
          </p:cNvPicPr>
          <p:nvPr/>
        </p:nvPicPr>
        <p:blipFill>
          <a:blip r:embed="rId3"/>
          <a:srcRect/>
          <a:stretch>
            <a:fillRect/>
          </a:stretch>
        </p:blipFill>
        <p:spPr bwMode="auto">
          <a:xfrm>
            <a:off x="7974867" y="6087687"/>
            <a:ext cx="1087438" cy="407987"/>
          </a:xfrm>
          <a:prstGeom prst="rect">
            <a:avLst/>
          </a:prstGeom>
          <a:noFill/>
          <a:ln w="9525">
            <a:noFill/>
            <a:miter lim="800000"/>
            <a:headEnd/>
            <a:tailEnd/>
          </a:ln>
        </p:spPr>
      </p:pic>
      <p:sp>
        <p:nvSpPr>
          <p:cNvPr id="3" name="Footer Placeholder 1">
            <a:extLst>
              <a:ext uri="{FF2B5EF4-FFF2-40B4-BE49-F238E27FC236}">
                <a16:creationId xmlns:a16="http://schemas.microsoft.com/office/drawing/2014/main" xmlns="" id="{5296B32A-9685-46E8-9494-4B095B33068A}"/>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 2021</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90258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xmlns="" id="{1DB77EB1-E5A0-4E32-ABFC-69DE87744AAD}"/>
              </a:ext>
            </a:extLst>
          </p:cNvPr>
          <p:cNvSpPr txBox="1">
            <a:spLocks noChangeArrowheads="1"/>
          </p:cNvSpPr>
          <p:nvPr/>
        </p:nvSpPr>
        <p:spPr bwMode="auto">
          <a:xfrm>
            <a:off x="460250"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#3</a:t>
            </a:r>
            <a:endParaRPr lang="en-US" b="1" i="1" dirty="0">
              <a:solidFill>
                <a:schemeClr val="tx1"/>
              </a:solidFill>
            </a:endParaRPr>
          </a:p>
          <a:p>
            <a:pPr marL="0" indent="0" algn="ctr" defTabSz="914400" eaLnBrk="1" hangingPunct="1">
              <a:spcBef>
                <a:spcPts val="576"/>
              </a:spcBef>
              <a:buNone/>
            </a:pPr>
            <a:endParaRPr lang="en-US" sz="1000" b="1" i="1" dirty="0">
              <a:solidFill>
                <a:schemeClr val="tx1"/>
              </a:solidFill>
            </a:endParaRPr>
          </a:p>
          <a:p>
            <a:pPr marL="0" indent="0" algn="ctr" eaLnBrk="1" hangingPunct="1">
              <a:spcBef>
                <a:spcPts val="576"/>
              </a:spcBef>
              <a:buNone/>
            </a:pPr>
            <a:r>
              <a:rPr lang="en-US" b="1" i="1" dirty="0"/>
              <a:t>People trust honesty and directness. They may not always like it, but they trust it.  </a:t>
            </a:r>
          </a:p>
          <a:p>
            <a:pPr marL="0" indent="0" algn="ctr" defTabSz="914400">
              <a:spcBef>
                <a:spcPts val="576"/>
              </a:spcBef>
              <a:buNone/>
            </a:pPr>
            <a:endParaRPr lang="en-US" sz="200" b="1" i="1" dirty="0"/>
          </a:p>
          <a:p>
            <a:pPr marL="0" indent="0" algn="r" defTabSz="914400">
              <a:spcBef>
                <a:spcPts val="576"/>
              </a:spcBef>
              <a:buNone/>
            </a:pPr>
            <a:r>
              <a:rPr lang="en-US" sz="1400" i="1" dirty="0"/>
              <a:t>[Chapter 4, Page 31]</a:t>
            </a:r>
          </a:p>
          <a:p>
            <a:pPr marL="0" indent="0" algn="ctr" defTabSz="914400" eaLnBrk="1" hangingPunct="1">
              <a:lnSpc>
                <a:spcPct val="90000"/>
              </a:lnSpc>
              <a:spcBef>
                <a:spcPts val="576"/>
              </a:spcBef>
              <a:buNone/>
            </a:pPr>
            <a:endParaRPr lang="en-US" sz="1000" b="1" i="1" dirty="0">
              <a:solidFill>
                <a:schemeClr val="tx1"/>
              </a:solidFill>
            </a:endParaRP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9" name="Rectangle 2">
            <a:extLst>
              <a:ext uri="{FF2B5EF4-FFF2-40B4-BE49-F238E27FC236}">
                <a16:creationId xmlns:a16="http://schemas.microsoft.com/office/drawing/2014/main" xmlns="" id="{2038A1F7-774C-4EF1-AEA0-EC78CD1ACB85}"/>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tx1"/>
                </a:solidFill>
                <a:latin typeface="Calibri" pitchFamily="-72" charset="0"/>
              </a:rPr>
              <a:t>The Leader’s Code</a:t>
            </a:r>
            <a:r>
              <a:rPr lang="en-US" sz="3200" b="1" dirty="0">
                <a:solidFill>
                  <a:schemeClr val="tx1"/>
                </a:solidFill>
                <a:latin typeface="Calibri" pitchFamily="-72" charset="0"/>
              </a:rPr>
              <a:t/>
            </a:r>
            <a:br>
              <a:rPr lang="en-US" sz="3200" b="1" dirty="0">
                <a:solidFill>
                  <a:schemeClr val="tx1"/>
                </a:solidFill>
                <a:latin typeface="Calibri" pitchFamily="-72" charset="0"/>
              </a:rPr>
            </a:br>
            <a:r>
              <a:rPr lang="en-US" sz="3700" b="1" i="1" dirty="0">
                <a:solidFill>
                  <a:srgbClr val="800000"/>
                </a:solidFill>
                <a:latin typeface="Calibri" pitchFamily="-72" charset="0"/>
              </a:rPr>
              <a:t>The Speed of Trust</a:t>
            </a:r>
            <a:endParaRPr lang="en-US" sz="4000" b="1" i="1" dirty="0">
              <a:solidFill>
                <a:srgbClr val="002060"/>
              </a:solidFill>
              <a:latin typeface="Calibri" pitchFamily="-72" charset="0"/>
            </a:endParaRPr>
          </a:p>
        </p:txBody>
      </p:sp>
      <p:pic>
        <p:nvPicPr>
          <p:cNvPr id="2" name="Picture 1">
            <a:extLst>
              <a:ext uri="{FF2B5EF4-FFF2-40B4-BE49-F238E27FC236}">
                <a16:creationId xmlns:a16="http://schemas.microsoft.com/office/drawing/2014/main" xmlns="" id="{0F30047C-C648-4625-B90B-3ADAE90A37EA}"/>
              </a:ext>
            </a:extLst>
          </p:cNvPr>
          <p:cNvPicPr>
            <a:picLocks noChangeAspect="1"/>
          </p:cNvPicPr>
          <p:nvPr/>
        </p:nvPicPr>
        <p:blipFill>
          <a:blip r:embed="rId3"/>
          <a:srcRect/>
          <a:stretch>
            <a:fillRect/>
          </a:stretch>
        </p:blipFill>
        <p:spPr bwMode="auto">
          <a:xfrm>
            <a:off x="7974867" y="6087687"/>
            <a:ext cx="1087438" cy="407987"/>
          </a:xfrm>
          <a:prstGeom prst="rect">
            <a:avLst/>
          </a:prstGeom>
          <a:noFill/>
          <a:ln w="9525">
            <a:noFill/>
            <a:miter lim="800000"/>
            <a:headEnd/>
            <a:tailEnd/>
          </a:ln>
        </p:spPr>
      </p:pic>
      <p:sp>
        <p:nvSpPr>
          <p:cNvPr id="3" name="Footer Placeholder 1">
            <a:extLst>
              <a:ext uri="{FF2B5EF4-FFF2-40B4-BE49-F238E27FC236}">
                <a16:creationId xmlns:a16="http://schemas.microsoft.com/office/drawing/2014/main" xmlns="" id="{CEF9EE72-56ED-4C10-A7DE-8C164A3BD456}"/>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 2021</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279951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xmlns="" id="{1DB77EB1-E5A0-4E32-ABFC-69DE87744AAD}"/>
              </a:ext>
            </a:extLst>
          </p:cNvPr>
          <p:cNvSpPr txBox="1">
            <a:spLocks noChangeArrowheads="1"/>
          </p:cNvSpPr>
          <p:nvPr/>
        </p:nvSpPr>
        <p:spPr bwMode="auto">
          <a:xfrm>
            <a:off x="460250" y="1828798"/>
            <a:ext cx="8229600" cy="47983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#4</a:t>
            </a:r>
            <a:endParaRPr lang="en-US" b="1" i="1" dirty="0">
              <a:solidFill>
                <a:schemeClr val="tx1"/>
              </a:solidFill>
            </a:endParaRPr>
          </a:p>
          <a:p>
            <a:pPr marL="0" indent="0" algn="ctr" defTabSz="914400" eaLnBrk="1" hangingPunct="1">
              <a:spcBef>
                <a:spcPts val="576"/>
              </a:spcBef>
              <a:buNone/>
            </a:pPr>
            <a:endParaRPr lang="en-US" sz="1000" b="1" i="1" dirty="0">
              <a:solidFill>
                <a:schemeClr val="tx1"/>
              </a:solidFill>
            </a:endParaRPr>
          </a:p>
          <a:p>
            <a:pPr marL="0" indent="0" algn="ctr" eaLnBrk="1" hangingPunct="1">
              <a:spcAft>
                <a:spcPts val="0"/>
              </a:spcAft>
              <a:buNone/>
            </a:pPr>
            <a:r>
              <a:rPr lang="en-US" b="1" i="1" dirty="0"/>
              <a:t>An honest effort to connect with someone helps build The Speed of Trust. We do not and often cannot trust what we do not know. The people around us have to know enough about us to figure us out – who we are, where we are from, what is important to us. And, we must listen long enough and well enough to learn the same about them.</a:t>
            </a:r>
          </a:p>
          <a:p>
            <a:pPr marL="0" indent="0" algn="ctr" eaLnBrk="1" hangingPunct="1">
              <a:spcAft>
                <a:spcPts val="0"/>
              </a:spcAft>
              <a:buNone/>
            </a:pPr>
            <a:endParaRPr lang="en-US" sz="1400" b="1" i="1" dirty="0">
              <a:solidFill>
                <a:srgbClr val="800000"/>
              </a:solidFill>
            </a:endParaRPr>
          </a:p>
          <a:p>
            <a:pPr marL="0" indent="0" algn="r" defTabSz="914400">
              <a:spcBef>
                <a:spcPts val="576"/>
              </a:spcBef>
              <a:buNone/>
            </a:pPr>
            <a:r>
              <a:rPr lang="en-US" sz="1400" i="1" dirty="0"/>
              <a:t>[Chapter 4, Page 33]</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7" name="Rectangle 2">
            <a:extLst>
              <a:ext uri="{FF2B5EF4-FFF2-40B4-BE49-F238E27FC236}">
                <a16:creationId xmlns:a16="http://schemas.microsoft.com/office/drawing/2014/main" xmlns="" id="{B9B46EEC-CC5F-45C3-89D7-C5213CA37E95}"/>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tx1"/>
                </a:solidFill>
                <a:latin typeface="Calibri" pitchFamily="-72" charset="0"/>
              </a:rPr>
              <a:t>The Leader’s Code</a:t>
            </a:r>
            <a:r>
              <a:rPr lang="en-US" sz="3200" b="1" dirty="0">
                <a:solidFill>
                  <a:schemeClr val="tx1"/>
                </a:solidFill>
                <a:latin typeface="Calibri" pitchFamily="-72" charset="0"/>
              </a:rPr>
              <a:t/>
            </a:r>
            <a:br>
              <a:rPr lang="en-US" sz="3200" b="1" dirty="0">
                <a:solidFill>
                  <a:schemeClr val="tx1"/>
                </a:solidFill>
                <a:latin typeface="Calibri" pitchFamily="-72" charset="0"/>
              </a:rPr>
            </a:br>
            <a:r>
              <a:rPr lang="en-US" sz="3700" b="1" i="1" dirty="0">
                <a:solidFill>
                  <a:srgbClr val="800000"/>
                </a:solidFill>
                <a:latin typeface="Calibri" pitchFamily="-72" charset="0"/>
              </a:rPr>
              <a:t>The Speed of Trust</a:t>
            </a:r>
            <a:endParaRPr lang="en-US" sz="4000" b="1" i="1" dirty="0">
              <a:solidFill>
                <a:srgbClr val="002060"/>
              </a:solidFill>
              <a:latin typeface="Calibri" pitchFamily="-72" charset="0"/>
            </a:endParaRPr>
          </a:p>
        </p:txBody>
      </p:sp>
      <p:pic>
        <p:nvPicPr>
          <p:cNvPr id="2" name="Picture 1">
            <a:extLst>
              <a:ext uri="{FF2B5EF4-FFF2-40B4-BE49-F238E27FC236}">
                <a16:creationId xmlns:a16="http://schemas.microsoft.com/office/drawing/2014/main" xmlns="" id="{201FD17A-B017-4876-8771-3B5CECE6F5E3}"/>
              </a:ext>
            </a:extLst>
          </p:cNvPr>
          <p:cNvPicPr>
            <a:picLocks noChangeAspect="1"/>
          </p:cNvPicPr>
          <p:nvPr/>
        </p:nvPicPr>
        <p:blipFill>
          <a:blip r:embed="rId3"/>
          <a:srcRect/>
          <a:stretch>
            <a:fillRect/>
          </a:stretch>
        </p:blipFill>
        <p:spPr bwMode="auto">
          <a:xfrm>
            <a:off x="7974867" y="6087687"/>
            <a:ext cx="1087438" cy="407987"/>
          </a:xfrm>
          <a:prstGeom prst="rect">
            <a:avLst/>
          </a:prstGeom>
          <a:noFill/>
          <a:ln w="9525">
            <a:noFill/>
            <a:miter lim="800000"/>
            <a:headEnd/>
            <a:tailEnd/>
          </a:ln>
        </p:spPr>
      </p:pic>
      <p:sp>
        <p:nvSpPr>
          <p:cNvPr id="3" name="Footer Placeholder 1">
            <a:extLst>
              <a:ext uri="{FF2B5EF4-FFF2-40B4-BE49-F238E27FC236}">
                <a16:creationId xmlns:a16="http://schemas.microsoft.com/office/drawing/2014/main" xmlns="" id="{0035639C-CA17-40C6-AA87-A36B6F0483FF}"/>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 2021</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668868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xmlns="" id="{1DB77EB1-E5A0-4E32-ABFC-69DE87744AAD}"/>
              </a:ext>
            </a:extLst>
          </p:cNvPr>
          <p:cNvSpPr txBox="1">
            <a:spLocks noChangeArrowheads="1"/>
          </p:cNvSpPr>
          <p:nvPr/>
        </p:nvSpPr>
        <p:spPr bwMode="auto">
          <a:xfrm>
            <a:off x="460250" y="1828799"/>
            <a:ext cx="8229600" cy="47983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#5</a:t>
            </a:r>
            <a:endParaRPr lang="en-US" b="1" i="1" dirty="0">
              <a:solidFill>
                <a:schemeClr val="tx1"/>
              </a:solidFill>
            </a:endParaRPr>
          </a:p>
          <a:p>
            <a:pPr marL="0" indent="0" algn="ctr" defTabSz="914400" eaLnBrk="1" hangingPunct="1">
              <a:spcBef>
                <a:spcPts val="576"/>
              </a:spcBef>
              <a:buNone/>
            </a:pPr>
            <a:endParaRPr lang="en-US" sz="1000" b="1" i="1" dirty="0">
              <a:solidFill>
                <a:schemeClr val="tx1"/>
              </a:solidFill>
            </a:endParaRPr>
          </a:p>
          <a:p>
            <a:pPr marL="0" indent="0" algn="ctr">
              <a:spcBef>
                <a:spcPts val="576"/>
              </a:spcBef>
              <a:buNone/>
            </a:pPr>
            <a:r>
              <a:rPr lang="en-US" sz="2300" b="1" i="1" dirty="0"/>
              <a:t>It is easy to trust confident people, and even easier to trust people who are confident while being respectful and not cocky. We trust confident and humble people who avoid arrogance or acting like they’re perfect. Arrogance is a trust buster. Acting like you’re perfect is simply not believable. Nobody knows everything. Nobody is 100 percent right 100 percent of the time. Trust grows when the confident and humble team member is willing to admit what they do not know.</a:t>
            </a:r>
            <a:endParaRPr lang="en-US" sz="2300" b="1" dirty="0"/>
          </a:p>
          <a:p>
            <a:pPr marL="0" indent="0" algn="ctr" defTabSz="914400">
              <a:spcBef>
                <a:spcPts val="576"/>
              </a:spcBef>
              <a:buNone/>
            </a:pPr>
            <a:endParaRPr lang="en-US" sz="500" b="1" i="1" dirty="0"/>
          </a:p>
          <a:p>
            <a:pPr marL="0" indent="0" algn="r" defTabSz="914400">
              <a:spcBef>
                <a:spcPts val="576"/>
              </a:spcBef>
              <a:buNone/>
            </a:pPr>
            <a:r>
              <a:rPr lang="en-US" sz="1400" i="1" dirty="0"/>
              <a:t>[Chapter 4, Page 37]</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9" name="Rectangle 2">
            <a:extLst>
              <a:ext uri="{FF2B5EF4-FFF2-40B4-BE49-F238E27FC236}">
                <a16:creationId xmlns:a16="http://schemas.microsoft.com/office/drawing/2014/main" xmlns="" id="{7D005B0B-B488-4B03-8A00-FFA0BC66FCB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tx1"/>
                </a:solidFill>
                <a:latin typeface="Calibri" pitchFamily="-72" charset="0"/>
              </a:rPr>
              <a:t>The Leader’s Code</a:t>
            </a:r>
            <a:r>
              <a:rPr lang="en-US" sz="3200" b="1" dirty="0">
                <a:solidFill>
                  <a:schemeClr val="hlink"/>
                </a:solidFill>
                <a:latin typeface="Calibri" pitchFamily="-72" charset="0"/>
              </a:rPr>
              <a:t/>
            </a:r>
            <a:br>
              <a:rPr lang="en-US" sz="3200" b="1" dirty="0">
                <a:solidFill>
                  <a:schemeClr val="hlink"/>
                </a:solidFill>
                <a:latin typeface="Calibri" pitchFamily="-72" charset="0"/>
              </a:rPr>
            </a:br>
            <a:r>
              <a:rPr lang="en-US" sz="3700" b="1" i="1" dirty="0">
                <a:solidFill>
                  <a:srgbClr val="800000"/>
                </a:solidFill>
                <a:latin typeface="Calibri" pitchFamily="-72" charset="0"/>
              </a:rPr>
              <a:t>The Speed of Trust</a:t>
            </a:r>
            <a:endParaRPr lang="en-US" sz="4000" b="1" i="1" dirty="0">
              <a:solidFill>
                <a:srgbClr val="002060"/>
              </a:solidFill>
              <a:latin typeface="Calibri" pitchFamily="-72" charset="0"/>
            </a:endParaRPr>
          </a:p>
        </p:txBody>
      </p:sp>
      <p:pic>
        <p:nvPicPr>
          <p:cNvPr id="2" name="Picture 1">
            <a:extLst>
              <a:ext uri="{FF2B5EF4-FFF2-40B4-BE49-F238E27FC236}">
                <a16:creationId xmlns:a16="http://schemas.microsoft.com/office/drawing/2014/main" xmlns="" id="{00DBBA64-952A-419A-81C8-993D1F47509D}"/>
              </a:ext>
            </a:extLst>
          </p:cNvPr>
          <p:cNvPicPr>
            <a:picLocks noChangeAspect="1"/>
          </p:cNvPicPr>
          <p:nvPr/>
        </p:nvPicPr>
        <p:blipFill>
          <a:blip r:embed="rId3"/>
          <a:srcRect/>
          <a:stretch>
            <a:fillRect/>
          </a:stretch>
        </p:blipFill>
        <p:spPr bwMode="auto">
          <a:xfrm>
            <a:off x="7974867" y="6087687"/>
            <a:ext cx="1087438" cy="407987"/>
          </a:xfrm>
          <a:prstGeom prst="rect">
            <a:avLst/>
          </a:prstGeom>
          <a:noFill/>
          <a:ln w="9525">
            <a:noFill/>
            <a:miter lim="800000"/>
            <a:headEnd/>
            <a:tailEnd/>
          </a:ln>
        </p:spPr>
      </p:pic>
      <p:sp>
        <p:nvSpPr>
          <p:cNvPr id="3" name="Footer Placeholder 1">
            <a:extLst>
              <a:ext uri="{FF2B5EF4-FFF2-40B4-BE49-F238E27FC236}">
                <a16:creationId xmlns:a16="http://schemas.microsoft.com/office/drawing/2014/main" xmlns="" id="{4D113583-14DF-406D-9559-F6FC061B8C7C}"/>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 2021</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442629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xmlns="" id="{1DB77EB1-E5A0-4E32-ABFC-69DE87744AAD}"/>
              </a:ext>
            </a:extLst>
          </p:cNvPr>
          <p:cNvSpPr txBox="1">
            <a:spLocks noChangeArrowheads="1"/>
          </p:cNvSpPr>
          <p:nvPr/>
        </p:nvSpPr>
        <p:spPr bwMode="auto">
          <a:xfrm>
            <a:off x="460250"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dirty="0"/>
              <a:t>Roundtable Discussion #6</a:t>
            </a:r>
          </a:p>
          <a:p>
            <a:pPr marL="0" indent="0" algn="ctr" defTabSz="914400" eaLnBrk="1" hangingPunct="1">
              <a:buFont typeface="Arial" pitchFamily="-72" charset="0"/>
              <a:buNone/>
            </a:pPr>
            <a:endParaRPr lang="en-US" sz="1000" b="1" i="1" dirty="0">
              <a:solidFill>
                <a:schemeClr val="tx1"/>
              </a:solidFill>
            </a:endParaRPr>
          </a:p>
          <a:p>
            <a:pPr marL="0" indent="0" algn="ctr" defTabSz="914400">
              <a:buNone/>
            </a:pPr>
            <a:r>
              <a:rPr lang="en-US" b="1" i="1" dirty="0"/>
              <a:t>They love that Ralph trusts them and the customers are quick to return the compliment. I once watched a man place and receive his order, and then try to walk away. Four of Ralph’s customers blocked the man’s exit. They did not get physical with the man. They simply stood in his way and pointed to the cash box. And as if they had practiced, they said, “You need to pay before you leave.”</a:t>
            </a:r>
          </a:p>
          <a:p>
            <a:pPr marL="0" indent="0" algn="ctr" defTabSz="914400">
              <a:buNone/>
            </a:pPr>
            <a:endParaRPr lang="en-US" sz="1400" b="1" i="1" dirty="0"/>
          </a:p>
          <a:p>
            <a:pPr marL="0" indent="0" algn="r" defTabSz="914400">
              <a:buNone/>
            </a:pPr>
            <a:r>
              <a:rPr lang="en-US" sz="1400" i="1" dirty="0"/>
              <a:t>[Chapter 4, Page 39]</a:t>
            </a:r>
          </a:p>
        </p:txBody>
      </p:sp>
      <p:sp>
        <p:nvSpPr>
          <p:cNvPr id="31747"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9" name="Rectangle 2">
            <a:extLst>
              <a:ext uri="{FF2B5EF4-FFF2-40B4-BE49-F238E27FC236}">
                <a16:creationId xmlns:a16="http://schemas.microsoft.com/office/drawing/2014/main" xmlns="" id="{AB70C5C9-08CD-4F59-B8CE-9FFEE49AF4A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tx1"/>
                </a:solidFill>
                <a:latin typeface="Calibri" pitchFamily="-72" charset="0"/>
              </a:rPr>
              <a:t>The Leader’s Code</a:t>
            </a:r>
            <a:r>
              <a:rPr lang="en-US" sz="3200" b="1" dirty="0">
                <a:solidFill>
                  <a:schemeClr val="tx1"/>
                </a:solidFill>
                <a:latin typeface="Calibri" pitchFamily="-72" charset="0"/>
              </a:rPr>
              <a:t/>
            </a:r>
            <a:br>
              <a:rPr lang="en-US" sz="3200" b="1" dirty="0">
                <a:solidFill>
                  <a:schemeClr val="tx1"/>
                </a:solidFill>
                <a:latin typeface="Calibri" pitchFamily="-72" charset="0"/>
              </a:rPr>
            </a:br>
            <a:r>
              <a:rPr lang="en-US" sz="3700" b="1" i="1" dirty="0">
                <a:solidFill>
                  <a:srgbClr val="800000"/>
                </a:solidFill>
                <a:latin typeface="Calibri" pitchFamily="-72" charset="0"/>
              </a:rPr>
              <a:t>The Speed of Trust</a:t>
            </a:r>
            <a:endParaRPr lang="en-US" sz="4000" b="1" i="1" dirty="0">
              <a:solidFill>
                <a:srgbClr val="002060"/>
              </a:solidFill>
              <a:latin typeface="Calibri" pitchFamily="-72" charset="0"/>
            </a:endParaRPr>
          </a:p>
        </p:txBody>
      </p:sp>
      <p:pic>
        <p:nvPicPr>
          <p:cNvPr id="2" name="Picture 1">
            <a:extLst>
              <a:ext uri="{FF2B5EF4-FFF2-40B4-BE49-F238E27FC236}">
                <a16:creationId xmlns:a16="http://schemas.microsoft.com/office/drawing/2014/main" xmlns="" id="{173231A3-549B-4F63-A0D0-2D83C0A4FA51}"/>
              </a:ext>
            </a:extLst>
          </p:cNvPr>
          <p:cNvPicPr>
            <a:picLocks noChangeAspect="1"/>
          </p:cNvPicPr>
          <p:nvPr/>
        </p:nvPicPr>
        <p:blipFill>
          <a:blip r:embed="rId3"/>
          <a:srcRect/>
          <a:stretch>
            <a:fillRect/>
          </a:stretch>
        </p:blipFill>
        <p:spPr bwMode="auto">
          <a:xfrm>
            <a:off x="7974867" y="6087687"/>
            <a:ext cx="1087438" cy="407987"/>
          </a:xfrm>
          <a:prstGeom prst="rect">
            <a:avLst/>
          </a:prstGeom>
          <a:noFill/>
          <a:ln w="9525">
            <a:noFill/>
            <a:miter lim="800000"/>
            <a:headEnd/>
            <a:tailEnd/>
          </a:ln>
        </p:spPr>
      </p:pic>
      <p:sp>
        <p:nvSpPr>
          <p:cNvPr id="3" name="Footer Placeholder 1">
            <a:extLst>
              <a:ext uri="{FF2B5EF4-FFF2-40B4-BE49-F238E27FC236}">
                <a16:creationId xmlns:a16="http://schemas.microsoft.com/office/drawing/2014/main" xmlns="" id="{9E35A25E-4312-45BC-BB72-2084A8FDA17B}"/>
              </a:ext>
            </a:extLst>
          </p:cNvPr>
          <p:cNvSpPr>
            <a:spLocks noGrp="1"/>
          </p:cNvSpPr>
          <p:nvPr/>
        </p:nvSpPr>
        <p:spPr>
          <a:xfrm>
            <a:off x="6105032" y="6454333"/>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 2021</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020649319"/>
      </p:ext>
    </p:extLst>
  </p:cSld>
  <p:clrMapOvr>
    <a:masterClrMapping/>
  </p:clrMapOvr>
</p:sld>
</file>

<file path=ppt/theme/theme1.xml><?xml version="1.0" encoding="utf-8"?>
<a:theme xmlns:a="http://schemas.openxmlformats.org/drawingml/2006/main" name="Theme1">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D88616AD-3887-404C-8478-07E1F895F2C0}" vid="{CE6D5BFC-6E1A-4945-80EC-CE73907BB5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4</TotalTime>
  <Words>581</Words>
  <Application>Microsoft Office PowerPoint</Application>
  <PresentationFormat>On-screen Show (4:3)</PresentationFormat>
  <Paragraphs>55</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ＭＳ Ｐゴシック</vt:lpstr>
      <vt:lpstr>Arial</vt:lpstr>
      <vt:lpstr>Calibri</vt:lpstr>
      <vt:lpstr>Calibri Light</vt:lpstr>
      <vt:lpstr>Verdana</vt:lpstr>
      <vt:lpstr>Wingdings</vt:lpstr>
      <vt:lpstr>Theme1</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Debra Miller</dc:creator>
  <cp:lastModifiedBy>Debra Miller</cp:lastModifiedBy>
  <cp:revision>1</cp:revision>
  <dcterms:created xsi:type="dcterms:W3CDTF">2021-08-24T19:56:48Z</dcterms:created>
  <dcterms:modified xsi:type="dcterms:W3CDTF">2021-08-24T20:01:32Z</dcterms:modified>
</cp:coreProperties>
</file>