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1" r:id="rId1"/>
  </p:sldMasterIdLst>
  <p:notesMasterIdLst>
    <p:notesMasterId r:id="rId32"/>
  </p:notesMasterIdLst>
  <p:handoutMasterIdLst>
    <p:handoutMasterId r:id="rId33"/>
  </p:handoutMasterIdLst>
  <p:sldIdLst>
    <p:sldId id="887" r:id="rId2"/>
    <p:sldId id="753" r:id="rId3"/>
    <p:sldId id="257" r:id="rId4"/>
    <p:sldId id="421" r:id="rId5"/>
    <p:sldId id="419" r:id="rId6"/>
    <p:sldId id="861" r:id="rId7"/>
    <p:sldId id="875" r:id="rId8"/>
    <p:sldId id="816" r:id="rId9"/>
    <p:sldId id="309" r:id="rId10"/>
    <p:sldId id="356" r:id="rId11"/>
    <p:sldId id="363" r:id="rId12"/>
    <p:sldId id="360" r:id="rId13"/>
    <p:sldId id="359" r:id="rId14"/>
    <p:sldId id="439" r:id="rId15"/>
    <p:sldId id="440" r:id="rId16"/>
    <p:sldId id="442" r:id="rId17"/>
    <p:sldId id="824" r:id="rId18"/>
    <p:sldId id="443" r:id="rId19"/>
    <p:sldId id="450" r:id="rId20"/>
    <p:sldId id="361" r:id="rId21"/>
    <p:sldId id="819" r:id="rId22"/>
    <p:sldId id="325" r:id="rId23"/>
    <p:sldId id="326" r:id="rId24"/>
    <p:sldId id="821" r:id="rId25"/>
    <p:sldId id="820" r:id="rId26"/>
    <p:sldId id="426" r:id="rId27"/>
    <p:sldId id="1224" r:id="rId28"/>
    <p:sldId id="433" r:id="rId29"/>
    <p:sldId id="823" r:id="rId30"/>
    <p:sldId id="1225" r:id="rId31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1F24"/>
    <a:srgbClr val="800000"/>
    <a:srgbClr val="FF00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 autoAdjust="0"/>
    <p:restoredTop sz="93792" autoAdjust="0"/>
  </p:normalViewPr>
  <p:slideViewPr>
    <p:cSldViewPr snapToGrid="0" snapToObjects="1">
      <p:cViewPr varScale="1">
        <p:scale>
          <a:sx n="66" d="100"/>
          <a:sy n="66" d="100"/>
        </p:scale>
        <p:origin x="124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43" d="100"/>
          <a:sy n="43" d="100"/>
        </p:scale>
        <p:origin x="2744" y="64"/>
      </p:cViewPr>
      <p:guideLst>
        <p:guide orient="horz" pos="300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169921" cy="480060"/>
          </a:xfrm>
          <a:prstGeom prst="rect">
            <a:avLst/>
          </a:prstGeom>
        </p:spPr>
        <p:txBody>
          <a:bodyPr vert="horz" lIns="100708" tIns="50353" rIns="100708" bIns="5035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94" y="0"/>
            <a:ext cx="3169921" cy="480060"/>
          </a:xfrm>
          <a:prstGeom prst="rect">
            <a:avLst/>
          </a:prstGeom>
        </p:spPr>
        <p:txBody>
          <a:bodyPr vert="horz" lIns="100708" tIns="50353" rIns="100708" bIns="50353" rtlCol="0"/>
          <a:lstStyle>
            <a:lvl1pPr algn="r">
              <a:defRPr sz="1300"/>
            </a:lvl1pPr>
          </a:lstStyle>
          <a:p>
            <a:fld id="{1E809FF1-4882-BA4F-88CE-CE81967FB135}" type="datetime1">
              <a:rPr lang="en-US" smtClean="0"/>
              <a:t>2/10/2024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9473"/>
            <a:ext cx="3169921" cy="480060"/>
          </a:xfrm>
          <a:prstGeom prst="rect">
            <a:avLst/>
          </a:prstGeom>
        </p:spPr>
        <p:txBody>
          <a:bodyPr vert="horz" lIns="100708" tIns="50353" rIns="100708" bIns="5035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94" y="9119473"/>
            <a:ext cx="3169921" cy="480060"/>
          </a:xfrm>
          <a:prstGeom prst="rect">
            <a:avLst/>
          </a:prstGeom>
        </p:spPr>
        <p:txBody>
          <a:bodyPr vert="horz" lIns="100708" tIns="50353" rIns="100708" bIns="50353" rtlCol="0" anchor="b"/>
          <a:lstStyle>
            <a:lvl1pPr algn="r">
              <a:defRPr sz="1300"/>
            </a:lvl1pPr>
          </a:lstStyle>
          <a:p>
            <a:fld id="{ECDDEB3D-D7F1-0B42-B5AF-69779178F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744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316992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08" tIns="50353" rIns="100708" bIns="5035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5" y="0"/>
            <a:ext cx="316992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08" tIns="50353" rIns="100708" bIns="5035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D3A0367-7A95-1C41-9E47-360E5FBB23EB}" type="datetime1">
              <a:rPr lang="en-US" smtClean="0"/>
              <a:t>2/10/2024</a:t>
            </a:fld>
            <a:endParaRPr lang="en-US"/>
          </a:p>
        </p:txBody>
      </p:sp>
      <p:sp>
        <p:nvSpPr>
          <p:cNvPr id="13316" name="Placeholder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7550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08" tIns="50353" rIns="100708" bIns="503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121140"/>
            <a:ext cx="316992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08" tIns="50353" rIns="100708" bIns="5035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5" y="9121140"/>
            <a:ext cx="3169921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08" tIns="50353" rIns="100708" bIns="5035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663E861-245C-4254-9C16-CA710BCFD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95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729130" y="4560570"/>
            <a:ext cx="5852160" cy="432054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US" i="1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F8E690B-E2D5-F7EE-041C-E3739C2AA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50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2"/>
            <a:ext cx="5848498" cy="4320248"/>
          </a:xfrm>
          <a:ln>
            <a:solidFill>
              <a:srgbClr val="000000"/>
            </a:solidFill>
          </a:ln>
        </p:spPr>
        <p:txBody>
          <a:bodyPr/>
          <a:lstStyle/>
          <a:p>
            <a:pPr marL="183261" indent="-18326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D6FFA-5817-4430-979F-0CF002F76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lide Image Placeholder 4">
            <a:extLst>
              <a:ext uri="{FF2B5EF4-FFF2-40B4-BE49-F238E27FC236}">
                <a16:creationId xmlns:a16="http://schemas.microsoft.com/office/drawing/2014/main" id="{1BC36039-50C9-40C5-8F69-39B0B9AA3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24814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A8BC086-B628-4601-B0AD-95F31326F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Slide Image Placeholder 7">
            <a:extLst>
              <a:ext uri="{FF2B5EF4-FFF2-40B4-BE49-F238E27FC236}">
                <a16:creationId xmlns:a16="http://schemas.microsoft.com/office/drawing/2014/main" id="{5AB51F20-EA05-4398-8789-720037BE0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" name="Notes Placeholder 8">
            <a:extLst>
              <a:ext uri="{FF2B5EF4-FFF2-40B4-BE49-F238E27FC236}">
                <a16:creationId xmlns:a16="http://schemas.microsoft.com/office/drawing/2014/main" id="{C4E28482-7468-4774-9457-F29D9964C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464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10A9EB2-E2ED-4CE4-8A1E-095BDA986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Slide Image Placeholder 7">
            <a:extLst>
              <a:ext uri="{FF2B5EF4-FFF2-40B4-BE49-F238E27FC236}">
                <a16:creationId xmlns:a16="http://schemas.microsoft.com/office/drawing/2014/main" id="{F06CDABE-246B-4DC1-B042-6E8CC1F1C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" name="Notes Placeholder 8">
            <a:extLst>
              <a:ext uri="{FF2B5EF4-FFF2-40B4-BE49-F238E27FC236}">
                <a16:creationId xmlns:a16="http://schemas.microsoft.com/office/drawing/2014/main" id="{09BD4852-3922-41EF-8405-BB39AD49E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632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 txBox="1">
            <a:spLocks noGrp="1" noChangeArrowheads="1"/>
          </p:cNvSpPr>
          <p:nvPr/>
        </p:nvSpPr>
        <p:spPr bwMode="auto">
          <a:xfrm>
            <a:off x="4145282" y="9119473"/>
            <a:ext cx="3168227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688" tIns="50345" rIns="100688" bIns="50345" anchor="b">
            <a:prstTxWarp prst="textNoShape">
              <a:avLst/>
            </a:prstTxWarp>
          </a:bodyPr>
          <a:lstStyle/>
          <a:p>
            <a:pPr algn="r" defTabSz="1005333"/>
            <a:fld id="{818C1C0A-C14D-40E6-8BE3-0034DCC52736}" type="slidenum">
              <a:rPr lang="en-US" sz="1300"/>
              <a:pPr algn="r" defTabSz="1005333"/>
              <a:t>13</a:t>
            </a:fld>
            <a:endParaRPr lang="en-US" sz="13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2442"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8E2A7D05-4FB4-4528-9906-D240D7842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411404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14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48AEB3D8-D0BF-40FF-BB11-18D1C7630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744007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15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9169" y="4560570"/>
            <a:ext cx="6256888" cy="4558781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225C532-F2D3-42FA-ADB1-51B2BCF43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22567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16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D6FD51BB-EAFF-41F1-BBD2-0C1F18D13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213365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17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D6FD51BB-EAFF-41F1-BBD2-0C1F18D13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812343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18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69"/>
            <a:ext cx="5848498" cy="4798952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7F339B4-A8C9-4D28-9D58-977B63BCF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152911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Slide Image Placeholder 9">
            <a:extLst>
              <a:ext uri="{FF2B5EF4-FFF2-40B4-BE49-F238E27FC236}">
                <a16:creationId xmlns:a16="http://schemas.microsoft.com/office/drawing/2014/main" id="{46F156C2-8708-41B0-A08C-329BD6E7C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" name="Notes Placeholder 10">
            <a:extLst>
              <a:ext uri="{FF2B5EF4-FFF2-40B4-BE49-F238E27FC236}">
                <a16:creationId xmlns:a16="http://schemas.microsoft.com/office/drawing/2014/main" id="{0CD5F80E-ED6A-4E7D-943C-A2D9E04C8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316" y="4560570"/>
            <a:ext cx="6036549" cy="432054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54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738700" y="4560570"/>
            <a:ext cx="5852160" cy="432054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8BD38C6-FA08-34EE-C89C-A46D40F9E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7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DF38DE7-4F62-4419-87E2-5CCD5A647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46BCA8D-9C1B-42C6-A990-F532AA51A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1FE16275-77B0-4599-98C8-B884388B7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850" y="4560570"/>
            <a:ext cx="6102402" cy="432054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2442"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335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A478512-D586-4602-9025-7542D9179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E090E30C-A357-4B2C-AB62-530306E66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" name="Notes Placeholder 9">
            <a:extLst>
              <a:ext uri="{FF2B5EF4-FFF2-40B4-BE49-F238E27FC236}">
                <a16:creationId xmlns:a16="http://schemas.microsoft.com/office/drawing/2014/main" id="{074EB439-8DCF-490E-8657-13DE842AD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842894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2442"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03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 txBox="1">
            <a:spLocks noGrp="1" noChangeArrowheads="1"/>
          </p:cNvSpPr>
          <p:nvPr/>
        </p:nvSpPr>
        <p:spPr bwMode="auto">
          <a:xfrm>
            <a:off x="4145282" y="9119473"/>
            <a:ext cx="3168227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688" tIns="50345" rIns="100688" bIns="50345" anchor="b">
            <a:prstTxWarp prst="textNoShape">
              <a:avLst/>
            </a:prstTxWarp>
          </a:bodyPr>
          <a:lstStyle/>
          <a:p>
            <a:pPr algn="r" defTabSz="1005333"/>
            <a:fld id="{2FAC9F4A-B513-4778-920E-3CAD9F24BF84}" type="slidenum">
              <a:rPr lang="en-US" sz="1300"/>
              <a:pPr algn="r" defTabSz="1005333"/>
              <a:t>22</a:t>
            </a:fld>
            <a:endParaRPr lang="en-US" sz="130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1"/>
            <a:ext cx="5848498" cy="479298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E7F767EE-4102-4BA3-9F8D-22472750D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620573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62467" name="Slide Number Placeholder 3"/>
          <p:cNvSpPr txBox="1">
            <a:spLocks noGrp="1"/>
          </p:cNvSpPr>
          <p:nvPr/>
        </p:nvSpPr>
        <p:spPr bwMode="auto">
          <a:xfrm>
            <a:off x="4145282" y="9119473"/>
            <a:ext cx="3168227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688" tIns="50345" rIns="100688" bIns="50345" anchor="b">
            <a:prstTxWarp prst="textNoShape">
              <a:avLst/>
            </a:prstTxWarp>
          </a:bodyPr>
          <a:lstStyle/>
          <a:p>
            <a:pPr algn="r" defTabSz="1005333"/>
            <a:fld id="{E322C52B-1874-45A5-88D3-060BFCA6A63B}" type="slidenum">
              <a:rPr lang="en-US" sz="1300"/>
              <a:pPr algn="r" defTabSz="1005333"/>
              <a:t>23</a:t>
            </a:fld>
            <a:endParaRPr lang="en-US" sz="130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DAB1807A-B261-46F6-B8B3-B38C38EA2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96405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0B23E-40D0-4667-AEDD-D86297380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5F94674-A6D9-4E0D-8011-FA01DC2BE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6D597FF8-5F9D-44E4-B364-26587BC97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954" y="4648904"/>
            <a:ext cx="5835425" cy="3997632"/>
          </a:xfrm>
          <a:ln>
            <a:solidFill>
              <a:srgbClr val="000000"/>
            </a:solidFill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97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DAAE5B9-32FC-48FD-8D75-C0D42E66F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E7035941-EE82-4291-8E9B-797ED2602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" name="Notes Placeholder 9">
            <a:extLst>
              <a:ext uri="{FF2B5EF4-FFF2-40B4-BE49-F238E27FC236}">
                <a16:creationId xmlns:a16="http://schemas.microsoft.com/office/drawing/2014/main" id="{E0EB295E-D071-4A4E-99BD-D95673F25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954" y="4648904"/>
            <a:ext cx="5835425" cy="3997632"/>
          </a:xfrm>
          <a:ln>
            <a:solidFill>
              <a:srgbClr val="000000"/>
            </a:solidFill>
          </a:ln>
        </p:spPr>
        <p:txBody>
          <a:bodyPr/>
          <a:lstStyle/>
          <a:p>
            <a:pPr marL="175302" indent="-175302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813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4143312" y="9119350"/>
            <a:ext cx="3170248" cy="4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813" tIns="50405" rIns="100813" bIns="50405" anchor="b">
            <a:prstTxWarp prst="textNoShape">
              <a:avLst/>
            </a:prstTxWarp>
          </a:bodyPr>
          <a:lstStyle/>
          <a:p>
            <a:pPr algn="r" defTabSz="980319"/>
            <a:fld id="{21BD486B-DC2B-48FD-B72E-8F50367474E8}" type="slidenum">
              <a:rPr lang="en-US" sz="1300"/>
              <a:pPr algn="r" defTabSz="980319"/>
              <a:t>26</a:t>
            </a:fld>
            <a:endParaRPr lang="en-US" sz="13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711069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672B6A12-FA0C-4749-89F3-5E5C04FEE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8942442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4125" y="763588"/>
            <a:ext cx="4618038" cy="3463925"/>
          </a:xfrm>
          <a:solidFill>
            <a:srgbClr val="FFFFFF"/>
          </a:solidFill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xfrm>
            <a:off x="616688" y="4456184"/>
            <a:ext cx="5911358" cy="454959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9184" tIns="49590" rIns="99184" bIns="49590"/>
          <a:lstStyle/>
          <a:p>
            <a:pPr defTabSz="924628"/>
            <a:r>
              <a:rPr lang="en-US" dirty="0"/>
              <a:t>When I add up my behavior will it take me on the path to reach the desired goal or objective?  </a:t>
            </a:r>
          </a:p>
          <a:p>
            <a:pPr defTabSz="924628"/>
            <a:r>
              <a:rPr lang="en-US" dirty="0"/>
              <a:t>It is direction not intent that determines destination.  Since that is the case, does my behavior lead my team to the destination I want?</a:t>
            </a:r>
          </a:p>
          <a:p>
            <a:pPr defTabSz="924628"/>
            <a:r>
              <a:rPr lang="en-US" dirty="0"/>
              <a:t>Ben Franklin kept a journal (moral ledger) where he recorded a ledger of his day.</a:t>
            </a:r>
          </a:p>
          <a:p>
            <a:pPr defTabSz="924628"/>
            <a:r>
              <a:rPr lang="en-US" dirty="0"/>
              <a:t>When I “do the math” does it add up?  </a:t>
            </a:r>
          </a:p>
          <a:p>
            <a:pPr defTabSz="924628"/>
            <a:r>
              <a:rPr lang="en-US" dirty="0"/>
              <a:t>We are not looking for perfection, we are looking for a good outcome.</a:t>
            </a:r>
          </a:p>
          <a:p>
            <a:pPr defTabSz="924628"/>
            <a:endParaRPr lang="en-US" dirty="0"/>
          </a:p>
          <a:p>
            <a:pPr defTabSz="924628"/>
            <a:endParaRPr lang="en-US" dirty="0"/>
          </a:p>
          <a:p>
            <a:pPr defTabSz="924628"/>
            <a:r>
              <a:rPr lang="en-US" dirty="0"/>
              <a:t>The logic behind this is that you list out all the things you did well and then all the items you wish you would have don’t a little bit better. The animations should be all “well done” in first, then all “opportunities.” The idea is NOT one good item, one bad item and so forth. </a:t>
            </a:r>
          </a:p>
          <a:p>
            <a:pPr defTabSz="924628"/>
            <a:endParaRPr lang="en-US" dirty="0"/>
          </a:p>
          <a:p>
            <a:pPr defTabSz="989588"/>
            <a:endParaRPr lang="en-US" dirty="0"/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646994" y="8786396"/>
            <a:ext cx="2881052" cy="51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184" tIns="49590" rIns="99184" bIns="49590" anchor="b">
            <a:prstTxWarp prst="textNoShape">
              <a:avLst/>
            </a:prstTxWarp>
          </a:bodyPr>
          <a:lstStyle/>
          <a:p>
            <a:pPr algn="r" defTabSz="964470">
              <a:defRPr/>
            </a:pPr>
            <a:fld id="{901F3AA4-A1FA-458F-9288-C7DEF9AB5B5A}" type="slidenum">
              <a:rPr lang="en-US" sz="1300">
                <a:solidFill>
                  <a:srgbClr val="000000"/>
                </a:solidFill>
              </a:rPr>
              <a:pPr algn="r" defTabSz="964470">
                <a:defRPr/>
              </a:pPr>
              <a:t>27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24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9363" y="749300"/>
            <a:ext cx="4799012" cy="3600450"/>
          </a:xfrm>
          <a:solidFill>
            <a:srgbClr val="FFFFFF"/>
          </a:solidFill>
          <a:ln/>
        </p:spPr>
      </p:sp>
      <p:sp>
        <p:nvSpPr>
          <p:cNvPr id="97282" name="Notes Placeholder 2"/>
          <p:cNvSpPr>
            <a:spLocks noGrp="1"/>
          </p:cNvSpPr>
          <p:nvPr>
            <p:ph type="body" idx="1"/>
          </p:nvPr>
        </p:nvSpPr>
        <p:spPr>
          <a:xfrm>
            <a:off x="743246" y="4558044"/>
            <a:ext cx="5917348" cy="4904008"/>
          </a:xfrm>
          <a:noFill/>
          <a:ln>
            <a:solidFill>
              <a:srgbClr val="000000"/>
            </a:solidFill>
          </a:ln>
        </p:spPr>
        <p:txBody>
          <a:bodyPr lIns="100107" tIns="50053" rIns="100107" bIns="50053">
            <a:normAutofit/>
          </a:bodyPr>
          <a:lstStyle/>
          <a:p>
            <a:pPr defTabSz="1002841"/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50F6CEB-D17D-2560-5CD3-A5DE6A3B3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033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33425"/>
            <a:ext cx="4795838" cy="3597275"/>
          </a:xfrm>
          <a:ln/>
        </p:spPr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73FB3-74C0-4C3B-A823-624FDDC8A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pPr>
              <a:defRPr/>
            </a:pPr>
            <a:fld id="{E663E861-245C-4254-9C16-CA710BCFD0A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0E180CB4-4F38-4804-A4C4-D01A0988A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025" y="4558044"/>
            <a:ext cx="6037613" cy="4470991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48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FB4D589-2171-42CE-8EAF-DE2834702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56E77FD8-654D-4ACE-ADB1-0561D8741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B6B2A781-EDB9-41AC-B103-257017E1A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56057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541064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57270-8EA6-F7BA-D865-C8EE053BF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laceholder 2">
            <a:extLst>
              <a:ext uri="{FF2B5EF4-FFF2-40B4-BE49-F238E27FC236}">
                <a16:creationId xmlns:a16="http://schemas.microsoft.com/office/drawing/2014/main" id="{5C2F6EA1-4278-1B49-93E8-9D90139C1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Placeholder 3">
            <a:extLst>
              <a:ext uri="{FF2B5EF4-FFF2-40B4-BE49-F238E27FC236}">
                <a16:creationId xmlns:a16="http://schemas.microsoft.com/office/drawing/2014/main" id="{4346E952-9A2C-C548-4590-259C4952E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9130" y="4560570"/>
            <a:ext cx="5852160" cy="432054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US" i="1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24D4962-0391-B9E0-55DF-65CA86546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52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F53C424-A440-45B7-A26F-6661637633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A13428AD-574D-48C0-B2C2-CA1CBC052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" name="Notes Placeholder 7">
            <a:extLst>
              <a:ext uri="{FF2B5EF4-FFF2-40B4-BE49-F238E27FC236}">
                <a16:creationId xmlns:a16="http://schemas.microsoft.com/office/drawing/2014/main" id="{95887BC2-6293-47E2-B80D-97194A05E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711069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778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C9942EC-B29D-4891-8701-14571FF97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Slide Image Placeholder 11">
            <a:extLst>
              <a:ext uri="{FF2B5EF4-FFF2-40B4-BE49-F238E27FC236}">
                <a16:creationId xmlns:a16="http://schemas.microsoft.com/office/drawing/2014/main" id="{12A5EE14-6C56-48A6-870D-4403BB3B6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3" name="Notes Placeholder 12">
            <a:extLst>
              <a:ext uri="{FF2B5EF4-FFF2-40B4-BE49-F238E27FC236}">
                <a16:creationId xmlns:a16="http://schemas.microsoft.com/office/drawing/2014/main" id="{47A2AB0D-547B-4975-A251-6E0D9A6C0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143" y="4560570"/>
            <a:ext cx="6203727" cy="4842894"/>
          </a:xfrm>
          <a:solidFill>
            <a:schemeClr val="bg1"/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106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729130" y="4560571"/>
            <a:ext cx="5852160" cy="4735829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US" i="1" dirty="0">
              <a:cs typeface="Calibri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48BC723-5B49-EA66-5DF6-6DEBA07BB8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77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564977" y="4560570"/>
            <a:ext cx="6179103" cy="48721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lvl="1" eaLnBrk="1" hangingPunct="1">
              <a:spcBef>
                <a:spcPts val="0"/>
              </a:spcBef>
            </a:pPr>
            <a:endParaRPr lang="en-US" dirty="0">
              <a:cs typeface="Calibri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9BAED9E-1DA3-7879-B44B-F0BD5B18B7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85" y="9121140"/>
            <a:ext cx="3169921" cy="480060"/>
          </a:xfrm>
        </p:spPr>
        <p:txBody>
          <a:bodyPr/>
          <a:lstStyle/>
          <a:p>
            <a:fld id="{E663E861-245C-4254-9C16-CA710BCFD0A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76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1DA336C-899C-46DE-8ABA-6D91FC0B0A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3E861-245C-4254-9C16-CA710BCFD0A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B54205BB-280D-4688-A5F0-0276F224F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E2336B5E-2E4D-4BB8-A959-8EE56243E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594" y="4560570"/>
            <a:ext cx="5848498" cy="469773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05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 txBox="1">
            <a:spLocks noGrp="1" noChangeArrowheads="1"/>
          </p:cNvSpPr>
          <p:nvPr/>
        </p:nvSpPr>
        <p:spPr bwMode="auto">
          <a:xfrm>
            <a:off x="4145282" y="9119473"/>
            <a:ext cx="3168227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688" tIns="50345" rIns="100688" bIns="50345" anchor="b">
            <a:prstTxWarp prst="textNoShape">
              <a:avLst/>
            </a:prstTxWarp>
          </a:bodyPr>
          <a:lstStyle/>
          <a:p>
            <a:pPr algn="r" defTabSz="1005333"/>
            <a:fld id="{726C64A9-A137-4F7D-8665-4385E1A3A020}" type="slidenum">
              <a:rPr lang="en-US" sz="1300"/>
              <a:pPr algn="r" defTabSz="1005333"/>
              <a:t>9</a:t>
            </a:fld>
            <a:endParaRPr lang="en-US" sz="13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594" y="4560570"/>
            <a:ext cx="5848498" cy="4320540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0C07951F-5A57-42B4-A4D7-25BCB9F4A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59076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9EFE7-8019-B64A-9501-5B6E34701227}" type="datetime1">
              <a:rPr lang="en-US" smtClean="0"/>
              <a:t>2/10/2024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A6DE764-0394-437D-9EE9-92C2337D6C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58A53-BF65-DF4A-A697-4A01F40BB484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C5C3-A098-42F0-8438-EE847A86B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393FE-D4F0-724B-9906-F466B2B591C5}" type="datetime1">
              <a:rPr lang="en-US" smtClean="0"/>
              <a:t>2/10/2024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A4DFE-7C65-4773-874B-ECE261832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3D26E-5B31-9941-B94E-22B7AE9CA81C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32C88-D7B1-49D0-A19E-1DB63A09D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9B16D-C214-8144-B80D-D9F22A853B7F}" type="datetime1">
              <a:rPr lang="en-US" smtClean="0"/>
              <a:t>2/10/2024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409AB-6BAD-4D3E-8403-F6C96B976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B8E43-CECA-3F42-A136-A3603ECF99C7}" type="datetime1">
              <a:rPr lang="en-US" smtClean="0"/>
              <a:t>2/10/2024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98111-FC75-4CC5-826B-D4E8D8F3B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79075-26FB-F141-8EBC-B01D473EC764}" type="datetime1">
              <a:rPr lang="en-US" smtClean="0"/>
              <a:t>2/10/2024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B7D30-CE8A-4701-BD53-1D269C7762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3CAA-5B66-8644-B21C-45BB1AC30D57}" type="datetime1">
              <a:rPr lang="en-US" smtClean="0"/>
              <a:t>2/10/2024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51925-0461-4B05-B7BF-3DD602B43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" name="Rounded Rectangle 2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E492-21F1-0E49-8F75-935AFBF2E416}" type="datetime1">
              <a:rPr lang="en-US" smtClean="0"/>
              <a:t>2/10/2024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76E88-AB26-45C4-912B-A66637B5E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BEF27-E931-0F47-95F9-CAC6C51EC482}" type="datetime1">
              <a:rPr lang="en-US" smtClean="0"/>
              <a:t>2/10/2024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BD2BD-5FF3-452D-BD5A-313E7C993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759E2-B566-954F-9887-D65E4EE229EB}" type="datetime1">
              <a:rPr lang="en-US" smtClean="0"/>
              <a:t>2/10/2024</a:t>
            </a:fld>
            <a:endParaRPr lang="en-US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D2398-25BD-4CC7-9C0C-49675A8E51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492875"/>
            <a:ext cx="441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Ken Chapman and Associates, Inc. © 2017 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  <p:sldLayoutId id="2147483721" r:id="rId4"/>
    <p:sldLayoutId id="2147483720" r:id="rId5"/>
    <p:sldLayoutId id="2147483719" r:id="rId6"/>
    <p:sldLayoutId id="2147483725" r:id="rId7"/>
    <p:sldLayoutId id="2147483726" r:id="rId8"/>
    <p:sldLayoutId id="2147483727" r:id="rId9"/>
    <p:sldLayoutId id="2147483718" r:id="rId10"/>
    <p:sldLayoutId id="214748372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none">
          <a:solidFill>
            <a:srgbClr val="A6A6A6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-72" charset="0"/>
        <a:buChar char="•"/>
        <a:defRPr sz="2400" kern="1200">
          <a:solidFill>
            <a:schemeClr val="tx2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-72" charset="0"/>
        <a:buChar char="•"/>
        <a:defRPr sz="20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Arial" pitchFamily="-72" charset="0"/>
        <a:buChar char="•"/>
        <a:defRPr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Font typeface="Arial" pitchFamily="-72" charset="0"/>
        <a:buChar char="•"/>
        <a:defRPr sz="16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Arial" pitchFamily="-72" charset="0"/>
        <a:buChar char="•"/>
        <a:defRPr sz="16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751542" y="494755"/>
            <a:ext cx="7490671" cy="254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071EF76-4538-4DAB-9478-BF8266F6AB55}"/>
              </a:ext>
            </a:extLst>
          </p:cNvPr>
          <p:cNvSpPr txBox="1">
            <a:spLocks/>
          </p:cNvSpPr>
          <p:nvPr/>
        </p:nvSpPr>
        <p:spPr>
          <a:xfrm>
            <a:off x="440872" y="2961587"/>
            <a:ext cx="8262257" cy="3570065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/>
            <a:r>
              <a:rPr lang="en-US" dirty="0">
                <a:solidFill>
                  <a:schemeClr val="tx1"/>
                </a:solidFill>
              </a:rPr>
              <a:t>This presentation is the intellectual property of Ken Chapman &amp; Associates, Inc.  It may not be modified or distributed in any format without expressed written permission from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Ken Chapman &amp; Associates, Inc.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Copyright 2024.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86831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17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37842"/>
              </p:ext>
            </p:extLst>
          </p:nvPr>
        </p:nvGraphicFramePr>
        <p:xfrm>
          <a:off x="1573530" y="1123918"/>
          <a:ext cx="6003925" cy="5302252"/>
        </p:xfrm>
        <a:graphic>
          <a:graphicData uri="http://schemas.openxmlformats.org/drawingml/2006/table">
            <a:tbl>
              <a:tblPr/>
              <a:tblGrid>
                <a:gridCol w="150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556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556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556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556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sto MT" pitchFamily="-72" charset="0"/>
                        <a:cs typeface="Calibri" pitchFamily="-72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BA4532DC-7A12-4EF6-B8FA-71D10BB32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How Many Boxes Do You See?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3AA4B34B-6608-16E3-53D9-F0451CADA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32A2D-A7E4-ED04-C195-E179C2BF3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1" descr="30 boxes in plane sigh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828" y="158750"/>
            <a:ext cx="8869362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8"/>
          <p:cNvSpPr txBox="1">
            <a:spLocks noChangeArrowheads="1"/>
          </p:cNvSpPr>
          <p:nvPr/>
        </p:nvSpPr>
        <p:spPr bwMode="auto">
          <a:xfrm>
            <a:off x="2425700" y="4813529"/>
            <a:ext cx="6610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rgbClr val="981F24"/>
                </a:solidFill>
                <a:latin typeface="Calibri"/>
                <a:cs typeface="Calibri"/>
              </a:rPr>
              <a:t>30 Boxes In Plane View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9880772-41D9-8E53-649C-96609FA91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FFFEC-6864-EF15-4299-13B723EA5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5"/>
          <p:cNvSpPr txBox="1">
            <a:spLocks noChangeArrowheads="1"/>
          </p:cNvSpPr>
          <p:nvPr/>
        </p:nvSpPr>
        <p:spPr bwMode="auto">
          <a:xfrm>
            <a:off x="771525" y="5043488"/>
            <a:ext cx="53800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4 Slices x 3 Plane Views = 12 Total Slices</a:t>
            </a:r>
          </a:p>
          <a:p>
            <a:r>
              <a:rPr lang="en-US" dirty="0">
                <a:latin typeface="Calibri"/>
                <a:cs typeface="Calibri"/>
              </a:rPr>
              <a:t>x 2 Sides/Slice = 24 Total Sides</a:t>
            </a:r>
          </a:p>
          <a:p>
            <a:r>
              <a:rPr lang="en-US" dirty="0">
                <a:latin typeface="Calibri"/>
                <a:cs typeface="Calibri"/>
              </a:rPr>
              <a:t>X 30 Boxes/Side = 720 Total Boxes</a:t>
            </a:r>
          </a:p>
        </p:txBody>
      </p:sp>
      <p:pic>
        <p:nvPicPr>
          <p:cNvPr id="28676" name="Picture 1" descr="xyz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639763"/>
            <a:ext cx="4403725" cy="440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2" descr="3Dbo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79913" y="828675"/>
            <a:ext cx="4035425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6A0D839-14E2-AE36-0046-82602448D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D0F67-7011-3C79-AB84-E938E492C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3482975" y="29083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rgbClr val="9BBB59"/>
              </a:buClr>
              <a:buFont typeface="Wingdings 2" pitchFamily="-72" charset="2"/>
              <a:buChar char=""/>
            </a:pPr>
            <a:endParaRPr lang="en-US" sz="1800" b="1" i="1">
              <a:solidFill>
                <a:srgbClr val="948A54"/>
              </a:solidFill>
              <a:latin typeface="Calisto MT" pitchFamily="-72" charset="0"/>
            </a:endParaRPr>
          </a:p>
        </p:txBody>
      </p:sp>
      <p:pic>
        <p:nvPicPr>
          <p:cNvPr id="30729" name="Picture 10" descr="watche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39688"/>
            <a:ext cx="300355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3EC9F3A9-A2A4-474F-A2E8-8CA7554AD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5683" y="2367015"/>
            <a:ext cx="5108257" cy="60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2813" eaLnBrk="1" hangingPunct="1">
              <a:buClr>
                <a:srgbClr val="9BBB59"/>
              </a:buClr>
              <a:buFont typeface="Wingdings" pitchFamily="-72" charset="2"/>
              <a:buNone/>
            </a:pPr>
            <a:r>
              <a:rPr lang="en-US" sz="2800" i="1" dirty="0">
                <a:latin typeface="Calibri" pitchFamily="-72" charset="0"/>
              </a:rPr>
              <a:t>We ask you to do the following: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217490-07C5-4E6F-9C61-FA4065109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13" y="3165391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2813">
              <a:buFont typeface="Arial"/>
              <a:buChar char="•"/>
            </a:pPr>
            <a:r>
              <a:rPr lang="en-US" sz="2800" b="1" i="1" dirty="0">
                <a:solidFill>
                  <a:schemeClr val="hlink"/>
                </a:solidFill>
                <a:latin typeface="Calibri" pitchFamily="-72" charset="0"/>
              </a:rPr>
              <a:t>Keep an open mind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19FF46-2D5F-488E-A71B-F255ADCAF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990" y="3627159"/>
            <a:ext cx="42227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2813">
              <a:buFont typeface="Arial"/>
              <a:buChar char="•"/>
            </a:pPr>
            <a:r>
              <a:rPr lang="en-US" sz="2800" b="1" i="1" dirty="0">
                <a:latin typeface="Calibri" pitchFamily="-72" charset="0"/>
              </a:rPr>
              <a:t>Ask questions and challenge what you hear</a:t>
            </a:r>
          </a:p>
          <a:p>
            <a:pPr marL="342900" indent="-342900" defTabSz="912813">
              <a:buFont typeface="Arial"/>
              <a:buChar char="•"/>
            </a:pPr>
            <a:r>
              <a:rPr lang="en-US" sz="2800" b="1" i="1" dirty="0">
                <a:solidFill>
                  <a:schemeClr val="hlink"/>
                </a:solidFill>
                <a:latin typeface="Calibri" pitchFamily="-72" charset="0"/>
              </a:rPr>
              <a:t>Take notes and complete assignments</a:t>
            </a:r>
            <a:endParaRPr lang="en-US" sz="2800" b="1" i="1" dirty="0">
              <a:solidFill>
                <a:srgbClr val="948A54"/>
              </a:solidFill>
              <a:latin typeface="Calibri" pitchFamily="-72" charset="0"/>
            </a:endParaRPr>
          </a:p>
          <a:p>
            <a:pPr marL="342900" indent="-342900" defTabSz="912813">
              <a:buFont typeface="Arial"/>
              <a:buChar char="•"/>
            </a:pPr>
            <a:r>
              <a:rPr lang="en-US" sz="2800" b="1" i="1" dirty="0">
                <a:latin typeface="Calibri" pitchFamily="-72" charset="0"/>
              </a:rPr>
              <a:t>Relax and have fun</a:t>
            </a:r>
            <a:endParaRPr lang="en-US" b="1" i="1" dirty="0">
              <a:latin typeface="Calibri" pitchFamily="-72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6C5159F-1E67-4228-8C5D-A51040AF7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514350"/>
            <a:ext cx="6261354" cy="1131570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Making the Most of the </a:t>
            </a:r>
          </a:p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Time Invested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BB72EA-D8E8-4AE3-93B6-EB81FB63B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719EB2-38FB-08CA-2EEA-9AD48B512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75607776-5E67-4E2B-8993-840AB41B9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43" y="2242029"/>
            <a:ext cx="8765866" cy="91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2813" eaLnBrk="1" hangingPunct="1">
              <a:buFont typeface="Wingdings" pitchFamily="-72" charset="2"/>
              <a:buNone/>
            </a:pPr>
            <a:r>
              <a:rPr lang="en-US" dirty="0">
                <a:latin typeface="Calibri" pitchFamily="-72" charset="0"/>
              </a:rPr>
              <a:t>The number one reason people come through the gate at </a:t>
            </a:r>
            <a:r>
              <a:rPr lang="en-US" dirty="0"/>
              <a:t>[CLIENT LOCATION]</a:t>
            </a:r>
            <a:r>
              <a:rPr lang="en-US" dirty="0">
                <a:latin typeface="Calibri" pitchFamily="-72" charset="0"/>
              </a:rPr>
              <a:t> is for what their efforts will provide for the people they care about outside the gate.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F821BFF-AB34-46A3-9237-979C6FC82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12" y="4375878"/>
            <a:ext cx="8382000" cy="105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In your teams, discuss what this statement means to you.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Assign a team member to report out.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D95FEF8-8327-4492-B192-ECF48C478262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45C10202-0189-02F6-29B9-38D248693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682DD8-2FD3-6AC0-0A20-0677435D8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9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build="allAtOnce"/>
      <p:bldP spid="11" grpId="1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00049" y="5120006"/>
            <a:ext cx="8662255" cy="1108574"/>
          </a:xfrm>
        </p:spPr>
        <p:txBody>
          <a:bodyPr lIns="91432" tIns="45715" rIns="91432" bIns="45715"/>
          <a:lstStyle/>
          <a:p>
            <a:pPr indent="-342900" defTabSz="912813"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endParaRPr lang="en-US" sz="2000" dirty="0"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-72" charset="0"/>
              </a:rPr>
              <a:t>What is the most important thing [CLIENT LOCATION] can do for its team members?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-72" charset="0"/>
              </a:rPr>
              <a:t>What is the most important thing a team member can do for [CLIENT LOCATION]?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648211" y="3798488"/>
            <a:ext cx="2690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+mj-lt"/>
              </a:rPr>
              <a:t>[CLIENT LOCATION]’s  interest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35816" y="5202283"/>
            <a:ext cx="1171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+mj-lt"/>
              </a:rPr>
              <a:t>My interest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57D4CC-D71A-4220-8D5E-F305DB39EB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1" t="6008" r="8130" b="15899"/>
          <a:stretch/>
        </p:blipFill>
        <p:spPr>
          <a:xfrm>
            <a:off x="1976582" y="1173839"/>
            <a:ext cx="4693303" cy="42576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986717-998C-4040-8D37-FDE25BC5898F}"/>
              </a:ext>
            </a:extLst>
          </p:cNvPr>
          <p:cNvSpPr txBox="1"/>
          <p:nvPr/>
        </p:nvSpPr>
        <p:spPr>
          <a:xfrm rot="19096596">
            <a:off x="3845580" y="2256339"/>
            <a:ext cx="2677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Win-Win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675EAE6-5A89-84DB-7F8E-DC1F320BA55E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AD03020-24BE-D507-F99D-A6959F03E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010718-36BD-5037-D9AB-7BCA78706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2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F83B1A07-2AAD-47D1-B2D0-D9CA87947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1589022"/>
            <a:ext cx="8505371" cy="331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50% of the general population do not think about where they’ve been, where they are, and where they’re going.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endParaRPr lang="en-US" sz="2800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Two-thirds of the general population do not have    real-time awareness of their emotions.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endParaRPr lang="en-US" sz="2800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Two-thirds believe they are good listeners, and        two-thirds believe no one ever listens to them.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71E3C32-AB37-0856-81D8-BBC8A9F3EEE2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2225036-257A-A534-F8A9-5326C1D1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BCD37-C365-F6E9-9BD7-2E7BCE77C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6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2F100BD-A604-46B2-ADD4-8F8C39098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575" y="1505953"/>
            <a:ext cx="7492621" cy="97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How does the following contribute to personal success and happiness?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9630DB8-3F6B-4C31-A5AD-708A9093B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544" y="2539915"/>
            <a:ext cx="5977384" cy="127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i="1" dirty="0">
                <a:solidFill>
                  <a:schemeClr val="tx1"/>
                </a:solidFill>
                <a:latin typeface="Calibri" pitchFamily="-72" charset="0"/>
              </a:rPr>
              <a:t>1. Thinking about 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where you want to go</a:t>
            </a:r>
          </a:p>
          <a:p>
            <a:pPr marL="0" indent="0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i="1" dirty="0">
                <a:solidFill>
                  <a:schemeClr val="tx1"/>
                </a:solidFill>
                <a:latin typeface="Calibri" pitchFamily="-72" charset="0"/>
              </a:rPr>
              <a:t>2. Being 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aware of one’s emotions </a:t>
            </a:r>
            <a:r>
              <a:rPr lang="en-US" i="1" dirty="0">
                <a:solidFill>
                  <a:schemeClr val="tx1"/>
                </a:solidFill>
                <a:latin typeface="Calibri" pitchFamily="-72" charset="0"/>
              </a:rPr>
              <a:t>in real time</a:t>
            </a:r>
          </a:p>
          <a:p>
            <a:pPr marL="0" indent="0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i="1" dirty="0">
                <a:solidFill>
                  <a:schemeClr val="tx1"/>
                </a:solidFill>
                <a:latin typeface="Calibri" pitchFamily="-72" charset="0"/>
              </a:rPr>
              <a:t>3. 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Listening</a:t>
            </a:r>
            <a:r>
              <a:rPr lang="en-US" i="1" dirty="0">
                <a:solidFill>
                  <a:schemeClr val="tx1"/>
                </a:solidFill>
                <a:latin typeface="Calibri" pitchFamily="-72" charset="0"/>
              </a:rPr>
              <a:t> for what is important to others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31FCC68-C3B9-447A-B579-3113A308E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40392" y="3991841"/>
            <a:ext cx="10624784" cy="56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b="1" dirty="0">
                <a:solidFill>
                  <a:schemeClr val="tx1"/>
                </a:solidFill>
                <a:latin typeface="Calibri" pitchFamily="-72" charset="0"/>
              </a:rPr>
              <a:t>Select a team member to present your team’s thoughts.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D348EB1-411C-40A4-80E7-0EBF86F31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705" y="4564659"/>
            <a:ext cx="8505371" cy="237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-72" charset="0"/>
              </a:rPr>
              <a:t>50% of the general population do not think about where they’ve been, where they are, and where they’re going.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-72" charset="0"/>
              </a:rPr>
              <a:t>Two-thirds of the general population do not have real-time awareness of their emotions.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-72" charset="0"/>
              </a:rPr>
              <a:t>Two-thirds believe they are good listeners, and two-thirds believe no          one ever listens to them.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A2CE720-AC71-5010-B7FF-B97905ECCC98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8F2C6B7-31D3-9C2F-0DED-11450166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2EDF1A-4159-404E-D5CF-87CD6D9DE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 build="p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62000" y="2684463"/>
            <a:ext cx="8382000" cy="1489075"/>
          </a:xfrm>
        </p:spPr>
        <p:txBody>
          <a:bodyPr lIns="91432" tIns="45715" rIns="91432" bIns="45715"/>
          <a:lstStyle/>
          <a:p>
            <a:pPr indent="-342900" defTabSz="912813"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endParaRPr lang="en-US" sz="2000" dirty="0"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CED9EA5-7E2E-4907-8C48-9D84981F0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73587"/>
            <a:ext cx="8382000" cy="72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2813">
              <a:spcBef>
                <a:spcPct val="0"/>
              </a:spcBef>
              <a:spcAft>
                <a:spcPts val="600"/>
              </a:spcAft>
              <a:buClrTx/>
              <a:buNone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Everybody wants their story to be a good story.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E7BDF6C-2183-4E09-9B5B-9051F433D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464586"/>
            <a:ext cx="8382000" cy="363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defTabSz="912813"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endParaRPr lang="en-US" sz="2000" dirty="0"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Others help those who help them.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People do not want to be impressed … they want to be valued.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People want to choose what is in their best interest.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If you knew the story, you’d discover that most people have lived heroic lives.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  <a:latin typeface="Calibri" pitchFamily="-72" charset="0"/>
              </a:rPr>
              <a:t>The people make a company an engine for good in the community.</a:t>
            </a: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endParaRPr lang="en-US" dirty="0">
              <a:solidFill>
                <a:schemeClr val="tx1"/>
              </a:solidFill>
              <a:latin typeface="Calibri" pitchFamily="-7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C78971-E7FC-69BF-B3AF-EF3A26381E3A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63F3AB52-8F85-EC9E-9F20-0E3045E7F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8EAA9-33B6-E0E6-1B72-1D31CDE0F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6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47502F-B8AD-484D-A1FB-6B36CAEE598A}"/>
              </a:ext>
            </a:extLst>
          </p:cNvPr>
          <p:cNvSpPr/>
          <p:nvPr/>
        </p:nvSpPr>
        <p:spPr>
          <a:xfrm>
            <a:off x="-11317" y="1537320"/>
            <a:ext cx="916663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You and all other team members </a:t>
            </a:r>
          </a:p>
          <a:p>
            <a:pPr algn="ctr"/>
            <a:r>
              <a:rPr lang="en-US" sz="3200" dirty="0">
                <a:latin typeface="+mj-lt"/>
              </a:rPr>
              <a:t>benefit from [CLIENT LOCATION].  How?</a:t>
            </a:r>
          </a:p>
          <a:p>
            <a:pPr algn="ctr"/>
            <a:endParaRPr lang="en-US" sz="2000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3200" dirty="0">
                <a:latin typeface="+mj-lt"/>
              </a:rPr>
              <a:t>Who else benefits from [CLIENT LOCATION]?</a:t>
            </a:r>
          </a:p>
          <a:p>
            <a:pPr algn="ctr">
              <a:lnSpc>
                <a:spcPct val="150000"/>
              </a:lnSpc>
            </a:pPr>
            <a:endParaRPr lang="en-US" sz="2000" dirty="0">
              <a:latin typeface="+mj-lt"/>
            </a:endParaRPr>
          </a:p>
          <a:p>
            <a:pPr algn="ctr"/>
            <a:r>
              <a:rPr lang="en-US" sz="3200" b="1" i="1" dirty="0">
                <a:solidFill>
                  <a:srgbClr val="981F24"/>
                </a:solidFill>
                <a:latin typeface="+mj-lt"/>
              </a:rPr>
              <a:t>How does the community benefit from</a:t>
            </a:r>
          </a:p>
          <a:p>
            <a:pPr algn="ctr"/>
            <a:r>
              <a:rPr lang="en-US" sz="3200" b="1" i="1" dirty="0">
                <a:solidFill>
                  <a:srgbClr val="981F24"/>
                </a:solidFill>
                <a:latin typeface="+mj-lt"/>
              </a:rPr>
              <a:t> [CLIENT LOCATION]?</a:t>
            </a:r>
            <a:endParaRPr lang="en-US" sz="2800" b="1" i="1" dirty="0">
              <a:solidFill>
                <a:srgbClr val="981F24"/>
              </a:solidFill>
              <a:latin typeface="+mj-lt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6FBDD7-9C29-04CE-BDE6-93D5E3F0178A}"/>
              </a:ext>
            </a:extLst>
          </p:cNvPr>
          <p:cNvSpPr txBox="1">
            <a:spLocks noChangeArrowheads="1"/>
          </p:cNvSpPr>
          <p:nvPr/>
        </p:nvSpPr>
        <p:spPr>
          <a:xfrm>
            <a:off x="93726" y="510281"/>
            <a:ext cx="8979408" cy="978408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en-US" sz="4800" b="1" dirty="0">
                <a:solidFill>
                  <a:srgbClr val="981F24"/>
                </a:solidFill>
                <a:latin typeface="Calibri" pitchFamily="-72" charset="0"/>
              </a:rPr>
              <a:t>The [CLIENT LOCATION] Team</a:t>
            </a:r>
            <a:endParaRPr lang="en-US" sz="4800" b="1" i="1" dirty="0">
              <a:solidFill>
                <a:srgbClr val="981F24"/>
              </a:solidFill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3F44C57-14BA-18C7-04DA-1A51903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4D9A45-D652-9900-B766-476F4F7D9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1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>
            <a:extLst>
              <a:ext uri="{FF2B5EF4-FFF2-40B4-BE49-F238E27FC236}">
                <a16:creationId xmlns:a16="http://schemas.microsoft.com/office/drawing/2014/main" id="{DA03784D-4AD7-47DC-B7E9-48BC1F2C3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4" r="5144"/>
          <a:stretch/>
        </p:blipFill>
        <p:spPr bwMode="auto">
          <a:xfrm>
            <a:off x="3415496" y="5204566"/>
            <a:ext cx="2721699" cy="103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1" name="Text Box 12">
            <a:extLst>
              <a:ext uri="{FF2B5EF4-FFF2-40B4-BE49-F238E27FC236}">
                <a16:creationId xmlns:a16="http://schemas.microsoft.com/office/drawing/2014/main" id="{3FE86299-AB6E-4782-A1B9-3107E55D7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8845" y="4547195"/>
            <a:ext cx="5306311" cy="248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981F24"/>
                </a:solidFill>
                <a:effectLst/>
                <a:latin typeface="Calibri" panose="020F0502020204030204" pitchFamily="34" charset="0"/>
              </a:rPr>
              <a:t>Session One: Leadership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981F24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B24A9D-369D-4AC1-8B95-35B66D4D1E29}"/>
              </a:ext>
            </a:extLst>
          </p:cNvPr>
          <p:cNvGrpSpPr/>
          <p:nvPr/>
        </p:nvGrpSpPr>
        <p:grpSpPr>
          <a:xfrm>
            <a:off x="2555424" y="394131"/>
            <a:ext cx="4033152" cy="3438144"/>
            <a:chOff x="2766036" y="626252"/>
            <a:chExt cx="4033152" cy="3438144"/>
          </a:xfrm>
        </p:grpSpPr>
        <p:pic>
          <p:nvPicPr>
            <p:cNvPr id="1037" name="Picture 13">
              <a:extLst>
                <a:ext uri="{FF2B5EF4-FFF2-40B4-BE49-F238E27FC236}">
                  <a16:creationId xmlns:a16="http://schemas.microsoft.com/office/drawing/2014/main" id="{19E58330-A824-4034-9132-65C4C2B58D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675" y="626780"/>
              <a:ext cx="3397513" cy="3436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CECE4FBF-5047-4DEC-8A96-D86BE14A94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011"/>
            <a:stretch>
              <a:fillRect/>
            </a:stretch>
          </p:blipFill>
          <p:spPr bwMode="auto">
            <a:xfrm rot="16200000">
              <a:off x="1523702" y="1868586"/>
              <a:ext cx="3438144" cy="953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48BB74-79B3-A095-437B-44D5985A9352}"/>
              </a:ext>
            </a:extLst>
          </p:cNvPr>
          <p:cNvSpPr txBox="1"/>
          <p:nvPr/>
        </p:nvSpPr>
        <p:spPr>
          <a:xfrm>
            <a:off x="1530656" y="6236068"/>
            <a:ext cx="608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n-lt"/>
              </a:rPr>
              <a:t>Ken Chapman and Associates, Inc.  All Rights Reserved</a:t>
            </a:r>
          </a:p>
          <a:p>
            <a:pPr algn="ctr"/>
            <a:r>
              <a:rPr lang="en-US" sz="1400" dirty="0">
                <a:latin typeface="+mn-lt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2196992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3" descr="lab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778" y="-21733"/>
            <a:ext cx="8935912" cy="686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7" name="TextBox 4"/>
          <p:cNvSpPr txBox="1">
            <a:spLocks noChangeArrowheads="1"/>
          </p:cNvSpPr>
          <p:nvPr/>
        </p:nvSpPr>
        <p:spPr bwMode="auto">
          <a:xfrm>
            <a:off x="81282" y="489394"/>
            <a:ext cx="8979408" cy="97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981F24"/>
                </a:solidFill>
                <a:latin typeface="+mn-lt"/>
              </a:rPr>
              <a:t>The Ideal Team Member</a:t>
            </a:r>
          </a:p>
        </p:txBody>
      </p:sp>
      <p:sp>
        <p:nvSpPr>
          <p:cNvPr id="55298" name="TextBox 5"/>
          <p:cNvSpPr txBox="1">
            <a:spLocks noChangeArrowheads="1"/>
          </p:cNvSpPr>
          <p:nvPr/>
        </p:nvSpPr>
        <p:spPr bwMode="auto">
          <a:xfrm>
            <a:off x="1357677" y="1138765"/>
            <a:ext cx="64691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rgbClr val="800000"/>
                </a:solidFill>
                <a:latin typeface="+mn-lt"/>
              </a:rPr>
              <a:t>If you could go into a lab and design the ideal [CLIENT LOCATION] team member, what </a:t>
            </a:r>
            <a:r>
              <a:rPr lang="en-US" sz="2000" b="1" dirty="0">
                <a:solidFill>
                  <a:srgbClr val="800000"/>
                </a:solidFill>
                <a:latin typeface="+mn-lt"/>
              </a:rPr>
              <a:t>characteristics</a:t>
            </a:r>
            <a:r>
              <a:rPr lang="en-US" sz="2000" dirty="0">
                <a:solidFill>
                  <a:srgbClr val="800000"/>
                </a:solidFill>
                <a:latin typeface="+mn-lt"/>
              </a:rPr>
              <a:t> would that person have?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352410" y="4294150"/>
            <a:ext cx="6112060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buFont typeface="Wingdings" pitchFamily="-72" charset="2"/>
              <a:buNone/>
            </a:pPr>
            <a:r>
              <a:rPr lang="en-US" sz="2800" i="1" dirty="0">
                <a:solidFill>
                  <a:srgbClr val="981F24"/>
                </a:solidFill>
                <a:latin typeface="Calibri"/>
                <a:cs typeface="Calibri"/>
              </a:rPr>
              <a:t>Working in your teams, create a list of characteristics to describe </a:t>
            </a:r>
          </a:p>
          <a:p>
            <a:pPr algn="ctr">
              <a:lnSpc>
                <a:spcPct val="90000"/>
              </a:lnSpc>
              <a:buFont typeface="Wingdings" pitchFamily="-72" charset="2"/>
              <a:buNone/>
            </a:pPr>
            <a:r>
              <a:rPr lang="en-US" sz="2800" i="1" dirty="0">
                <a:solidFill>
                  <a:srgbClr val="981F24"/>
                </a:solidFill>
                <a:latin typeface="Calibri"/>
                <a:cs typeface="Calibri"/>
              </a:rPr>
              <a:t>“The Ideal [CLIENT LOCATION] </a:t>
            </a:r>
          </a:p>
          <a:p>
            <a:pPr algn="ctr">
              <a:lnSpc>
                <a:spcPct val="90000"/>
              </a:lnSpc>
              <a:buFont typeface="Wingdings" pitchFamily="-72" charset="2"/>
              <a:buNone/>
            </a:pPr>
            <a:r>
              <a:rPr lang="en-US" sz="2800" i="1" dirty="0">
                <a:solidFill>
                  <a:srgbClr val="981F24"/>
                </a:solidFill>
                <a:latin typeface="Calibri"/>
                <a:cs typeface="Calibri"/>
              </a:rPr>
              <a:t>Team Member”.  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16261" y="5623144"/>
            <a:ext cx="4673581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buFont typeface="Wingdings" pitchFamily="-72" charset="2"/>
              <a:buNone/>
            </a:pPr>
            <a:endParaRPr lang="en-US" i="1" dirty="0">
              <a:solidFill>
                <a:srgbClr val="981F24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  <a:buFont typeface="Wingdings" pitchFamily="-72" charset="2"/>
              <a:buNone/>
            </a:pPr>
            <a:r>
              <a:rPr lang="en-US" sz="2000" i="1" dirty="0">
                <a:solidFill>
                  <a:srgbClr val="981F24"/>
                </a:solidFill>
                <a:latin typeface="Calibri"/>
                <a:cs typeface="Calibri"/>
              </a:rPr>
              <a:t>Then choose a team member </a:t>
            </a:r>
          </a:p>
          <a:p>
            <a:pPr algn="ctr">
              <a:lnSpc>
                <a:spcPct val="90000"/>
              </a:lnSpc>
              <a:buFont typeface="Wingdings" pitchFamily="-72" charset="2"/>
              <a:buNone/>
            </a:pPr>
            <a:r>
              <a:rPr lang="en-US" sz="2000" i="1" dirty="0">
                <a:solidFill>
                  <a:srgbClr val="981F24"/>
                </a:solidFill>
                <a:latin typeface="Calibri"/>
                <a:cs typeface="Calibri"/>
              </a:rPr>
              <a:t>to present for your team.</a:t>
            </a:r>
          </a:p>
        </p:txBody>
      </p:sp>
      <p:sp>
        <p:nvSpPr>
          <p:cNvPr id="3" name="TextBox 2"/>
          <p:cNvSpPr txBox="1"/>
          <p:nvPr/>
        </p:nvSpPr>
        <p:spPr>
          <a:xfrm rot="20262957">
            <a:off x="1203028" y="5510207"/>
            <a:ext cx="1284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981F24"/>
                </a:solidFill>
                <a:effectLst>
                  <a:glow rad="101600">
                    <a:schemeClr val="bg1">
                      <a:alpha val="75000"/>
                    </a:schemeClr>
                  </a:glow>
                </a:effectLst>
                <a:latin typeface="Calibri"/>
                <a:cs typeface="Calibri"/>
              </a:rPr>
              <a:t>Team Member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A6F5E09-9E51-80EF-91AF-335279EB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B1009B-25CD-3F5F-C700-26D3DD903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lab.png">
            <a:extLst>
              <a:ext uri="{FF2B5EF4-FFF2-40B4-BE49-F238E27FC236}">
                <a16:creationId xmlns:a16="http://schemas.microsoft.com/office/drawing/2014/main" id="{F1BAD577-7DBA-4866-9054-B07B13634B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4778" y="-331380"/>
            <a:ext cx="8935912" cy="686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F5BB327-7F98-4F67-B45B-AF709EE2D127}"/>
              </a:ext>
            </a:extLst>
          </p:cNvPr>
          <p:cNvGrpSpPr/>
          <p:nvPr/>
        </p:nvGrpSpPr>
        <p:grpSpPr>
          <a:xfrm>
            <a:off x="342900" y="2360619"/>
            <a:ext cx="8458200" cy="3423417"/>
            <a:chOff x="378735" y="2708963"/>
            <a:chExt cx="8458200" cy="3423417"/>
          </a:xfrm>
        </p:grpSpPr>
        <p:sp>
          <p:nvSpPr>
            <p:cNvPr id="57364" name="TextBox 9"/>
            <p:cNvSpPr txBox="1">
              <a:spLocks noChangeArrowheads="1"/>
            </p:cNvSpPr>
            <p:nvPr/>
          </p:nvSpPr>
          <p:spPr bwMode="auto">
            <a:xfrm>
              <a:off x="378735" y="2927358"/>
              <a:ext cx="3733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eaLnBrk="0" hangingPunct="0"/>
              <a:r>
                <a:rPr lang="en-US" sz="2000" dirty="0">
                  <a:latin typeface="Calibri" pitchFamily="-72" charset="0"/>
                </a:rPr>
                <a:t>1.  _____________________</a:t>
              </a:r>
            </a:p>
          </p:txBody>
        </p:sp>
        <p:sp>
          <p:nvSpPr>
            <p:cNvPr id="57361" name="TextBox 12"/>
            <p:cNvSpPr txBox="1">
              <a:spLocks noChangeArrowheads="1"/>
            </p:cNvSpPr>
            <p:nvPr/>
          </p:nvSpPr>
          <p:spPr bwMode="auto">
            <a:xfrm>
              <a:off x="378735" y="3613156"/>
              <a:ext cx="3733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eaLnBrk="0" hangingPunct="0"/>
              <a:r>
                <a:rPr lang="en-US" sz="2000">
                  <a:latin typeface="Calibri" pitchFamily="-72" charset="0"/>
                </a:rPr>
                <a:t>2.  _____________________</a:t>
              </a:r>
            </a:p>
          </p:txBody>
        </p:sp>
        <p:sp>
          <p:nvSpPr>
            <p:cNvPr id="57359" name="TextBox 13"/>
            <p:cNvSpPr txBox="1">
              <a:spLocks noChangeArrowheads="1"/>
            </p:cNvSpPr>
            <p:nvPr/>
          </p:nvSpPr>
          <p:spPr bwMode="auto">
            <a:xfrm>
              <a:off x="378735" y="4298957"/>
              <a:ext cx="3733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eaLnBrk="0" hangingPunct="0"/>
              <a:r>
                <a:rPr lang="en-US" sz="2000">
                  <a:latin typeface="Calibri" pitchFamily="-72" charset="0"/>
                </a:rPr>
                <a:t>3.  _____________________</a:t>
              </a:r>
            </a:p>
          </p:txBody>
        </p:sp>
        <p:sp>
          <p:nvSpPr>
            <p:cNvPr id="57357" name="TextBox 14"/>
            <p:cNvSpPr txBox="1">
              <a:spLocks noChangeArrowheads="1"/>
            </p:cNvSpPr>
            <p:nvPr/>
          </p:nvSpPr>
          <p:spPr bwMode="auto">
            <a:xfrm>
              <a:off x="378735" y="4984757"/>
              <a:ext cx="3733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eaLnBrk="0" hangingPunct="0"/>
              <a:r>
                <a:rPr lang="en-US" sz="2000">
                  <a:latin typeface="Calibri" pitchFamily="-72" charset="0"/>
                </a:rPr>
                <a:t>4.  _____________________</a:t>
              </a:r>
            </a:p>
          </p:txBody>
        </p:sp>
        <p:grpSp>
          <p:nvGrpSpPr>
            <p:cNvPr id="57352" name="Group 25"/>
            <p:cNvGrpSpPr>
              <a:grpSpLocks/>
            </p:cNvGrpSpPr>
            <p:nvPr/>
          </p:nvGrpSpPr>
          <p:grpSpPr bwMode="auto">
            <a:xfrm>
              <a:off x="378735" y="5424494"/>
              <a:ext cx="8458200" cy="707886"/>
              <a:chOff x="533400" y="5709047"/>
              <a:chExt cx="8458200" cy="707430"/>
            </a:xfrm>
          </p:grpSpPr>
          <p:sp>
            <p:nvSpPr>
              <p:cNvPr id="57355" name="TextBox 15"/>
              <p:cNvSpPr txBox="1">
                <a:spLocks noChangeArrowheads="1"/>
              </p:cNvSpPr>
              <p:nvPr/>
            </p:nvSpPr>
            <p:spPr bwMode="auto">
              <a:xfrm>
                <a:off x="533400" y="5954951"/>
                <a:ext cx="3733800" cy="3966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defTabSz="914400" eaLnBrk="0" hangingPunct="0"/>
                <a:r>
                  <a:rPr lang="en-US" sz="2000" dirty="0">
                    <a:latin typeface="Calibri" pitchFamily="-72" charset="0"/>
                  </a:rPr>
                  <a:t>5.  _____________________</a:t>
                </a:r>
              </a:p>
            </p:txBody>
          </p:sp>
          <p:sp>
            <p:nvSpPr>
              <p:cNvPr id="57356" name="TextBox 20"/>
              <p:cNvSpPr txBox="1">
                <a:spLocks noChangeArrowheads="1"/>
              </p:cNvSpPr>
              <p:nvPr/>
            </p:nvSpPr>
            <p:spPr bwMode="auto">
              <a:xfrm>
                <a:off x="3822108" y="5709047"/>
                <a:ext cx="5169492" cy="707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342900" indent="-342900" defTabSz="914400" eaLnBrk="0" hangingPunct="0"/>
                <a:r>
                  <a:rPr lang="en-US" sz="2000" dirty="0">
                    <a:latin typeface="Calibri" pitchFamily="-72" charset="0"/>
                  </a:rPr>
                  <a:t>   1                2                3                4                 5</a:t>
                </a:r>
              </a:p>
              <a:p>
                <a:pPr marL="342900" indent="-342900" defTabSz="914400" eaLnBrk="0" hangingPunct="0"/>
                <a:r>
                  <a:rPr lang="en-US" sz="2000" dirty="0">
                    <a:latin typeface="Calibri" pitchFamily="-72" charset="0"/>
                  </a:rPr>
                  <a:t>Poor                                                              Excellent</a:t>
                </a:r>
              </a:p>
            </p:txBody>
          </p:sp>
        </p:grp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DE31B5EB-AEED-4C88-AB08-BC135D672F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443" y="4785875"/>
              <a:ext cx="5169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   1                2                3                4                 5</a:t>
              </a:r>
            </a:p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Poor                                                              Excellent</a:t>
              </a:r>
            </a:p>
          </p:txBody>
        </p:sp>
        <p:sp>
          <p:nvSpPr>
            <p:cNvPr id="28" name="TextBox 20">
              <a:extLst>
                <a:ext uri="{FF2B5EF4-FFF2-40B4-BE49-F238E27FC236}">
                  <a16:creationId xmlns:a16="http://schemas.microsoft.com/office/drawing/2014/main" id="{B8E811CE-4392-4B22-A3CB-F638BB5C6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2681" y="4043356"/>
              <a:ext cx="5169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   1                2                3                4                 5</a:t>
              </a:r>
            </a:p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Poor                                                              Excellent</a:t>
              </a:r>
            </a:p>
          </p:txBody>
        </p:sp>
        <p:sp>
          <p:nvSpPr>
            <p:cNvPr id="29" name="TextBox 20">
              <a:extLst>
                <a:ext uri="{FF2B5EF4-FFF2-40B4-BE49-F238E27FC236}">
                  <a16:creationId xmlns:a16="http://schemas.microsoft.com/office/drawing/2014/main" id="{4B8238B0-597A-4025-BA25-F2485D82D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2681" y="3392877"/>
              <a:ext cx="5169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   1                2                3                4                 5</a:t>
              </a:r>
            </a:p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Poor                                                              Excellent</a:t>
              </a:r>
            </a:p>
          </p:txBody>
        </p:sp>
        <p:sp>
          <p:nvSpPr>
            <p:cNvPr id="30" name="TextBox 20">
              <a:extLst>
                <a:ext uri="{FF2B5EF4-FFF2-40B4-BE49-F238E27FC236}">
                  <a16:creationId xmlns:a16="http://schemas.microsoft.com/office/drawing/2014/main" id="{1D766CFF-A54D-4AC3-8E07-698107529A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6346" y="2708963"/>
              <a:ext cx="5169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   1                2                3                4                 5</a:t>
              </a:r>
            </a:p>
            <a:p>
              <a:pPr marL="342900" indent="-342900" defTabSz="914400" eaLnBrk="0" hangingPunct="0"/>
              <a:r>
                <a:rPr lang="en-US" sz="2000" dirty="0">
                  <a:latin typeface="Calibri" pitchFamily="-72" charset="0"/>
                </a:rPr>
                <a:t>Poor                                                              Excellent</a:t>
              </a:r>
            </a:p>
          </p:txBody>
        </p:sp>
      </p:grpSp>
      <p:sp>
        <p:nvSpPr>
          <p:cNvPr id="31" name="TextBox 11">
            <a:extLst>
              <a:ext uri="{FF2B5EF4-FFF2-40B4-BE49-F238E27FC236}">
                <a16:creationId xmlns:a16="http://schemas.microsoft.com/office/drawing/2014/main" id="{EAE41443-C463-4741-A6A3-669A8AFB9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1315463"/>
            <a:ext cx="84582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800" dirty="0"/>
              <a:t>Rate your own performance on </a:t>
            </a:r>
            <a:r>
              <a:rPr lang="en-US" sz="1800"/>
              <a:t>each characteristic </a:t>
            </a:r>
            <a:r>
              <a:rPr lang="en-US" sz="1800" dirty="0"/>
              <a:t>as of today.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3136D42F-2EF8-428C-A42A-219ED292E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Ideal Team Member Characteristics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7BFBE2F-323B-32BC-E125-55D92E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B08F02-7EC1-5AE3-F513-787FEF956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96" y="691303"/>
            <a:ext cx="8979408" cy="978408"/>
          </a:xfrm>
          <a:noFill/>
        </p:spPr>
        <p:txBody>
          <a:bodyPr wrap="square" lIns="91432" tIns="45715" rIns="91432" bIns="45715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700" b="1" cap="none" dirty="0">
                <a:solidFill>
                  <a:schemeClr val="accent6"/>
                </a:solidFill>
                <a:latin typeface="Calibri" pitchFamily="-72" charset="0"/>
              </a:rPr>
              <a:t>The Ideal </a:t>
            </a:r>
            <a:r>
              <a:rPr lang="en-US" sz="2700" b="1" dirty="0">
                <a:solidFill>
                  <a:schemeClr val="accent6"/>
                </a:solidFill>
                <a:latin typeface="Calibri" pitchFamily="-72" charset="0"/>
              </a:rPr>
              <a:t>Team Member</a:t>
            </a:r>
            <a:br>
              <a:rPr lang="en-US" sz="2200" b="1" i="1" cap="none" dirty="0">
                <a:solidFill>
                  <a:srgbClr val="800000"/>
                </a:solidFill>
                <a:latin typeface="Calibri" pitchFamily="-72" charset="0"/>
              </a:rPr>
            </a:br>
            <a:r>
              <a:rPr lang="en-US" sz="3600" b="1" i="1" dirty="0">
                <a:solidFill>
                  <a:srgbClr val="981F24"/>
                </a:solidFill>
                <a:latin typeface="Calibri" pitchFamily="-72" charset="0"/>
              </a:rPr>
              <a:t>How Smart is Smart Enough?</a:t>
            </a:r>
            <a:br>
              <a:rPr lang="en-US" sz="3600" b="1" i="1" cap="none" dirty="0">
                <a:solidFill>
                  <a:srgbClr val="981F24"/>
                </a:solidFill>
                <a:latin typeface="Calibri" pitchFamily="-72" charset="0"/>
              </a:rPr>
            </a:br>
            <a:r>
              <a:rPr lang="en-US" sz="3100" i="1" dirty="0">
                <a:solidFill>
                  <a:schemeClr val="accent6"/>
                </a:solidFill>
                <a:latin typeface="Calibri" pitchFamily="-72" charset="0"/>
              </a:rPr>
              <a:t>Fact Vs. Fiction</a:t>
            </a:r>
            <a:endParaRPr lang="en-US" sz="3200" i="1" cap="none" dirty="0">
              <a:solidFill>
                <a:schemeClr val="accent6"/>
              </a:solidFill>
              <a:latin typeface="Calibri" pitchFamily="-72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17270" y="1840230"/>
            <a:ext cx="7127875" cy="4389438"/>
          </a:xfrm>
        </p:spPr>
        <p:txBody>
          <a:bodyPr lIns="91432" tIns="45715" rIns="91432" bIns="45715"/>
          <a:lstStyle/>
          <a:p>
            <a:pPr marL="341313" indent="-341313" defTabSz="912813" eaLnBrk="1" hangingPunct="1">
              <a:lnSpc>
                <a:spcPct val="90000"/>
              </a:lnSpc>
            </a:pPr>
            <a:endParaRPr lang="en-US" b="1" dirty="0">
              <a:latin typeface="Calibri" pitchFamily="-72" charset="0"/>
            </a:endParaRPr>
          </a:p>
          <a:p>
            <a:pPr marL="341313" indent="-341313" defTabSz="912813" eaLnBrk="1" hangingPunct="1">
              <a:lnSpc>
                <a:spcPct val="90000"/>
              </a:lnSpc>
            </a:pPr>
            <a:r>
              <a:rPr lang="en-US" b="1" dirty="0">
                <a:latin typeface="Calibri" pitchFamily="-72" charset="0"/>
              </a:rPr>
              <a:t>I.Q</a:t>
            </a:r>
            <a:r>
              <a:rPr lang="en-US" b="1">
                <a:latin typeface="Calibri" pitchFamily="-72" charset="0"/>
              </a:rPr>
              <a:t>.</a:t>
            </a:r>
            <a:r>
              <a:rPr lang="en-US">
                <a:latin typeface="Calibri" pitchFamily="-72" charset="0"/>
              </a:rPr>
              <a:t>         Intelligence </a:t>
            </a:r>
            <a:r>
              <a:rPr lang="en-US" dirty="0">
                <a:latin typeface="Calibri" pitchFamily="-72" charset="0"/>
              </a:rPr>
              <a:t>Quotient</a:t>
            </a: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r>
              <a:rPr lang="en-US" dirty="0">
                <a:latin typeface="Calibri" pitchFamily="-72" charset="0"/>
              </a:rPr>
              <a:t>			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How smart you are</a:t>
            </a: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endParaRPr lang="en-US" i="1" dirty="0">
              <a:solidFill>
                <a:schemeClr val="accent2"/>
              </a:solidFill>
              <a:latin typeface="Calibri" pitchFamily="-72" charset="0"/>
            </a:endParaRPr>
          </a:p>
          <a:p>
            <a:pPr marL="341313" indent="-341313" defTabSz="912813" eaLnBrk="1" hangingPunct="1">
              <a:lnSpc>
                <a:spcPct val="90000"/>
              </a:lnSpc>
            </a:pPr>
            <a:r>
              <a:rPr lang="en-US" b="1" dirty="0">
                <a:latin typeface="Calibri" pitchFamily="-72" charset="0"/>
              </a:rPr>
              <a:t>A.I.Q.     </a:t>
            </a:r>
            <a:r>
              <a:rPr lang="en-US" dirty="0">
                <a:latin typeface="Calibri" pitchFamily="-72" charset="0"/>
              </a:rPr>
              <a:t>Applied I.Q.</a:t>
            </a: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r>
              <a:rPr lang="en-US" b="1" dirty="0">
                <a:latin typeface="Calibri" pitchFamily="-72" charset="0"/>
              </a:rPr>
              <a:t>			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Common Sense</a:t>
            </a: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endParaRPr lang="en-US" b="1" i="1" dirty="0">
              <a:solidFill>
                <a:schemeClr val="accent2"/>
              </a:solidFill>
              <a:latin typeface="Calibri" pitchFamily="-72" charset="0"/>
            </a:endParaRPr>
          </a:p>
          <a:p>
            <a:pPr marL="341313" indent="-341313" defTabSz="912813" eaLnBrk="1" hangingPunct="1">
              <a:lnSpc>
                <a:spcPct val="90000"/>
              </a:lnSpc>
            </a:pPr>
            <a:r>
              <a:rPr lang="en-US" b="1" dirty="0">
                <a:latin typeface="Calibri" pitchFamily="-72" charset="0"/>
              </a:rPr>
              <a:t>E.I.Q.     </a:t>
            </a:r>
            <a:r>
              <a:rPr lang="en-US" dirty="0">
                <a:latin typeface="Calibri" pitchFamily="-72" charset="0"/>
              </a:rPr>
              <a:t>Emotional I.Q.</a:t>
            </a: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r>
              <a:rPr lang="en-US" b="1" dirty="0">
                <a:solidFill>
                  <a:srgbClr val="948A54"/>
                </a:solidFill>
                <a:latin typeface="Calibri" pitchFamily="-72" charset="0"/>
              </a:rPr>
              <a:t>     			</a:t>
            </a:r>
            <a:r>
              <a:rPr lang="en-US" b="1" i="1" dirty="0">
                <a:solidFill>
                  <a:srgbClr val="981F24"/>
                </a:solidFill>
                <a:latin typeface="Calibri" pitchFamily="-72" charset="0"/>
              </a:rPr>
              <a:t>Capacity to read and monitor the 			human document in real time</a:t>
            </a:r>
            <a:endParaRPr lang="en-US" b="1" dirty="0">
              <a:solidFill>
                <a:srgbClr val="981F24"/>
              </a:solidFill>
              <a:latin typeface="Calibri" pitchFamily="-72" charset="0"/>
            </a:endParaRPr>
          </a:p>
          <a:p>
            <a:pPr marL="341313" indent="-341313" defTabSz="912813" eaLnBrk="1" hangingPunct="1">
              <a:lnSpc>
                <a:spcPct val="90000"/>
              </a:lnSpc>
              <a:buFont typeface="Wingdings" pitchFamily="-72" charset="2"/>
              <a:buNone/>
            </a:pPr>
            <a:r>
              <a:rPr lang="en-US" b="1" dirty="0">
                <a:solidFill>
                  <a:srgbClr val="948A54"/>
                </a:solidFill>
                <a:latin typeface="Calibri" pitchFamily="-72" charset="0"/>
              </a:rPr>
              <a:t>             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E6557A1F-84EC-063B-6EED-F20A5FB2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3321B-9A12-E1D5-D234-D1265A08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811530" y="1277938"/>
            <a:ext cx="4038600" cy="2208212"/>
          </a:xfrm>
        </p:spPr>
        <p:txBody>
          <a:bodyPr lIns="91432" tIns="45715" rIns="91432" bIns="45715"/>
          <a:lstStyle/>
          <a:p>
            <a:pPr marL="341313" indent="-34131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dirty="0">
                <a:latin typeface="Calibri" pitchFamily="-72" charset="0"/>
              </a:rPr>
              <a:t>Myself: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Body Language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Facial Expression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Tone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Word Choice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105400" y="1276350"/>
            <a:ext cx="4038600" cy="2209800"/>
          </a:xfrm>
        </p:spPr>
        <p:txBody>
          <a:bodyPr lIns="91432" tIns="45715" rIns="91432" bIns="45715"/>
          <a:lstStyle/>
          <a:p>
            <a:pPr marL="341313" indent="-34131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dirty="0">
                <a:latin typeface="Calibri" pitchFamily="-72" charset="0"/>
              </a:rPr>
              <a:t>Others: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Body Language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Facial Expression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Tone</a:t>
            </a:r>
          </a:p>
          <a:p>
            <a:pPr marL="741363" lvl="1" indent="-284163" defTabSz="912813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latin typeface="Calibri" pitchFamily="-72" charset="0"/>
              </a:rPr>
              <a:t>Word Choice</a:t>
            </a:r>
          </a:p>
          <a:p>
            <a:pPr marL="341313" indent="-341313" defTabSz="912813" eaLnBrk="1" hangingPunct="1">
              <a:lnSpc>
                <a:spcPct val="90000"/>
              </a:lnSpc>
              <a:buClr>
                <a:schemeClr val="tx1"/>
              </a:buClr>
            </a:pPr>
            <a:endParaRPr lang="en-US" dirty="0">
              <a:latin typeface="Calibri" pitchFamily="-72" charset="0"/>
            </a:endParaRPr>
          </a:p>
        </p:txBody>
      </p:sp>
      <p:pic>
        <p:nvPicPr>
          <p:cNvPr id="61446" name="Picture 31" descr="open book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5508" y="2776538"/>
            <a:ext cx="4849812" cy="383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C088FC5-17D8-41E1-A8F0-A75E271D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Reading Myself and Others (EIQ)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F8EA364F-2434-5984-674D-FE1F4FC1A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2E7FAC-F920-D53A-6AC8-A03C7068E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3446463" y="4665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22" y="75430"/>
            <a:ext cx="4408370" cy="11152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728" y="1103473"/>
            <a:ext cx="5573844" cy="5573844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716DB52-6194-B4C8-6D93-DC8829E8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4B0F7A-3302-1BA5-9341-619A5A01A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90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4983D-0E5E-4AF8-A4FB-CB3BE1FC6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301752"/>
            <a:ext cx="7717536" cy="5788152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5B2B17B-CE16-B5D0-8795-8FA0E6E7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1CB72E-8242-CBDE-EE2B-2C2C62424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59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96" y="548640"/>
            <a:ext cx="8979408" cy="978408"/>
          </a:xfrm>
        </p:spPr>
        <p:txBody>
          <a:bodyPr wrap="square" lIns="91432" tIns="45715" rIns="91432" bIns="45715" numCol="1" anchorCtr="0" compatLnSpc="1">
            <a:prstTxWarp prst="textNoShape">
              <a:avLst/>
            </a:prstTxWarp>
            <a:normAutofit fontScale="90000"/>
          </a:bodyPr>
          <a:lstStyle/>
          <a:p>
            <a:pPr defTabSz="912813">
              <a:lnSpc>
                <a:spcPct val="90000"/>
              </a:lnSpc>
              <a:defRPr/>
            </a:pPr>
            <a:r>
              <a:rPr lang="en-US" sz="4000" b="1" cap="none" dirty="0">
                <a:solidFill>
                  <a:srgbClr val="981F24"/>
                </a:solidFill>
                <a:latin typeface="Calibri" pitchFamily="-72" charset="0"/>
              </a:rPr>
              <a:t>The Rationale for . . . </a:t>
            </a:r>
            <a:br>
              <a:rPr lang="en-US" sz="3600" b="1" i="1" cap="none" dirty="0">
                <a:solidFill>
                  <a:srgbClr val="800000"/>
                </a:solidFill>
                <a:latin typeface="Calibri" pitchFamily="-72" charset="0"/>
              </a:rPr>
            </a:br>
            <a:r>
              <a:rPr lang="en-US" sz="3100" i="1" dirty="0">
                <a:solidFill>
                  <a:schemeClr val="accent6"/>
                </a:solidFill>
                <a:latin typeface="Calibri" pitchFamily="-72" charset="0"/>
              </a:rPr>
              <a:t>F</a:t>
            </a:r>
            <a:r>
              <a:rPr lang="en-US" sz="3100" i="1" cap="none" dirty="0">
                <a:solidFill>
                  <a:schemeClr val="accent6"/>
                </a:solidFill>
                <a:latin typeface="Calibri" pitchFamily="-72" charset="0"/>
              </a:rPr>
              <a:t>irst Manage </a:t>
            </a:r>
            <a:r>
              <a:rPr lang="en-US" sz="3100" i="1" dirty="0">
                <a:solidFill>
                  <a:schemeClr val="accent6"/>
                </a:solidFill>
                <a:latin typeface="Calibri" pitchFamily="-72" charset="0"/>
              </a:rPr>
              <a:t>M</a:t>
            </a:r>
            <a:r>
              <a:rPr lang="en-US" sz="3100" i="1" cap="none" dirty="0">
                <a:solidFill>
                  <a:schemeClr val="accent6"/>
                </a:solidFill>
                <a:latin typeface="Calibri" pitchFamily="-72" charset="0"/>
              </a:rPr>
              <a:t>y </a:t>
            </a:r>
            <a:r>
              <a:rPr lang="en-US" sz="3100" i="1" dirty="0">
                <a:solidFill>
                  <a:schemeClr val="accent6"/>
                </a:solidFill>
                <a:latin typeface="Calibri" pitchFamily="-72" charset="0"/>
              </a:rPr>
              <a:t>O</a:t>
            </a:r>
            <a:r>
              <a:rPr lang="en-US" sz="3100" i="1" cap="none" dirty="0">
                <a:solidFill>
                  <a:schemeClr val="accent6"/>
                </a:solidFill>
                <a:latin typeface="Calibri" pitchFamily="-72" charset="0"/>
              </a:rPr>
              <a:t>wn </a:t>
            </a:r>
            <a:r>
              <a:rPr lang="en-US" sz="3100" i="1" dirty="0">
                <a:solidFill>
                  <a:schemeClr val="accent6"/>
                </a:solidFill>
                <a:latin typeface="Calibri" pitchFamily="-72" charset="0"/>
              </a:rPr>
              <a:t>W</a:t>
            </a:r>
            <a:r>
              <a:rPr lang="en-US" sz="3100" i="1" cap="none" dirty="0">
                <a:solidFill>
                  <a:schemeClr val="accent6"/>
                </a:solidFill>
                <a:latin typeface="Calibri" pitchFamily="-72" charset="0"/>
              </a:rPr>
              <a:t>ords and Behavior</a:t>
            </a:r>
            <a:endParaRPr lang="en-US" sz="900" b="1" cap="none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88620" y="2377556"/>
            <a:ext cx="8382000" cy="3695700"/>
          </a:xfrm>
        </p:spPr>
        <p:txBody>
          <a:bodyPr lIns="91432" tIns="45715" rIns="91432" bIns="45715"/>
          <a:lstStyle/>
          <a:p>
            <a:pPr indent="-342900" defTabSz="912813">
              <a:spcBef>
                <a:spcPct val="0"/>
              </a:spcBef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Assumes control of the one thing I can always control – myself.</a:t>
            </a:r>
          </a:p>
          <a:p>
            <a:pPr indent="-342900" defTabSz="912813"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Grants me moral authority – I am already doing what I ask you to do.</a:t>
            </a:r>
          </a:p>
          <a:p>
            <a:pPr indent="-342900" defTabSz="912813"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Maximizes the trust and respect I have earned.</a:t>
            </a:r>
          </a:p>
          <a:p>
            <a:pPr indent="-342900" defTabSz="912813">
              <a:spcAft>
                <a:spcPts val="600"/>
              </a:spcAft>
              <a:buClrTx/>
              <a:buFont typeface="Arial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itchFamily="-72" charset="0"/>
              </a:rPr>
              <a:t>Walk the “Math Path”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7503C692-9E91-5E82-1C0D-51D1B246E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6EB809-94AF-EE60-6EA8-3C7B5A2C8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7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5AF767EE-820E-5C6B-65B0-438ADB7933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</a:blip>
          <a:srcRect l="36161"/>
          <a:stretch/>
        </p:blipFill>
        <p:spPr>
          <a:xfrm>
            <a:off x="0" y="266814"/>
            <a:ext cx="4831189" cy="7053329"/>
          </a:xfrm>
          <a:prstGeom prst="rect">
            <a:avLst/>
          </a:prstGeom>
        </p:spPr>
      </p:pic>
      <p:sp>
        <p:nvSpPr>
          <p:cNvPr id="5427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46541" y="-47405"/>
            <a:ext cx="8229600" cy="1143000"/>
          </a:xfrm>
          <a:noFill/>
        </p:spPr>
        <p:txBody>
          <a:bodyPr wrap="square" lIns="91432" tIns="45715" rIns="91432" bIns="45715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600" b="1" cap="none" dirty="0">
                <a:solidFill>
                  <a:srgbClr val="981F23"/>
                </a:solidFill>
                <a:latin typeface="Calibri" pitchFamily="-72" charset="0"/>
              </a:rPr>
              <a:t>Walk The Math Path</a:t>
            </a:r>
            <a:endParaRPr lang="en-US" sz="2800" cap="none" dirty="0">
              <a:solidFill>
                <a:srgbClr val="981F23"/>
              </a:solidFill>
            </a:endParaRPr>
          </a:p>
        </p:txBody>
      </p:sp>
      <p:sp>
        <p:nvSpPr>
          <p:cNvPr id="54275" name="TextBox 2"/>
          <p:cNvSpPr txBox="1">
            <a:spLocks noChangeArrowheads="1"/>
          </p:cNvSpPr>
          <p:nvPr/>
        </p:nvSpPr>
        <p:spPr bwMode="auto">
          <a:xfrm>
            <a:off x="185358" y="742371"/>
            <a:ext cx="89586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-72" charset="0"/>
                <a:ea typeface="ＭＳ Ｐゴシック" pitchFamily="-72" charset="-128"/>
              </a:rPr>
              <a:t>Does the sum of my behaviors add up to a Good Example?</a:t>
            </a:r>
            <a:endParaRPr kumimoji="0" lang="en-US" sz="20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-72" charset="0"/>
              <a:ea typeface="ＭＳ Ｐゴシック" pitchFamily="-72" charset="-128"/>
            </a:endParaRPr>
          </a:p>
        </p:txBody>
      </p: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E4247B2A-7B02-EF92-FAA1-76DE6193D9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023" r="23184"/>
          <a:stretch/>
        </p:blipFill>
        <p:spPr>
          <a:xfrm>
            <a:off x="308246" y="2099110"/>
            <a:ext cx="2524234" cy="348074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36FB0BC-8AFE-C090-6AAD-5BB382AC45D4}"/>
              </a:ext>
            </a:extLst>
          </p:cNvPr>
          <p:cNvSpPr txBox="1"/>
          <p:nvPr/>
        </p:nvSpPr>
        <p:spPr>
          <a:xfrm>
            <a:off x="5413139" y="5677297"/>
            <a:ext cx="3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3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9C82D86-1972-8418-A06D-29ABF84F95F2}"/>
              </a:ext>
            </a:extLst>
          </p:cNvPr>
          <p:cNvGrpSpPr/>
          <p:nvPr/>
        </p:nvGrpSpPr>
        <p:grpSpPr>
          <a:xfrm>
            <a:off x="4689619" y="2586578"/>
            <a:ext cx="4220277" cy="2934412"/>
            <a:chOff x="4802993" y="2490860"/>
            <a:chExt cx="4220277" cy="2934412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B05F6CE-66F0-C5B5-57CD-E9055DA46A6C}"/>
                </a:ext>
              </a:extLst>
            </p:cNvPr>
            <p:cNvGrpSpPr/>
            <p:nvPr/>
          </p:nvGrpSpPr>
          <p:grpSpPr>
            <a:xfrm>
              <a:off x="4802993" y="2507139"/>
              <a:ext cx="4152834" cy="2918133"/>
              <a:chOff x="4802993" y="2507139"/>
              <a:chExt cx="4152834" cy="2918133"/>
            </a:xfrm>
          </p:grpSpPr>
          <p:cxnSp>
            <p:nvCxnSpPr>
              <p:cNvPr id="54276" name="Straight Connector 54275">
                <a:extLst>
                  <a:ext uri="{FF2B5EF4-FFF2-40B4-BE49-F238E27FC236}">
                    <a16:creationId xmlns:a16="http://schemas.microsoft.com/office/drawing/2014/main" id="{29DAB5CD-6F1B-99D1-2A12-A952B27B655F}"/>
                  </a:ext>
                </a:extLst>
              </p:cNvPr>
              <p:cNvCxnSpPr/>
              <p:nvPr/>
            </p:nvCxnSpPr>
            <p:spPr>
              <a:xfrm>
                <a:off x="6821048" y="2507139"/>
                <a:ext cx="0" cy="291813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277" name="Straight Connector 54276">
                <a:extLst>
                  <a:ext uri="{FF2B5EF4-FFF2-40B4-BE49-F238E27FC236}">
                    <a16:creationId xmlns:a16="http://schemas.microsoft.com/office/drawing/2014/main" id="{1889E248-6674-81C1-D664-958341AA80EC}"/>
                  </a:ext>
                </a:extLst>
              </p:cNvPr>
              <p:cNvCxnSpPr/>
              <p:nvPr/>
            </p:nvCxnSpPr>
            <p:spPr>
              <a:xfrm>
                <a:off x="4802993" y="2979267"/>
                <a:ext cx="4152834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4272" name="TextBox 54271">
              <a:extLst>
                <a:ext uri="{FF2B5EF4-FFF2-40B4-BE49-F238E27FC236}">
                  <a16:creationId xmlns:a16="http://schemas.microsoft.com/office/drawing/2014/main" id="{B389D390-44CC-DAA2-EDEE-B33E4CD2EE57}"/>
                </a:ext>
              </a:extLst>
            </p:cNvPr>
            <p:cNvSpPr txBox="1"/>
            <p:nvPr/>
          </p:nvSpPr>
          <p:spPr>
            <a:xfrm>
              <a:off x="4885799" y="2507139"/>
              <a:ext cx="19334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Calibri"/>
                  <a:ea typeface="ＭＳ Ｐゴシック" pitchFamily="-72" charset="-128"/>
                </a:rPr>
                <a:t>Well Done (+)</a:t>
              </a:r>
            </a:p>
          </p:txBody>
        </p:sp>
        <p:sp>
          <p:nvSpPr>
            <p:cNvPr id="54274" name="TextBox 54273">
              <a:extLst>
                <a:ext uri="{FF2B5EF4-FFF2-40B4-BE49-F238E27FC236}">
                  <a16:creationId xmlns:a16="http://schemas.microsoft.com/office/drawing/2014/main" id="{50E43B7D-C8E6-2277-137F-551B0160A28C}"/>
                </a:ext>
              </a:extLst>
            </p:cNvPr>
            <p:cNvSpPr txBox="1"/>
            <p:nvPr/>
          </p:nvSpPr>
          <p:spPr>
            <a:xfrm>
              <a:off x="6904631" y="2490860"/>
              <a:ext cx="21186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981F23"/>
                  </a:solidFill>
                  <a:effectLst/>
                  <a:uLnTx/>
                  <a:uFillTx/>
                  <a:latin typeface="Calibri"/>
                  <a:ea typeface="ＭＳ Ｐゴシック" pitchFamily="-72" charset="-128"/>
                </a:rPr>
                <a:t>Opportunity (-)</a:t>
              </a:r>
            </a:p>
          </p:txBody>
        </p:sp>
      </p:grpSp>
      <p:sp>
        <p:nvSpPr>
          <p:cNvPr id="54278" name="TextBox 54277">
            <a:extLst>
              <a:ext uri="{FF2B5EF4-FFF2-40B4-BE49-F238E27FC236}">
                <a16:creationId xmlns:a16="http://schemas.microsoft.com/office/drawing/2014/main" id="{CDECD6F9-4B04-7BD1-96B8-EFA3D5EEB2BE}"/>
              </a:ext>
            </a:extLst>
          </p:cNvPr>
          <p:cNvSpPr txBox="1"/>
          <p:nvPr/>
        </p:nvSpPr>
        <p:spPr>
          <a:xfrm>
            <a:off x="4590616" y="3164900"/>
            <a:ext cx="2350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+  Said the right thing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 at the right time</a:t>
            </a:r>
          </a:p>
        </p:txBody>
      </p:sp>
      <p:sp>
        <p:nvSpPr>
          <p:cNvPr id="54279" name="TextBox 54278">
            <a:extLst>
              <a:ext uri="{FF2B5EF4-FFF2-40B4-BE49-F238E27FC236}">
                <a16:creationId xmlns:a16="http://schemas.microsoft.com/office/drawing/2014/main" id="{D55935A0-1C05-E2D2-DE50-B1F25896BB48}"/>
              </a:ext>
            </a:extLst>
          </p:cNvPr>
          <p:cNvSpPr txBox="1"/>
          <p:nvPr/>
        </p:nvSpPr>
        <p:spPr>
          <a:xfrm>
            <a:off x="4590616" y="3908808"/>
            <a:ext cx="2247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+  Remained calm when others were upset</a:t>
            </a:r>
          </a:p>
        </p:txBody>
      </p:sp>
      <p:sp>
        <p:nvSpPr>
          <p:cNvPr id="54280" name="TextBox 54279">
            <a:extLst>
              <a:ext uri="{FF2B5EF4-FFF2-40B4-BE49-F238E27FC236}">
                <a16:creationId xmlns:a16="http://schemas.microsoft.com/office/drawing/2014/main" id="{866727A3-471A-E7A9-459A-7E000EB2B98D}"/>
              </a:ext>
            </a:extLst>
          </p:cNvPr>
          <p:cNvSpPr txBox="1"/>
          <p:nvPr/>
        </p:nvSpPr>
        <p:spPr>
          <a:xfrm>
            <a:off x="6747008" y="3976043"/>
            <a:ext cx="2015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- Missed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 an opportunity to say the right thing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81F23"/>
              </a:solidFill>
              <a:effectLst/>
              <a:uLnTx/>
              <a:uFillTx/>
              <a:latin typeface="Calibri"/>
              <a:ea typeface="ＭＳ Ｐゴシック" pitchFamily="-72" charset="-128"/>
            </a:endParaRPr>
          </a:p>
        </p:txBody>
      </p:sp>
      <p:sp>
        <p:nvSpPr>
          <p:cNvPr id="54281" name="TextBox 54280">
            <a:extLst>
              <a:ext uri="{FF2B5EF4-FFF2-40B4-BE49-F238E27FC236}">
                <a16:creationId xmlns:a16="http://schemas.microsoft.com/office/drawing/2014/main" id="{B92234A2-8DA9-495B-4D18-E7A4E65564DB}"/>
              </a:ext>
            </a:extLst>
          </p:cNvPr>
          <p:cNvSpPr txBox="1"/>
          <p:nvPr/>
        </p:nvSpPr>
        <p:spPr>
          <a:xfrm>
            <a:off x="6747008" y="3212617"/>
            <a:ext cx="2015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- </a:t>
            </a:r>
            <a:r>
              <a:rPr lang="en-US" sz="1800" noProof="0" dirty="0">
                <a:solidFill>
                  <a:srgbClr val="981F23"/>
                </a:solidFill>
                <a:latin typeface="Calibri"/>
              </a:rPr>
              <a:t>Used an inappropriate tone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81F23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4282" name="TextBox 54281">
            <a:extLst>
              <a:ext uri="{FF2B5EF4-FFF2-40B4-BE49-F238E27FC236}">
                <a16:creationId xmlns:a16="http://schemas.microsoft.com/office/drawing/2014/main" id="{34F6CDED-B91A-6524-373F-29B3FDE984AD}"/>
              </a:ext>
            </a:extLst>
          </p:cNvPr>
          <p:cNvSpPr txBox="1"/>
          <p:nvPr/>
        </p:nvSpPr>
        <p:spPr>
          <a:xfrm>
            <a:off x="4590616" y="4837909"/>
            <a:ext cx="2095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+  Stopped unsafe job</a:t>
            </a:r>
          </a:p>
        </p:txBody>
      </p:sp>
      <p:cxnSp>
        <p:nvCxnSpPr>
          <p:cNvPr id="54283" name="Straight Connector 54282">
            <a:extLst>
              <a:ext uri="{FF2B5EF4-FFF2-40B4-BE49-F238E27FC236}">
                <a16:creationId xmlns:a16="http://schemas.microsoft.com/office/drawing/2014/main" id="{62B3E301-A602-012B-6D27-F845BB8C0BD0}"/>
              </a:ext>
            </a:extLst>
          </p:cNvPr>
          <p:cNvCxnSpPr/>
          <p:nvPr/>
        </p:nvCxnSpPr>
        <p:spPr>
          <a:xfrm>
            <a:off x="4631257" y="5514582"/>
            <a:ext cx="415283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284" name="TextBox 54283">
            <a:extLst>
              <a:ext uri="{FF2B5EF4-FFF2-40B4-BE49-F238E27FC236}">
                <a16:creationId xmlns:a16="http://schemas.microsoft.com/office/drawing/2014/main" id="{C4339F24-B132-53D3-39B6-991B61631F76}"/>
              </a:ext>
            </a:extLst>
          </p:cNvPr>
          <p:cNvSpPr txBox="1"/>
          <p:nvPr/>
        </p:nvSpPr>
        <p:spPr>
          <a:xfrm>
            <a:off x="7628195" y="5653081"/>
            <a:ext cx="3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2</a:t>
            </a:r>
          </a:p>
        </p:txBody>
      </p:sp>
      <p:sp>
        <p:nvSpPr>
          <p:cNvPr id="54285" name="TextBox 54284">
            <a:extLst>
              <a:ext uri="{FF2B5EF4-FFF2-40B4-BE49-F238E27FC236}">
                <a16:creationId xmlns:a16="http://schemas.microsoft.com/office/drawing/2014/main" id="{CEB2EB08-DDED-0326-393A-BA20DAC77FDB}"/>
              </a:ext>
            </a:extLst>
          </p:cNvPr>
          <p:cNvSpPr txBox="1"/>
          <p:nvPr/>
        </p:nvSpPr>
        <p:spPr>
          <a:xfrm>
            <a:off x="6552483" y="5648902"/>
            <a:ext cx="389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72" charset="-128"/>
              </a:rPr>
              <a:t>&gt;</a:t>
            </a:r>
          </a:p>
        </p:txBody>
      </p:sp>
      <p:sp>
        <p:nvSpPr>
          <p:cNvPr id="54286" name="Oval 54285">
            <a:extLst>
              <a:ext uri="{FF2B5EF4-FFF2-40B4-BE49-F238E27FC236}">
                <a16:creationId xmlns:a16="http://schemas.microsoft.com/office/drawing/2014/main" id="{F4F5D988-E8D2-0C8F-3DD5-33AEBADFE012}"/>
              </a:ext>
            </a:extLst>
          </p:cNvPr>
          <p:cNvSpPr/>
          <p:nvPr/>
        </p:nvSpPr>
        <p:spPr>
          <a:xfrm>
            <a:off x="4966402" y="5626836"/>
            <a:ext cx="1192983" cy="648191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93" name="TextBox 54292">
            <a:extLst>
              <a:ext uri="{FF2B5EF4-FFF2-40B4-BE49-F238E27FC236}">
                <a16:creationId xmlns:a16="http://schemas.microsoft.com/office/drawing/2014/main" id="{F4389973-29EB-5571-E2A4-2426C6254A6D}"/>
              </a:ext>
            </a:extLst>
          </p:cNvPr>
          <p:cNvSpPr txBox="1"/>
          <p:nvPr/>
        </p:nvSpPr>
        <p:spPr>
          <a:xfrm>
            <a:off x="2219856" y="3628983"/>
            <a:ext cx="3521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</a:rPr>
              <a:t>+</a:t>
            </a:r>
            <a:endParaRPr lang="en-US" sz="6600" dirty="0"/>
          </a:p>
        </p:txBody>
      </p:sp>
      <p:sp>
        <p:nvSpPr>
          <p:cNvPr id="54296" name="TextBox 54295">
            <a:extLst>
              <a:ext uri="{FF2B5EF4-FFF2-40B4-BE49-F238E27FC236}">
                <a16:creationId xmlns:a16="http://schemas.microsoft.com/office/drawing/2014/main" id="{D1ADC5C2-DA9E-99BF-E074-8CD03A5C4A70}"/>
              </a:ext>
            </a:extLst>
          </p:cNvPr>
          <p:cNvSpPr txBox="1"/>
          <p:nvPr/>
        </p:nvSpPr>
        <p:spPr>
          <a:xfrm>
            <a:off x="2850912" y="3074985"/>
            <a:ext cx="25426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</a:rPr>
              <a:t>-</a:t>
            </a:r>
            <a:endParaRPr lang="en-US" sz="6600" dirty="0">
              <a:solidFill>
                <a:srgbClr val="981F23"/>
              </a:solidFill>
            </a:endParaRPr>
          </a:p>
        </p:txBody>
      </p:sp>
      <p:sp>
        <p:nvSpPr>
          <p:cNvPr id="54297" name="TextBox 54296">
            <a:extLst>
              <a:ext uri="{FF2B5EF4-FFF2-40B4-BE49-F238E27FC236}">
                <a16:creationId xmlns:a16="http://schemas.microsoft.com/office/drawing/2014/main" id="{BABE66F6-561A-CAAF-BE46-90EEBE261DF5}"/>
              </a:ext>
            </a:extLst>
          </p:cNvPr>
          <p:cNvSpPr txBox="1"/>
          <p:nvPr/>
        </p:nvSpPr>
        <p:spPr>
          <a:xfrm>
            <a:off x="2978042" y="1425181"/>
            <a:ext cx="31628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981F23"/>
                </a:solidFill>
                <a:effectLst/>
                <a:uLnTx/>
                <a:uFillTx/>
                <a:latin typeface="Calibri"/>
              </a:rPr>
              <a:t>-</a:t>
            </a:r>
            <a:endParaRPr lang="en-US" sz="6600" dirty="0">
              <a:solidFill>
                <a:srgbClr val="981F2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2618CA-DD9D-D68C-62B8-3529642E8605}"/>
              </a:ext>
            </a:extLst>
          </p:cNvPr>
          <p:cNvSpPr txBox="1"/>
          <p:nvPr/>
        </p:nvSpPr>
        <p:spPr>
          <a:xfrm>
            <a:off x="3384061" y="2800812"/>
            <a:ext cx="3521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</a:rPr>
              <a:t>+</a:t>
            </a:r>
            <a:endParaRPr lang="en-US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3AC21E-0261-D343-AA79-46C7A8CABC73}"/>
              </a:ext>
            </a:extLst>
          </p:cNvPr>
          <p:cNvSpPr txBox="1"/>
          <p:nvPr/>
        </p:nvSpPr>
        <p:spPr>
          <a:xfrm>
            <a:off x="3616307" y="1853122"/>
            <a:ext cx="3521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/>
              </a:rPr>
              <a:t>+</a:t>
            </a:r>
            <a:endParaRPr lang="en-US" sz="6600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504134A7-3FED-C00B-47DB-F841F51D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D9BE8A-023F-376E-8636-3F160A71DD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90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4278" grpId="0"/>
      <p:bldP spid="54279" grpId="0"/>
      <p:bldP spid="54280" grpId="0"/>
      <p:bldP spid="54281" grpId="0"/>
      <p:bldP spid="54282" grpId="0"/>
      <p:bldP spid="54284" grpId="0"/>
      <p:bldP spid="54285" grpId="0"/>
      <p:bldP spid="54286" grpId="0" animBg="1"/>
      <p:bldP spid="54293" grpId="0"/>
      <p:bldP spid="54296" grpId="0"/>
      <p:bldP spid="54297" grpId="0"/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82296" y="320040"/>
            <a:ext cx="8979408" cy="978408"/>
          </a:xfrm>
          <a:noFill/>
        </p:spPr>
        <p:txBody>
          <a:bodyPr wrap="square" lIns="91432" tIns="45715" rIns="91432" bIns="45715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600" b="1" cap="none" dirty="0">
                <a:solidFill>
                  <a:srgbClr val="981F24"/>
                </a:solidFill>
                <a:latin typeface="Calibri" pitchFamily="-72" charset="0"/>
              </a:rPr>
              <a:t>Opportunity Assignment </a:t>
            </a:r>
            <a:endParaRPr lang="en-US" sz="3600" cap="none" dirty="0">
              <a:solidFill>
                <a:srgbClr val="981F24"/>
              </a:solidFill>
              <a:latin typeface="Calibri" pitchFamily="-7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1287090" y="2599121"/>
            <a:ext cx="6352964" cy="3071592"/>
          </a:xfrm>
        </p:spPr>
        <p:txBody>
          <a:bodyPr lIns="91432" tIns="45715" rIns="91432" bIns="45715"/>
          <a:lstStyle/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800" b="1" dirty="0">
                <a:latin typeface="Calibri" pitchFamily="-72" charset="0"/>
              </a:rPr>
              <a:t>Assignment: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b="1" dirty="0">
                <a:latin typeface="Calibri" pitchFamily="-72" charset="0"/>
              </a:rPr>
              <a:t>	1.    Leadership Development Plan 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dirty="0">
                <a:latin typeface="Calibri" pitchFamily="-72" charset="0"/>
              </a:rPr>
              <a:t>		</a:t>
            </a:r>
            <a:r>
              <a:rPr lang="en-US" sz="2000" i="1" dirty="0">
                <a:latin typeface="Calibri" pitchFamily="-72" charset="0"/>
              </a:rPr>
              <a:t>How can I do a better job of being an 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i="1" dirty="0">
                <a:latin typeface="Calibri" pitchFamily="-72" charset="0"/>
              </a:rPr>
              <a:t>		Ideal Team Member?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Font typeface="Arial" pitchFamily="-72" charset="0"/>
              <a:buNone/>
              <a:defRPr/>
            </a:pPr>
            <a:endParaRPr lang="en-US" sz="2000" i="1" dirty="0">
              <a:latin typeface="Calibri" pitchFamily="-72" charset="0"/>
            </a:endParaRP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b="1" dirty="0">
                <a:latin typeface="Calibri" pitchFamily="-72" charset="0"/>
              </a:rPr>
              <a:t>	2.    Read:  </a:t>
            </a:r>
            <a:r>
              <a:rPr lang="en-US" sz="2000" b="1" i="1" dirty="0">
                <a:latin typeface="Calibri" pitchFamily="-72" charset="0"/>
              </a:rPr>
              <a:t>The Leader’s Code 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i="1" dirty="0">
                <a:latin typeface="Calibri" pitchFamily="-72" charset="0"/>
              </a:rPr>
              <a:t>         		</a:t>
            </a:r>
            <a:r>
              <a:rPr lang="en-US" sz="2000" dirty="0">
                <a:latin typeface="Calibri" pitchFamily="-72" charset="0"/>
              </a:rPr>
              <a:t>Chapters 1, 2, &amp; 3</a:t>
            </a:r>
            <a:endParaRPr lang="en-US" sz="2000" i="1" dirty="0">
              <a:latin typeface="Calibri" pitchFamily="-72" charset="0"/>
            </a:endParaRP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en-US" sz="2000" i="1" dirty="0">
              <a:latin typeface="Calibri" pitchFamily="-72" charset="0"/>
            </a:endParaRP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b="1" dirty="0">
                <a:latin typeface="Calibri" pitchFamily="-72" charset="0"/>
              </a:rPr>
              <a:t>	3.    Today’s Story</a:t>
            </a:r>
          </a:p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sz="2000" i="1" dirty="0">
                <a:latin typeface="Calibri" pitchFamily="-72" charset="0"/>
              </a:rPr>
              <a:t>        		What is a life or leadership lesson?</a:t>
            </a:r>
            <a:endParaRPr lang="en-US" sz="1800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A7A05AD-48E6-4D1F-89A1-26B766985CE9}"/>
              </a:ext>
            </a:extLst>
          </p:cNvPr>
          <p:cNvSpPr txBox="1">
            <a:spLocks/>
          </p:cNvSpPr>
          <p:nvPr/>
        </p:nvSpPr>
        <p:spPr bwMode="auto">
          <a:xfrm>
            <a:off x="819263" y="1882855"/>
            <a:ext cx="6564085" cy="97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2813" eaLnBrk="1" hangingPunct="1">
              <a:lnSpc>
                <a:spcPct val="80000"/>
              </a:lnSpc>
              <a:buClr>
                <a:schemeClr val="tx1"/>
              </a:buClr>
              <a:buFont typeface="Arial" pitchFamily="-72" charset="0"/>
              <a:buNone/>
              <a:defRPr/>
            </a:pPr>
            <a:r>
              <a:rPr lang="en-US" sz="2800" b="1" i="1" dirty="0">
                <a:solidFill>
                  <a:srgbClr val="981F24"/>
                </a:solidFill>
                <a:latin typeface="Calibri" pitchFamily="-72" charset="0"/>
              </a:rPr>
              <a:t>To Prepare for the Next Session: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AB7D76D-8880-20E3-8DD3-8D26AFE4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09282-CCDC-3BC8-F8A6-D8D5C442D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353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8" name="Picture 6" descr="bird 474922353 f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63" y="23813"/>
            <a:ext cx="4770437" cy="4884737"/>
          </a:xfrm>
          <a:prstGeom prst="rect">
            <a:avLst/>
          </a:prstGeom>
          <a:noFill/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59CEB58-D928-4240-BABB-1DFE348C9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0507" y="4312773"/>
            <a:ext cx="5429250" cy="1143000"/>
          </a:xfrm>
          <a:prstGeom prst="rect">
            <a:avLst/>
          </a:prstGeom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The Choice</a:t>
            </a:r>
            <a:br>
              <a:rPr lang="en-US" sz="3200" b="1" dirty="0">
                <a:solidFill>
                  <a:srgbClr val="800000"/>
                </a:solidFill>
                <a:latin typeface="Calibri" pitchFamily="-72" charset="0"/>
              </a:rPr>
            </a:br>
            <a:r>
              <a:rPr lang="en-US" sz="2800" i="1" dirty="0">
                <a:solidFill>
                  <a:schemeClr val="accent6"/>
                </a:solidFill>
                <a:latin typeface="Calibri" pitchFamily="-72" charset="0"/>
              </a:rPr>
              <a:t>What is a life or leadership lesson?</a:t>
            </a:r>
            <a:endParaRPr lang="en-US" sz="900" i="1" dirty="0">
              <a:solidFill>
                <a:schemeClr val="accent6"/>
              </a:solidFill>
              <a:latin typeface="Calibri" pitchFamily="-72" charset="0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BC019942-7AB4-746B-A2F4-CD6AF378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2BDD8-C45B-6E88-CC84-E48857B2F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84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F7D8E758-627A-4195-AD36-F9C02BF0873E}"/>
              </a:ext>
            </a:extLst>
          </p:cNvPr>
          <p:cNvGrpSpPr/>
          <p:nvPr/>
        </p:nvGrpSpPr>
        <p:grpSpPr>
          <a:xfrm>
            <a:off x="5732355" y="1224083"/>
            <a:ext cx="3319350" cy="3530328"/>
            <a:chOff x="5193337" y="1448068"/>
            <a:chExt cx="3499751" cy="375729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8C5B3C5-F278-4BC6-B3ED-B2291D9FF20E}"/>
                </a:ext>
              </a:extLst>
            </p:cNvPr>
            <p:cNvGrpSpPr/>
            <p:nvPr/>
          </p:nvGrpSpPr>
          <p:grpSpPr>
            <a:xfrm rot="1062991">
              <a:off x="5416710" y="1448068"/>
              <a:ext cx="3114380" cy="3757295"/>
              <a:chOff x="3001993" y="1827412"/>
              <a:chExt cx="3114380" cy="3757295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2" name="Rectangle: Folded Corner 1">
                <a:extLst>
                  <a:ext uri="{FF2B5EF4-FFF2-40B4-BE49-F238E27FC236}">
                    <a16:creationId xmlns:a16="http://schemas.microsoft.com/office/drawing/2014/main" id="{EA03ED3F-1610-4C2F-95E5-5AE1ED33BF80}"/>
                  </a:ext>
                </a:extLst>
              </p:cNvPr>
              <p:cNvSpPr/>
              <p:nvPr/>
            </p:nvSpPr>
            <p:spPr>
              <a:xfrm>
                <a:off x="3003631" y="1827412"/>
                <a:ext cx="3112403" cy="3757295"/>
              </a:xfrm>
              <a:prstGeom prst="foldedCorne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D2203912-A401-435D-9F78-D653763F99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631" y="2112782"/>
                <a:ext cx="3112403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1BFF888-C5AA-411C-800B-A3ACFB2149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631" y="2445125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9787A88-0F69-45EA-BB6F-0FDCF67F3A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970" y="2774785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3F37167-4587-46D8-9971-70E0B5BBE6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732" y="3102016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3E1E377-8309-4609-8405-DFE953642C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631" y="3433438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EC80DBF-5AD5-49A0-A8AF-63A89CDCD4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733" y="3759963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59E3501-1627-40F8-87B9-0D7F1C4A92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2622" y="4091927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6FF6CDE-D665-43FA-845C-46F5B26B80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577" y="4418248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73674CC-2006-4848-9A95-1F2D9A540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507" y="5404121"/>
                <a:ext cx="2640241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62C7B585-9A88-43DA-A3A6-0BD84AFC1A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3508" y="4748016"/>
                <a:ext cx="311240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4925ADB-DD1A-4A08-9810-B909D6E35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1993" y="5068232"/>
                <a:ext cx="3112330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874547-D679-454B-9EE1-2E3EA6316EBF}"/>
                </a:ext>
              </a:extLst>
            </p:cNvPr>
            <p:cNvSpPr txBox="1"/>
            <p:nvPr/>
          </p:nvSpPr>
          <p:spPr>
            <a:xfrm rot="1065008">
              <a:off x="5193337" y="2058676"/>
              <a:ext cx="3499751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00" b="1" dirty="0">
                  <a:latin typeface="Bradley Hand ITC" panose="03070402050302030203" pitchFamily="66" charset="0"/>
                </a:rPr>
                <a:t>26</a:t>
              </a:r>
              <a:endParaRPr lang="en-US" sz="3200" b="1" dirty="0">
                <a:latin typeface="Bradley Hand ITC" panose="03070402050302030203" pitchFamily="66" charset="0"/>
              </a:endParaRPr>
            </a:p>
          </p:txBody>
        </p:sp>
      </p:grpSp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324356" y="1318685"/>
            <a:ext cx="8487294" cy="573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>
                <a:latin typeface="+mn-lt"/>
              </a:rPr>
              <a:t>Think back to your earliest experience                                  of earning money for work you’ve done.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2800" i="1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>
                <a:latin typeface="+mj-lt"/>
              </a:rPr>
              <a:t>Include everything from your                                       earliest job – babysitting, bagging                         groceries, mowing lawns – up to                                        the present.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800" dirty="0">
              <a:latin typeface="Calisto MT" pitchFamily="-72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>
                <a:latin typeface="+mn-lt"/>
              </a:rPr>
              <a:t>On your index card, write the total number of                years you have been paid to work.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800" i="1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i="1" dirty="0">
                <a:latin typeface="+mn-lt"/>
              </a:rPr>
              <a:t>Do not include your name.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2800" i="1" dirty="0">
              <a:latin typeface="+mn-l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82506A0-8C75-4739-B296-6CF9A947E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Work Experience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791EB3D-35D7-7250-9134-1E96ABAF5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437060-14B6-78FD-0677-548CCF645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F456E1B-153F-8ACF-071E-D97FC12F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7">
            <a:extLst>
              <a:ext uri="{FF2B5EF4-FFF2-40B4-BE49-F238E27FC236}">
                <a16:creationId xmlns:a16="http://schemas.microsoft.com/office/drawing/2014/main" id="{9F129A35-458E-47C6-EA81-6AAC206EAC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751542" y="494755"/>
            <a:ext cx="7490671" cy="254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F7D29-F134-2FA3-7F4D-95337B380C56}"/>
              </a:ext>
            </a:extLst>
          </p:cNvPr>
          <p:cNvSpPr txBox="1">
            <a:spLocks/>
          </p:cNvSpPr>
          <p:nvPr/>
        </p:nvSpPr>
        <p:spPr>
          <a:xfrm>
            <a:off x="440872" y="2961587"/>
            <a:ext cx="8262257" cy="3570065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/>
            <a:r>
              <a:rPr lang="en-US" dirty="0">
                <a:solidFill>
                  <a:schemeClr val="tx1"/>
                </a:solidFill>
              </a:rPr>
              <a:t>This presentation is the intellectual property of Ken Chapman &amp; Associates, Inc.  It may not be modified or distributed in any format without expressed written permission from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Ken Chapman &amp; Associates, Inc.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Copyright 2024.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17990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82296" y="612523"/>
            <a:ext cx="8975725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Who’s Aboard?</a:t>
            </a:r>
            <a:br>
              <a:rPr lang="en-US" sz="3600" b="1" dirty="0">
                <a:solidFill>
                  <a:srgbClr val="800000"/>
                </a:solidFill>
                <a:latin typeface="Calibri" pitchFamily="-72" charset="0"/>
              </a:rPr>
            </a:br>
            <a:r>
              <a:rPr lang="en-US" sz="2800" i="1" dirty="0">
                <a:solidFill>
                  <a:schemeClr val="accent6"/>
                </a:solidFill>
                <a:latin typeface="Calibri" pitchFamily="-72" charset="0"/>
              </a:rPr>
              <a:t>Introduce the Person to Your Right</a:t>
            </a:r>
            <a:endParaRPr lang="en-US" sz="3200" i="1" dirty="0">
              <a:solidFill>
                <a:schemeClr val="accent6"/>
              </a:solidFill>
              <a:latin typeface="Calibri" pitchFamily="-72" charset="0"/>
            </a:endParaRPr>
          </a:p>
        </p:txBody>
      </p:sp>
      <p:sp>
        <p:nvSpPr>
          <p:cNvPr id="18434" name="TextBox 5"/>
          <p:cNvSpPr txBox="1">
            <a:spLocks noChangeArrowheads="1"/>
          </p:cNvSpPr>
          <p:nvPr/>
        </p:nvSpPr>
        <p:spPr bwMode="auto">
          <a:xfrm>
            <a:off x="4835525" y="1765300"/>
            <a:ext cx="4537075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endParaRPr lang="en-US" sz="1800" dirty="0">
              <a:latin typeface="Calisto MT" pitchFamily="-72" charset="0"/>
            </a:endParaRPr>
          </a:p>
          <a:p>
            <a:pPr>
              <a:spcBef>
                <a:spcPct val="20000"/>
              </a:spcBef>
              <a:buFont typeface="Wingdings" pitchFamily="-72" charset="2"/>
              <a:buNone/>
              <a:defRPr/>
            </a:pPr>
            <a:r>
              <a:rPr lang="en-US" sz="2800" b="1" i="1" dirty="0">
                <a:latin typeface="Calibri" pitchFamily="-72" charset="0"/>
              </a:rPr>
              <a:t>Tell us:</a:t>
            </a:r>
          </a:p>
          <a:p>
            <a:pPr>
              <a:spcBef>
                <a:spcPct val="20000"/>
              </a:spcBef>
              <a:buFont typeface="Wingdings" pitchFamily="-72" charset="2"/>
              <a:buNone/>
              <a:defRPr/>
            </a:pPr>
            <a:endParaRPr lang="en-US" sz="2800" b="1" i="1" dirty="0">
              <a:latin typeface="Calibri" pitchFamily="-72" charset="0"/>
            </a:endParaRP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b="1" i="1" dirty="0">
                <a:solidFill>
                  <a:schemeClr val="hlink"/>
                </a:solidFill>
                <a:latin typeface="Calibri" pitchFamily="-72" charset="0"/>
              </a:rPr>
              <a:t>The person’s name</a:t>
            </a:r>
            <a:endParaRPr lang="en-US" sz="2800" b="1" i="1" dirty="0">
              <a:solidFill>
                <a:srgbClr val="948A54"/>
              </a:solidFill>
              <a:latin typeface="Calibri" pitchFamily="-72" charset="0"/>
            </a:endParaRP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b="1" i="1" dirty="0">
                <a:latin typeface="Calibri" pitchFamily="-72" charset="0"/>
              </a:rPr>
              <a:t>Their job description and/or position</a:t>
            </a: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b="1" i="1" dirty="0">
                <a:solidFill>
                  <a:schemeClr val="hlink"/>
                </a:solidFill>
                <a:latin typeface="Calibri" pitchFamily="-72" charset="0"/>
              </a:rPr>
              <a:t>Something interesting about the person</a:t>
            </a:r>
            <a:endParaRPr lang="en-US" b="1" i="1" dirty="0">
              <a:solidFill>
                <a:srgbClr val="948A54"/>
              </a:solidFill>
              <a:latin typeface="Calibri" pitchFamily="-72" charset="0"/>
            </a:endParaRP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3446463" y="4665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pic>
        <p:nvPicPr>
          <p:cNvPr id="18438" name="Picture 7" descr="people with word bubbles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5263" y="2482850"/>
            <a:ext cx="4210050" cy="425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A8E41C25-C8A0-86CD-C5B2-D82D74D1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56B163-9075-3B2F-B837-5EF1D3079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2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84137" y="548640"/>
            <a:ext cx="8975725" cy="97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McWane Professional Development Objectives</a:t>
            </a:r>
            <a:endParaRPr lang="en-US" sz="3600" dirty="0">
              <a:solidFill>
                <a:srgbClr val="981F24"/>
              </a:solidFill>
              <a:latin typeface="Calisto MT" pitchFamily="-72" charset="0"/>
            </a:endParaRPr>
          </a:p>
        </p:txBody>
      </p:sp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387866" y="1668183"/>
            <a:ext cx="83686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Reaffirm the importance of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The McWane Way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Further develop a work setting which supports the McWane business model: Safety, Environment, Quality Production, and Profit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Establish 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The Speed of Trust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across departments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Recognize pride of workmanship – the value each team member brings to McWane.</a:t>
            </a:r>
            <a:endParaRPr lang="en-US" dirty="0">
              <a:latin typeface="Calisto MT" pitchFamily="-72" charset="0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52FE630-B820-FF40-AAB8-EAA1E02B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13C09-0DFB-CE59-1268-CC0BFB9A2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5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22" y="75430"/>
            <a:ext cx="4408370" cy="111521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7D11B3B-7C2C-4A70-80E9-D1E99101691B}"/>
              </a:ext>
            </a:extLst>
          </p:cNvPr>
          <p:cNvGrpSpPr/>
          <p:nvPr/>
        </p:nvGrpSpPr>
        <p:grpSpPr>
          <a:xfrm>
            <a:off x="1830380" y="1163761"/>
            <a:ext cx="5495794" cy="5495794"/>
            <a:chOff x="1830380" y="1163761"/>
            <a:chExt cx="5495794" cy="5495794"/>
          </a:xfrm>
        </p:grpSpPr>
        <p:sp>
          <p:nvSpPr>
            <p:cNvPr id="18437" name="Rectangle 6"/>
            <p:cNvSpPr>
              <a:spLocks noChangeArrowheads="1"/>
            </p:cNvSpPr>
            <p:nvPr/>
          </p:nvSpPr>
          <p:spPr bwMode="auto">
            <a:xfrm>
              <a:off x="3446463" y="4665663"/>
              <a:ext cx="184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 sz="1800" dirty="0"/>
            </a:p>
          </p:txBody>
        </p:sp>
        <p:pic>
          <p:nvPicPr>
            <p:cNvPr id="8" name="Picture 7" descr="A picture containing device&#10;&#10;Description automatically generated">
              <a:extLst>
                <a:ext uri="{FF2B5EF4-FFF2-40B4-BE49-F238E27FC236}">
                  <a16:creationId xmlns:a16="http://schemas.microsoft.com/office/drawing/2014/main" id="{893E7B6B-FCF9-4AD3-9D5F-CB9B25555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30380" y="1163761"/>
              <a:ext cx="5495794" cy="5495794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B0735BB-8B40-4F28-914F-AA6B38CE6723}"/>
                </a:ext>
              </a:extLst>
            </p:cNvPr>
            <p:cNvGrpSpPr/>
            <p:nvPr/>
          </p:nvGrpSpPr>
          <p:grpSpPr>
            <a:xfrm>
              <a:off x="2428099" y="1812957"/>
              <a:ext cx="4285293" cy="4207369"/>
              <a:chOff x="2428099" y="910132"/>
              <a:chExt cx="4285293" cy="4207369"/>
            </a:xfrm>
            <a:effectLst/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A1D52D7-70B6-4C6C-8E7A-AFDC67546D0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/>
              <a:srcRect l="28475" t="17188" r="16586" b="28997"/>
              <a:stretch/>
            </p:blipFill>
            <p:spPr>
              <a:xfrm>
                <a:off x="3055792" y="910132"/>
                <a:ext cx="3657600" cy="365760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7E344D5-21B2-40A3-B5A2-8302275B547F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/>
              <a:srcRect l="28475" t="17188" r="16586" b="28997"/>
              <a:stretch/>
            </p:blipFill>
            <p:spPr>
              <a:xfrm rot="10800000">
                <a:off x="2428099" y="1459901"/>
                <a:ext cx="3657600" cy="3657600"/>
              </a:xfrm>
              <a:prstGeom prst="rect">
                <a:avLst/>
              </a:prstGeom>
            </p:spPr>
          </p:pic>
        </p:grpSp>
      </p:grp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FFECA720-8F47-BBCE-6423-3E675114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A4F7BF-F57E-FAB3-084A-94F8DB71C9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44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device&#10;&#10;Description automatically generated">
            <a:extLst>
              <a:ext uri="{FF2B5EF4-FFF2-40B4-BE49-F238E27FC236}">
                <a16:creationId xmlns:a16="http://schemas.microsoft.com/office/drawing/2014/main" id="{61566677-88C4-454B-8252-15BF9C28B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7" t="12735" r="13269" b="413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3446463" y="4665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22" y="153250"/>
            <a:ext cx="4408370" cy="1115213"/>
          </a:xfrm>
          <a:prstGeom prst="rect">
            <a:avLst/>
          </a:prstGeom>
        </p:spPr>
      </p:pic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DDC3EF5-545F-4B99-AC4E-FAB0F520B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FB98C5-3274-1274-DE00-D82B99195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01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5"/>
          <p:cNvSpPr txBox="1">
            <a:spLocks noChangeArrowheads="1"/>
          </p:cNvSpPr>
          <p:nvPr/>
        </p:nvSpPr>
        <p:spPr bwMode="auto">
          <a:xfrm>
            <a:off x="325435" y="1765085"/>
            <a:ext cx="6618287" cy="468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i="1" dirty="0">
                <a:latin typeface="Calibri" pitchFamily="-72" charset="0"/>
              </a:rPr>
              <a:t>Silence cell phones.</a:t>
            </a: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i="1" dirty="0">
                <a:latin typeface="Calibri" pitchFamily="-72" charset="0"/>
              </a:rPr>
              <a:t>No “active” email &amp; texting.</a:t>
            </a: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i="1" dirty="0">
                <a:latin typeface="Calibri" pitchFamily="-72" charset="0"/>
              </a:rPr>
              <a:t>If it’s necessary to take a call or return            a message, please leave the room.         Step away so that your conversation  does not interrupt the team discussion.</a:t>
            </a: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i="1" dirty="0">
                <a:latin typeface="Calibri" pitchFamily="-72" charset="0"/>
              </a:rPr>
              <a:t>Refrain from side conversations.</a:t>
            </a:r>
          </a:p>
          <a:p>
            <a:pPr marL="457200" indent="-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i="1" dirty="0">
                <a:latin typeface="Calibri" pitchFamily="-72" charset="0"/>
              </a:rPr>
              <a:t>Personal stories or examples shared by team members remain in this room.</a:t>
            </a:r>
            <a:endParaRPr lang="en-US" sz="2800" dirty="0">
              <a:latin typeface="Calisto MT" pitchFamily="-72" charset="0"/>
            </a:endParaRPr>
          </a:p>
          <a:p>
            <a:pPr algn="ctr">
              <a:defRPr/>
            </a:pPr>
            <a:endParaRPr lang="en-US" dirty="0">
              <a:latin typeface="Calisto MT" pitchFamily="-72" charset="0"/>
            </a:endParaRPr>
          </a:p>
        </p:txBody>
      </p:sp>
      <p:pic>
        <p:nvPicPr>
          <p:cNvPr id="20485" name="Picture 7" descr="exit sig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3513" y="3567337"/>
            <a:ext cx="1406787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 descr="silent symbol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5854" y="1566867"/>
            <a:ext cx="1334446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FBE8E81-0D30-4CDD-839F-E74E1C205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Are These Session Standards Agreeable?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1172DB7B-9698-DF50-458F-9A518BCBB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B80A4-CB4C-5CAE-4D4B-E39E62BBE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7"/>
          <p:cNvSpPr>
            <a:spLocks noChangeArrowheads="1"/>
          </p:cNvSpPr>
          <p:nvPr/>
        </p:nvSpPr>
        <p:spPr bwMode="auto">
          <a:xfrm>
            <a:off x="3482975" y="29083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rgbClr val="9BBB59"/>
              </a:buClr>
              <a:buFont typeface="Wingdings 2" pitchFamily="-72" charset="2"/>
              <a:buChar char=""/>
            </a:pPr>
            <a:endParaRPr lang="en-US" sz="1800" b="1" i="1">
              <a:solidFill>
                <a:srgbClr val="948A54"/>
              </a:solidFill>
              <a:latin typeface="Calisto MT" pitchFamily="-72" charset="0"/>
            </a:endParaRPr>
          </a:p>
        </p:txBody>
      </p:sp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2046288" y="6491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pic>
        <p:nvPicPr>
          <p:cNvPr id="22536" name="Picture 9" descr="open min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938" y="1125538"/>
            <a:ext cx="4768850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09872FD3-F71A-4925-86A1-8941D4C1E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799" y="2367015"/>
            <a:ext cx="5108257" cy="60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-72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-72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9696"/>
              </a:buClr>
              <a:buFont typeface="Arial" pitchFamily="-72" charset="0"/>
              <a:buChar char="•"/>
              <a:defRPr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Arial" pitchFamily="-72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2813" eaLnBrk="1" hangingPunct="1">
              <a:buClr>
                <a:srgbClr val="9BBB59"/>
              </a:buClr>
              <a:buFont typeface="Wingdings" pitchFamily="-72" charset="2"/>
              <a:buNone/>
            </a:pPr>
            <a:r>
              <a:rPr lang="en-US" sz="2800" i="1" dirty="0">
                <a:latin typeface="Calibri" pitchFamily="-72" charset="0"/>
              </a:rPr>
              <a:t>We ask you to do the following: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4247EF-8EA3-45DE-973A-D0E1462C9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13" y="3165391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2813">
              <a:buFont typeface="Arial"/>
              <a:buChar char="•"/>
            </a:pPr>
            <a:r>
              <a:rPr lang="en-US" sz="2800" b="1" i="1" dirty="0">
                <a:solidFill>
                  <a:schemeClr val="hlink"/>
                </a:solidFill>
                <a:latin typeface="Calibri" pitchFamily="-72" charset="0"/>
              </a:rPr>
              <a:t>Keep an open mind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509C1D94-7F77-4AD5-B409-09D310315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" y="320040"/>
            <a:ext cx="8979408" cy="978408"/>
          </a:xfrm>
          <a:prstGeom prst="rect">
            <a:avLst/>
          </a:prstGeom>
          <a:noFill/>
        </p:spPr>
        <p:txBody>
          <a:bodyPr vert="horz" wrap="square" lIns="91432" tIns="45715" rIns="91432" bIns="45715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500" kern="1200" cap="none">
                <a:solidFill>
                  <a:srgbClr val="A6A6A6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500">
                <a:solidFill>
                  <a:srgbClr val="A6A6A6"/>
                </a:solidFill>
                <a:latin typeface="Perpetua Titling MT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defTabSz="914400" eaLnBrk="1" hangingPunct="1"/>
            <a:r>
              <a:rPr lang="en-US" sz="3600" b="1" dirty="0">
                <a:solidFill>
                  <a:srgbClr val="981F24"/>
                </a:solidFill>
                <a:latin typeface="Calibri" pitchFamily="-72" charset="0"/>
              </a:rPr>
              <a:t>Making the Most of the Time Invested 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2F05E769-6E34-14BD-D1E2-82AAA4259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2814" y="6454272"/>
            <a:ext cx="2223436" cy="365125"/>
          </a:xfrm>
        </p:spPr>
        <p:txBody>
          <a:bodyPr/>
          <a:lstStyle/>
          <a:p>
            <a:r>
              <a:rPr lang="en-US" dirty="0"/>
              <a:t>© Ken Chapman and Associates, Inc.</a:t>
            </a:r>
          </a:p>
          <a:p>
            <a:r>
              <a:rPr lang="en-US" dirty="0"/>
              <a:t>Not for use outside of McWane, Inc.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8CF327-3210-1AED-B78E-2A5803AB1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885" y="6106176"/>
            <a:ext cx="1291001" cy="4389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TLC Custom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800000"/>
      </a:accent1>
      <a:accent2>
        <a:srgbClr val="008080"/>
      </a:accent2>
      <a:accent3>
        <a:srgbClr val="CCCCCC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3616</TotalTime>
  <Words>1890</Words>
  <Application>Microsoft Office PowerPoint</Application>
  <PresentationFormat>On-screen Show (4:3)</PresentationFormat>
  <Paragraphs>294</Paragraphs>
  <Slides>30</Slides>
  <Notes>30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Bradley Hand ITC</vt:lpstr>
      <vt:lpstr>Calibri</vt:lpstr>
      <vt:lpstr>Calisto MT</vt:lpstr>
      <vt:lpstr>Perpetua Titling MT</vt:lpstr>
      <vt:lpstr>Verdana</vt:lpstr>
      <vt:lpstr>Wingdings</vt:lpstr>
      <vt:lpstr>Wingdings 2</vt:lpstr>
      <vt:lpstr>Apothecary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Ideal Team Member How Smart is Smart Enough? Fact Vs. Fiction</vt:lpstr>
      <vt:lpstr>PowerPoint Presentation</vt:lpstr>
      <vt:lpstr>PowerPoint Presentation</vt:lpstr>
      <vt:lpstr>PowerPoint Presentation</vt:lpstr>
      <vt:lpstr>The Rationale for . . .  First Manage My Own Words and Behavior</vt:lpstr>
      <vt:lpstr>Walk The Math Path</vt:lpstr>
      <vt:lpstr>Opportunity Assignment </vt:lpstr>
      <vt:lpstr>PowerPoint Presentation</vt:lpstr>
      <vt:lpstr>PowerPoint Presentation</vt:lpstr>
    </vt:vector>
  </TitlesOfParts>
  <Company>Randall Reilly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Askew</dc:creator>
  <cp:lastModifiedBy>Susanne Rives</cp:lastModifiedBy>
  <cp:revision>472</cp:revision>
  <cp:lastPrinted>2023-06-12T01:02:40Z</cp:lastPrinted>
  <dcterms:created xsi:type="dcterms:W3CDTF">2014-04-21T13:47:24Z</dcterms:created>
  <dcterms:modified xsi:type="dcterms:W3CDTF">2024-02-10T19:03:50Z</dcterms:modified>
</cp:coreProperties>
</file>