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25"/>
  </p:notesMasterIdLst>
  <p:handoutMasterIdLst>
    <p:handoutMasterId r:id="rId26"/>
  </p:handoutMasterIdLst>
  <p:sldIdLst>
    <p:sldId id="887" r:id="rId2"/>
    <p:sldId id="753" r:id="rId3"/>
    <p:sldId id="876" r:id="rId4"/>
    <p:sldId id="608" r:id="rId5"/>
    <p:sldId id="609" r:id="rId6"/>
    <p:sldId id="1255" r:id="rId7"/>
    <p:sldId id="611" r:id="rId8"/>
    <p:sldId id="553" r:id="rId9"/>
    <p:sldId id="554" r:id="rId10"/>
    <p:sldId id="555" r:id="rId11"/>
    <p:sldId id="556" r:id="rId12"/>
    <p:sldId id="880" r:id="rId13"/>
    <p:sldId id="879" r:id="rId14"/>
    <p:sldId id="871" r:id="rId15"/>
    <p:sldId id="1258" r:id="rId16"/>
    <p:sldId id="1259" r:id="rId17"/>
    <p:sldId id="1260" r:id="rId18"/>
    <p:sldId id="1261" r:id="rId19"/>
    <p:sldId id="1262" r:id="rId20"/>
    <p:sldId id="1263" r:id="rId21"/>
    <p:sldId id="861" r:id="rId22"/>
    <p:sldId id="433" r:id="rId23"/>
    <p:sldId id="1257" r:id="rId24"/>
  </p:sldIdLst>
  <p:sldSz cx="9144000" cy="6858000" type="screen4x3"/>
  <p:notesSz cx="7086600" cy="8686800"/>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36" userDrawn="1">
          <p15:clr>
            <a:srgbClr val="A4A3A4"/>
          </p15:clr>
        </p15:guide>
        <p15:guide id="2" pos="2904" userDrawn="1">
          <p15:clr>
            <a:srgbClr val="A4A3A4"/>
          </p15:clr>
        </p15:guide>
      </p15:sldGuideLst>
    </p:ext>
    <p:ext uri="{2D200454-40CA-4A62-9FC3-DE9A4176ACB9}">
      <p15:notesGuideLst xmlns:p15="http://schemas.microsoft.com/office/powerpoint/2012/main">
        <p15:guide id="1" orient="horz" pos="2738"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e Rives" initials="SR" lastIdx="7" clrIdx="0">
    <p:extLst>
      <p:ext uri="{19B8F6BF-5375-455C-9EA6-DF929625EA0E}">
        <p15:presenceInfo xmlns:p15="http://schemas.microsoft.com/office/powerpoint/2012/main" userId="7f54f1707a70d8f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1F23"/>
    <a:srgbClr val="800000"/>
    <a:srgbClr val="DDDDDD"/>
    <a:srgbClr val="515150"/>
    <a:srgbClr val="787872"/>
    <a:srgbClr val="000099"/>
    <a:srgbClr val="444449"/>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2848" autoAdjust="0"/>
  </p:normalViewPr>
  <p:slideViewPr>
    <p:cSldViewPr snapToGrid="0" snapToObjects="1">
      <p:cViewPr varScale="1">
        <p:scale>
          <a:sx n="65" d="100"/>
          <a:sy n="65" d="100"/>
        </p:scale>
        <p:origin x="1080" y="56"/>
      </p:cViewPr>
      <p:guideLst>
        <p:guide orient="horz" pos="2136"/>
        <p:guide pos="2904"/>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8616"/>
    </p:cViewPr>
  </p:sorterViewPr>
  <p:notesViewPr>
    <p:cSldViewPr snapToGrid="0" snapToObjects="1" showGuides="1">
      <p:cViewPr varScale="1">
        <p:scale>
          <a:sx n="51" d="100"/>
          <a:sy n="51" d="100"/>
        </p:scale>
        <p:origin x="2588" y="36"/>
      </p:cViewPr>
      <p:guideLst>
        <p:guide orient="horz" pos="2738"/>
        <p:guide pos="22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0860" cy="434340"/>
          </a:xfrm>
          <a:prstGeom prst="rect">
            <a:avLst/>
          </a:prstGeom>
        </p:spPr>
        <p:txBody>
          <a:bodyPr vert="horz" lIns="93926" tIns="46963" rIns="93926" bIns="46963" rtlCol="0"/>
          <a:lstStyle>
            <a:lvl1pPr algn="l">
              <a:defRPr sz="1200"/>
            </a:lvl1pPr>
          </a:lstStyle>
          <a:p>
            <a:endParaRPr lang="en-US"/>
          </a:p>
        </p:txBody>
      </p:sp>
      <p:sp>
        <p:nvSpPr>
          <p:cNvPr id="3" name="Date Placeholder 2"/>
          <p:cNvSpPr>
            <a:spLocks noGrp="1"/>
          </p:cNvSpPr>
          <p:nvPr>
            <p:ph type="dt" sz="quarter" idx="1"/>
          </p:nvPr>
        </p:nvSpPr>
        <p:spPr>
          <a:xfrm>
            <a:off x="4014103" y="0"/>
            <a:ext cx="3070860" cy="434340"/>
          </a:xfrm>
          <a:prstGeom prst="rect">
            <a:avLst/>
          </a:prstGeom>
        </p:spPr>
        <p:txBody>
          <a:bodyPr vert="horz" lIns="93926" tIns="46963" rIns="93926" bIns="46963" rtlCol="0"/>
          <a:lstStyle>
            <a:lvl1pPr algn="r">
              <a:defRPr sz="1200"/>
            </a:lvl1pPr>
          </a:lstStyle>
          <a:p>
            <a:fld id="{1E809FF1-4882-BA4F-88CE-CE81967FB135}" type="datetime1">
              <a:rPr lang="en-US" smtClean="0"/>
              <a:t>6/6/2024</a:t>
            </a:fld>
            <a:endParaRPr lang="en-US"/>
          </a:p>
        </p:txBody>
      </p:sp>
      <p:sp>
        <p:nvSpPr>
          <p:cNvPr id="4" name="Footer Placeholder 3"/>
          <p:cNvSpPr>
            <a:spLocks noGrp="1"/>
          </p:cNvSpPr>
          <p:nvPr>
            <p:ph type="ftr" sz="quarter" idx="2"/>
          </p:nvPr>
        </p:nvSpPr>
        <p:spPr>
          <a:xfrm>
            <a:off x="2" y="8250952"/>
            <a:ext cx="3070860" cy="434340"/>
          </a:xfrm>
          <a:prstGeom prst="rect">
            <a:avLst/>
          </a:prstGeom>
        </p:spPr>
        <p:txBody>
          <a:bodyPr vert="horz" lIns="93926" tIns="46963" rIns="93926" bIns="46963" rtlCol="0" anchor="b"/>
          <a:lstStyle>
            <a:lvl1pPr algn="l">
              <a:defRPr sz="1200"/>
            </a:lvl1pPr>
          </a:lstStyle>
          <a:p>
            <a:endParaRPr lang="en-US"/>
          </a:p>
        </p:txBody>
      </p:sp>
      <p:sp>
        <p:nvSpPr>
          <p:cNvPr id="5" name="Slide Number Placeholder 4"/>
          <p:cNvSpPr>
            <a:spLocks noGrp="1"/>
          </p:cNvSpPr>
          <p:nvPr>
            <p:ph type="sldNum" sz="quarter" idx="3"/>
          </p:nvPr>
        </p:nvSpPr>
        <p:spPr>
          <a:xfrm>
            <a:off x="4014103" y="8250952"/>
            <a:ext cx="3070860" cy="434340"/>
          </a:xfrm>
          <a:prstGeom prst="rect">
            <a:avLst/>
          </a:prstGeom>
        </p:spPr>
        <p:txBody>
          <a:bodyPr vert="horz" lIns="93926" tIns="46963" rIns="93926" bIns="46963" rtlCol="0" anchor="b"/>
          <a:lstStyle>
            <a:lvl1pPr algn="r">
              <a:defRPr sz="12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2" y="0"/>
            <a:ext cx="3070860" cy="434340"/>
          </a:xfrm>
          <a:prstGeom prst="rect">
            <a:avLst/>
          </a:prstGeom>
          <a:noFill/>
          <a:ln w="9525">
            <a:noFill/>
            <a:miter lim="800000"/>
            <a:headEnd/>
            <a:tailEnd/>
          </a:ln>
        </p:spPr>
        <p:txBody>
          <a:bodyPr vert="horz" wrap="square" lIns="93926" tIns="46963" rIns="93926" bIns="46963" numCol="1" anchor="t" anchorCtr="0" compatLnSpc="1">
            <a:prstTxWarp prst="textNoShape">
              <a:avLst/>
            </a:prstTxWarp>
          </a:bodyPr>
          <a:lstStyle>
            <a:lvl1pPr algn="l">
              <a:defRPr sz="1200"/>
            </a:lvl1pPr>
          </a:lstStyle>
          <a:p>
            <a:pPr>
              <a:defRPr/>
            </a:pPr>
            <a:endParaRPr lang="en-US"/>
          </a:p>
        </p:txBody>
      </p:sp>
      <p:sp>
        <p:nvSpPr>
          <p:cNvPr id="81923" name="Rectangle 3"/>
          <p:cNvSpPr>
            <a:spLocks noGrp="1" noChangeArrowheads="1"/>
          </p:cNvSpPr>
          <p:nvPr>
            <p:ph type="dt" idx="1"/>
          </p:nvPr>
        </p:nvSpPr>
        <p:spPr bwMode="auto">
          <a:xfrm>
            <a:off x="4015742" y="0"/>
            <a:ext cx="3070860" cy="434340"/>
          </a:xfrm>
          <a:prstGeom prst="rect">
            <a:avLst/>
          </a:prstGeom>
          <a:noFill/>
          <a:ln w="9525">
            <a:noFill/>
            <a:miter lim="800000"/>
            <a:headEnd/>
            <a:tailEnd/>
          </a:ln>
        </p:spPr>
        <p:txBody>
          <a:bodyPr vert="horz" wrap="square" lIns="93926" tIns="46963" rIns="93926" bIns="46963" numCol="1" anchor="t" anchorCtr="0" compatLnSpc="1">
            <a:prstTxWarp prst="textNoShape">
              <a:avLst/>
            </a:prstTxWarp>
          </a:bodyPr>
          <a:lstStyle>
            <a:lvl1pPr algn="r">
              <a:defRPr sz="1200"/>
            </a:lvl1pPr>
          </a:lstStyle>
          <a:p>
            <a:pPr>
              <a:defRPr/>
            </a:pPr>
            <a:fld id="{9D3A0367-7A95-1C41-9E47-360E5FBB23EB}" type="datetime1">
              <a:rPr lang="en-US" smtClean="0"/>
              <a:t>6/6/2024</a:t>
            </a:fld>
            <a:endParaRPr lang="en-US"/>
          </a:p>
        </p:txBody>
      </p:sp>
      <p:sp>
        <p:nvSpPr>
          <p:cNvPr id="13316" name="Placeholder 4"/>
          <p:cNvSpPr>
            <a:spLocks noGrp="1" noRot="1" noChangeAspect="1" noChangeArrowheads="1" noTextEdit="1"/>
          </p:cNvSpPr>
          <p:nvPr>
            <p:ph type="sldImg" idx="2"/>
          </p:nvPr>
        </p:nvSpPr>
        <p:spPr bwMode="auto">
          <a:xfrm>
            <a:off x="1370013" y="649288"/>
            <a:ext cx="4346575" cy="3260725"/>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714193" y="4139973"/>
            <a:ext cx="5686067" cy="3919400"/>
          </a:xfrm>
          <a:prstGeom prst="rect">
            <a:avLst/>
          </a:prstGeom>
          <a:noFill/>
          <a:ln w="9525">
            <a:solidFill>
              <a:schemeClr val="tx1"/>
            </a:solidFill>
            <a:miter lim="800000"/>
            <a:headEnd/>
            <a:tailEnd/>
          </a:ln>
        </p:spPr>
        <p:txBody>
          <a:bodyPr vert="horz" wrap="square" lIns="93926" tIns="46963" rIns="93926" bIns="4696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2" y="8252460"/>
            <a:ext cx="3070860" cy="434340"/>
          </a:xfrm>
          <a:prstGeom prst="rect">
            <a:avLst/>
          </a:prstGeom>
          <a:noFill/>
          <a:ln w="9525">
            <a:noFill/>
            <a:miter lim="800000"/>
            <a:headEnd/>
            <a:tailEnd/>
          </a:ln>
        </p:spPr>
        <p:txBody>
          <a:bodyPr vert="horz" wrap="square" lIns="93926" tIns="46963" rIns="93926" bIns="46963" numCol="1" anchor="b" anchorCtr="0" compatLnSpc="1">
            <a:prstTxWarp prst="textNoShape">
              <a:avLst/>
            </a:prstTxWarp>
          </a:bodyPr>
          <a:lstStyle>
            <a:lvl1pPr algn="l">
              <a:defRPr sz="1200"/>
            </a:lvl1pPr>
          </a:lstStyle>
          <a:p>
            <a:pPr>
              <a:defRPr/>
            </a:pPr>
            <a:endParaRPr lang="en-US"/>
          </a:p>
        </p:txBody>
      </p:sp>
      <p:sp>
        <p:nvSpPr>
          <p:cNvPr id="81927" name="Rectangle 7"/>
          <p:cNvSpPr>
            <a:spLocks noGrp="1" noChangeArrowheads="1"/>
          </p:cNvSpPr>
          <p:nvPr>
            <p:ph type="sldNum" sz="quarter" idx="5"/>
          </p:nvPr>
        </p:nvSpPr>
        <p:spPr bwMode="auto">
          <a:xfrm>
            <a:off x="4015742" y="8252460"/>
            <a:ext cx="3070860" cy="434340"/>
          </a:xfrm>
          <a:prstGeom prst="rect">
            <a:avLst/>
          </a:prstGeom>
          <a:noFill/>
          <a:ln w="9525">
            <a:noFill/>
            <a:miter lim="800000"/>
            <a:headEnd/>
            <a:tailEnd/>
          </a:ln>
        </p:spPr>
        <p:txBody>
          <a:bodyPr vert="horz" wrap="square" lIns="93926" tIns="46963" rIns="93926" bIns="46963" numCol="1" anchor="b" anchorCtr="0" compatLnSpc="1">
            <a:prstTxWarp prst="textNoShape">
              <a:avLst/>
            </a:prstTxWarp>
          </a:bodyPr>
          <a:lstStyle>
            <a:lvl1pPr algn="r">
              <a:defRPr sz="12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2pPr>
    <a:lvl3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3pPr>
    <a:lvl4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4pPr>
    <a:lvl5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728650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10</a:t>
            </a:fld>
            <a:endParaRPr lang="en-US"/>
          </a:p>
        </p:txBody>
      </p:sp>
    </p:spTree>
    <p:extLst>
      <p:ext uri="{BB962C8B-B14F-4D97-AF65-F5344CB8AC3E}">
        <p14:creationId xmlns:p14="http://schemas.microsoft.com/office/powerpoint/2010/main" val="3907254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11</a:t>
            </a:fld>
            <a:endParaRPr lang="en-US"/>
          </a:p>
        </p:txBody>
      </p:sp>
    </p:spTree>
    <p:extLst>
      <p:ext uri="{BB962C8B-B14F-4D97-AF65-F5344CB8AC3E}">
        <p14:creationId xmlns:p14="http://schemas.microsoft.com/office/powerpoint/2010/main" val="48774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Placeholder 2"/>
          <p:cNvSpPr>
            <a:spLocks noGrp="1" noRot="1" noChangeAspect="1" noChangeArrowheads="1" noTextEdit="1"/>
          </p:cNvSpPr>
          <p:nvPr>
            <p:ph type="sldImg"/>
          </p:nvPr>
        </p:nvSpPr>
        <p:spPr>
          <a:xfrm>
            <a:off x="1382713" y="654050"/>
            <a:ext cx="4351337" cy="3265488"/>
          </a:xfrm>
          <a:ln/>
        </p:spPr>
      </p:sp>
      <p:sp>
        <p:nvSpPr>
          <p:cNvPr id="21506" name="Placeholder 3"/>
          <p:cNvSpPr>
            <a:spLocks noGrp="1" noChangeArrowheads="1"/>
          </p:cNvSpPr>
          <p:nvPr>
            <p:ph type="body" idx="1"/>
          </p:nvPr>
        </p:nvSpPr>
        <p:spPr>
          <a:noFill/>
          <a:ln/>
        </p:spPr>
        <p:txBody>
          <a:bodyPr/>
          <a:lstStyle/>
          <a:p>
            <a:pPr eaLnBrk="1" hangingPunct="1"/>
            <a:endParaRPr lang="en-US" dirty="0"/>
          </a:p>
        </p:txBody>
      </p:sp>
      <p:sp>
        <p:nvSpPr>
          <p:cNvPr id="4" name="Slide Number Placeholder 3">
            <a:extLst>
              <a:ext uri="{FF2B5EF4-FFF2-40B4-BE49-F238E27FC236}">
                <a16:creationId xmlns:a16="http://schemas.microsoft.com/office/drawing/2014/main" id="{551FA2D4-7B31-4170-9B87-19F9D32296E6}"/>
              </a:ext>
            </a:extLst>
          </p:cNvPr>
          <p:cNvSpPr>
            <a:spLocks noGrp="1"/>
          </p:cNvSpPr>
          <p:nvPr>
            <p:ph type="sldNum" sz="quarter" idx="5"/>
          </p:nvPr>
        </p:nvSpPr>
        <p:spPr>
          <a:xfrm>
            <a:off x="3902332" y="8244190"/>
            <a:ext cx="3174187" cy="445386"/>
          </a:xfrm>
        </p:spPr>
        <p:txBody>
          <a:bodyPr/>
          <a:lstStyle/>
          <a:p>
            <a:pPr>
              <a:defRPr/>
            </a:pPr>
            <a:fld id="{E663E861-245C-4254-9C16-CA710BCFD0AC}" type="slidenum">
              <a:rPr lang="en-US" smtClean="0"/>
              <a:pPr>
                <a:defRPr/>
              </a:pPr>
              <a:t>12</a:t>
            </a:fld>
            <a:endParaRPr lang="en-US" dirty="0"/>
          </a:p>
        </p:txBody>
      </p:sp>
    </p:spTree>
    <p:extLst>
      <p:ext uri="{BB962C8B-B14F-4D97-AF65-F5344CB8AC3E}">
        <p14:creationId xmlns:p14="http://schemas.microsoft.com/office/powerpoint/2010/main" val="1031105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pPr marL="0" indent="0"/>
            <a:r>
              <a:rPr lang="en-US" dirty="0"/>
              <a:t>Briefly review the Accountability Compass Point:</a:t>
            </a:r>
          </a:p>
          <a:p>
            <a:pPr lvl="4">
              <a:buFont typeface="Arial" panose="020B0604020202020204" pitchFamily="34" charset="0"/>
              <a:buChar char="•"/>
            </a:pPr>
            <a:r>
              <a:rPr lang="en-US" dirty="0"/>
              <a:t>Nobody’s perfect. We all make mistakes. The only difference is, will you be the stand-up guy or gal who admits when you’ve made a mistake.</a:t>
            </a:r>
          </a:p>
          <a:p>
            <a:pPr lvl="4">
              <a:buFont typeface="Arial" panose="020B0604020202020204" pitchFamily="34" charset="0"/>
              <a:buChar char="•"/>
            </a:pPr>
            <a:r>
              <a:rPr lang="en-US" dirty="0"/>
              <a:t>Will you own your mistake, correct it as best you can, prove you’ve learned from it (ASK: how can we prove we’ve learned from a mistake? …Don’t do it again), and then you can qualify to move on.</a:t>
            </a:r>
          </a:p>
          <a:p>
            <a:pPr lvl="4">
              <a:buFont typeface="Arial" panose="020B0604020202020204" pitchFamily="34" charset="0"/>
              <a:buChar char="•"/>
            </a:pPr>
            <a:endParaRPr lang="en-US" dirty="0"/>
          </a:p>
          <a:p>
            <a:pPr>
              <a:buFont typeface="Arial" panose="020B0604020202020204" pitchFamily="34" charset="0"/>
              <a:buChar char="•"/>
            </a:pPr>
            <a:r>
              <a:rPr lang="en-US" dirty="0"/>
              <a:t>Lead Team member(s) will share an LDP example.</a:t>
            </a:r>
          </a:p>
          <a:p>
            <a:pPr>
              <a:buFont typeface="Arial" panose="020B0604020202020204" pitchFamily="34" charset="0"/>
              <a:buChar char="•"/>
            </a:pPr>
            <a:endParaRPr lang="en-US" dirty="0"/>
          </a:p>
          <a:p>
            <a:pPr>
              <a:buFont typeface="Arial" panose="020B0604020202020204" pitchFamily="34" charset="0"/>
              <a:buChar char="•"/>
            </a:pPr>
            <a:r>
              <a:rPr lang="en-US" dirty="0"/>
              <a:t>“Did everyone bring their gray card?” Ask them to hold up the card and if anyone needs a card.</a:t>
            </a:r>
          </a:p>
          <a:p>
            <a:endParaRPr lang="en-US" dirty="0"/>
          </a:p>
          <a:p>
            <a:pPr>
              <a:buFont typeface="Arial" panose="020B0604020202020204" pitchFamily="34" charset="0"/>
              <a:buChar char="•"/>
            </a:pPr>
            <a:r>
              <a:rPr lang="en-US" dirty="0"/>
              <a:t>Give them one minute on the clock to finalize their plan.</a:t>
            </a:r>
          </a:p>
          <a:p>
            <a:endParaRPr lang="en-US" dirty="0"/>
          </a:p>
          <a:p>
            <a:pPr>
              <a:buFont typeface="Arial" panose="020B0604020202020204" pitchFamily="34" charset="0"/>
              <a:buChar char="•"/>
            </a:pPr>
            <a:r>
              <a:rPr lang="en-US" dirty="0"/>
              <a:t>OK to ask for a volunteer to begin.  Once someone volunteers, stay at that table until everyone has shared.</a:t>
            </a:r>
          </a:p>
          <a:p>
            <a:pPr marL="0" indent="0"/>
            <a:endParaRPr lang="en-US" dirty="0"/>
          </a:p>
          <a:p>
            <a:pPr>
              <a:buFont typeface="Arial" panose="020B0604020202020204" pitchFamily="34" charset="0"/>
              <a:buChar char="•"/>
            </a:pPr>
            <a:r>
              <a:rPr lang="en-US" dirty="0"/>
              <a:t>Applaud after last person shares.</a:t>
            </a:r>
          </a:p>
        </p:txBody>
      </p:sp>
      <p:sp>
        <p:nvSpPr>
          <p:cNvPr id="3" name="Slide Image Placeholder 2">
            <a:extLst>
              <a:ext uri="{FF2B5EF4-FFF2-40B4-BE49-F238E27FC236}">
                <a16:creationId xmlns:a16="http://schemas.microsoft.com/office/drawing/2014/main" id="{A06D00C3-0AEA-45C2-887E-FFB8CA903544}"/>
              </a:ext>
            </a:extLst>
          </p:cNvPr>
          <p:cNvSpPr>
            <a:spLocks noGrp="1" noRot="1" noChangeAspect="1"/>
          </p:cNvSpPr>
          <p:nvPr>
            <p:ph type="sldImg"/>
          </p:nvPr>
        </p:nvSpPr>
        <p:spPr/>
      </p:sp>
      <p:sp>
        <p:nvSpPr>
          <p:cNvPr id="8" name="Slide Number Placeholder 3">
            <a:extLst>
              <a:ext uri="{FF2B5EF4-FFF2-40B4-BE49-F238E27FC236}">
                <a16:creationId xmlns:a16="http://schemas.microsoft.com/office/drawing/2014/main" id="{CCC948F3-B9BD-486E-8022-88CB7394BBCA}"/>
              </a:ext>
            </a:extLst>
          </p:cNvPr>
          <p:cNvSpPr txBox="1">
            <a:spLocks/>
          </p:cNvSpPr>
          <p:nvPr/>
        </p:nvSpPr>
        <p:spPr bwMode="auto">
          <a:xfrm>
            <a:off x="4030229" y="8261720"/>
            <a:ext cx="3041930" cy="428449"/>
          </a:xfrm>
          <a:prstGeom prst="rect">
            <a:avLst/>
          </a:prstGeom>
          <a:noFill/>
          <a:ln w="9525">
            <a:noFill/>
            <a:miter lim="800000"/>
            <a:headEnd/>
            <a:tailEnd/>
          </a:ln>
        </p:spPr>
        <p:txBody>
          <a:bodyPr vert="horz" wrap="square" lIns="92287" tIns="46143" rIns="92287" bIns="46143"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13</a:t>
            </a:fld>
            <a:endParaRPr lang="en-US"/>
          </a:p>
        </p:txBody>
      </p:sp>
    </p:spTree>
    <p:extLst>
      <p:ext uri="{BB962C8B-B14F-4D97-AF65-F5344CB8AC3E}">
        <p14:creationId xmlns:p14="http://schemas.microsoft.com/office/powerpoint/2010/main" val="2406069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Placeholder 2"/>
          <p:cNvSpPr>
            <a:spLocks noGrp="1" noRot="1" noChangeAspect="1" noChangeArrowheads="1" noTextEdit="1"/>
          </p:cNvSpPr>
          <p:nvPr>
            <p:ph type="sldImg"/>
          </p:nvPr>
        </p:nvSpPr>
        <p:spPr>
          <a:xfrm>
            <a:off x="1770063" y="658813"/>
            <a:ext cx="3548062" cy="2662237"/>
          </a:xfrm>
          <a:ln/>
        </p:spPr>
      </p:sp>
      <p:sp>
        <p:nvSpPr>
          <p:cNvPr id="7" name="Notes Placeholder 6">
            <a:extLst>
              <a:ext uri="{FF2B5EF4-FFF2-40B4-BE49-F238E27FC236}">
                <a16:creationId xmlns:a16="http://schemas.microsoft.com/office/drawing/2014/main" id="{0E180CB4-4F38-4804-A4C4-D01A0988AA84}"/>
              </a:ext>
            </a:extLst>
          </p:cNvPr>
          <p:cNvSpPr>
            <a:spLocks noGrp="1"/>
          </p:cNvSpPr>
          <p:nvPr>
            <p:ph type="body" idx="1"/>
          </p:nvPr>
        </p:nvSpPr>
        <p:spPr>
          <a:xfrm>
            <a:off x="720985" y="3530600"/>
            <a:ext cx="5740146" cy="4637006"/>
          </a:xfrm>
          <a:ln>
            <a:solidFill>
              <a:srgbClr val="000000"/>
            </a:solidFill>
          </a:ln>
        </p:spPr>
        <p:txBody>
          <a:bodyPr/>
          <a:lstStyle/>
          <a:p>
            <a:pPr marL="0" lvl="1" indent="0"/>
            <a:r>
              <a:rPr lang="en-US" sz="900" i="1" dirty="0"/>
              <a:t>Every time we get together, we’ll share a story at the end of the session.  You’re asked to think about a life lesson or leadership lesson you can take away from the story. There’s always more than one lesson to be learned. I’m going to recap the story from Session 1.  As I tell the story, think about something from the story you can apply to your life or leadership journey.  </a:t>
            </a:r>
          </a:p>
          <a:p>
            <a:pPr marL="0" indent="0"/>
            <a:endParaRPr lang="en-US" sz="900" dirty="0"/>
          </a:p>
          <a:p>
            <a:pPr marL="0" indent="0"/>
            <a:r>
              <a:rPr lang="en-US" sz="900" dirty="0"/>
              <a:t>Once upon a time, there was a wise man who lived in a small village. Even though he did not think of himself as a wise man, his neighbors considered him a wise man because when they went to him for advice, he gave them very good advice.</a:t>
            </a:r>
          </a:p>
          <a:p>
            <a:pPr marL="0" indent="0"/>
            <a:endParaRPr lang="en-US" sz="900" dirty="0"/>
          </a:p>
          <a:p>
            <a:pPr marL="0" indent="0"/>
            <a:r>
              <a:rPr lang="en-US" sz="900" dirty="0"/>
              <a:t>Living in this same village was a young man who was rather sure the wise man was not so wise at all. Not only did he think the wise man was not wise, but he felt it was his responsibility to show everyone just how foolish the old man really was.</a:t>
            </a:r>
          </a:p>
          <a:p>
            <a:pPr marL="0" indent="0"/>
            <a:endParaRPr lang="en-US" sz="900" dirty="0"/>
          </a:p>
          <a:p>
            <a:pPr marL="0" indent="0"/>
            <a:r>
              <a:rPr lang="en-US" sz="900" dirty="0"/>
              <a:t>The young man thought about the old man for a few days and hatched a plan. “I’ll go to the wise man,” the young man said to himself, “when he’s giving advice in the public square. I’ll hold a bird cupped between my hands and ask him, ‘Oh wise one, tell me, is the bird I hold between my hands dead or alive?’ If he says the bird is alive, I’ll crush it and show him a dead bird. If, on the other hand, he says the bird is dead, I’ll open my hands and let the bird fly away. No matter how the old man responds, he’ll be wrong and everyone will see just how foolish the old guy really is.”</a:t>
            </a:r>
          </a:p>
          <a:p>
            <a:pPr marL="0" indent="0"/>
            <a:endParaRPr lang="en-US" sz="900" dirty="0"/>
          </a:p>
          <a:p>
            <a:pPr marL="0" indent="0"/>
            <a:r>
              <a:rPr lang="en-US" sz="900" dirty="0"/>
              <a:t>True to his plan, the young man waited until a Saturday afternoon when the wise man was in the public square giving advice. Just at the moment when the young man was satisfied the crowd had peaked, he approached the wise man. “Oh wise one, is the bird I hold between my hands dead or alive?”</a:t>
            </a:r>
          </a:p>
          <a:p>
            <a:pPr marL="0" indent="0"/>
            <a:endParaRPr lang="en-US" sz="900" dirty="0"/>
          </a:p>
          <a:p>
            <a:pPr marL="0" indent="0"/>
            <a:r>
              <a:rPr lang="en-US" sz="900" dirty="0"/>
              <a:t>The wise man looked the young man over carefully and considered the question. After a moment of silence, the wise man positioned himself so he could look the young man level in the eye. Then, placing his hand atop the cupped hands of the young man, the wise man responded to the question – Is the bird dead or alive?</a:t>
            </a:r>
          </a:p>
          <a:p>
            <a:pPr marL="0" indent="0"/>
            <a:endParaRPr lang="en-US" sz="900" dirty="0"/>
          </a:p>
          <a:p>
            <a:pPr marL="0" indent="0"/>
            <a:r>
              <a:rPr lang="en-US" sz="900" dirty="0"/>
              <a:t>“It is up to you,” said the wise man. “It is your choice!”</a:t>
            </a:r>
          </a:p>
          <a:p>
            <a:pPr marL="0" indent="0"/>
            <a:endParaRPr lang="en-US" sz="900" dirty="0"/>
          </a:p>
          <a:p>
            <a:pPr marL="174271" indent="-174271">
              <a:buFont typeface="Arial" panose="020B0604020202020204" pitchFamily="34" charset="0"/>
              <a:buChar char="•"/>
            </a:pPr>
            <a:r>
              <a:rPr lang="en-US" sz="900" dirty="0"/>
              <a:t>3 min., paper, appoint a spokesperson – </a:t>
            </a:r>
            <a:r>
              <a:rPr lang="en-US" sz="900" i="1" dirty="0"/>
              <a:t>There’s more than one lesson to be learned.  We want to hear what your team took away from the story.  </a:t>
            </a:r>
          </a:p>
          <a:p>
            <a:pPr marL="0" indent="0"/>
            <a:endParaRPr lang="en-US" sz="900" dirty="0"/>
          </a:p>
        </p:txBody>
      </p:sp>
      <p:sp>
        <p:nvSpPr>
          <p:cNvPr id="5" name="Slide Number Placeholder 3">
            <a:extLst>
              <a:ext uri="{FF2B5EF4-FFF2-40B4-BE49-F238E27FC236}">
                <a16:creationId xmlns:a16="http://schemas.microsoft.com/office/drawing/2014/main" id="{DDB53534-B13A-4BFB-98D9-5B67C4AB45BF}"/>
              </a:ext>
            </a:extLst>
          </p:cNvPr>
          <p:cNvSpPr txBox="1">
            <a:spLocks/>
          </p:cNvSpPr>
          <p:nvPr/>
        </p:nvSpPr>
        <p:spPr bwMode="auto">
          <a:xfrm>
            <a:off x="4015743" y="8252460"/>
            <a:ext cx="3070861" cy="434340"/>
          </a:xfrm>
          <a:prstGeom prst="rect">
            <a:avLst/>
          </a:prstGeom>
          <a:noFill/>
          <a:ln w="9525">
            <a:noFill/>
            <a:miter lim="800000"/>
            <a:headEnd/>
            <a:tailEnd/>
          </a:ln>
        </p:spPr>
        <p:txBody>
          <a:bodyPr vert="horz" wrap="square" lIns="93805" tIns="46902" rIns="93805" bIns="46902"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14</a:t>
            </a:fld>
            <a:endParaRPr lang="en-US"/>
          </a:p>
        </p:txBody>
      </p:sp>
    </p:spTree>
    <p:extLst>
      <p:ext uri="{BB962C8B-B14F-4D97-AF65-F5344CB8AC3E}">
        <p14:creationId xmlns:p14="http://schemas.microsoft.com/office/powerpoint/2010/main" val="411318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82359" y="8831907"/>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15</a:t>
            </a:fld>
            <a:endParaRPr lang="en-US" sz="1400"/>
          </a:p>
        </p:txBody>
      </p:sp>
      <p:sp>
        <p:nvSpPr>
          <p:cNvPr id="32770" name="Rectangle 2"/>
          <p:cNvSpPr>
            <a:spLocks noGrp="1" noRot="1" noChangeAspect="1" noChangeArrowheads="1" noTextEdit="1"/>
          </p:cNvSpPr>
          <p:nvPr>
            <p:ph type="sldImg"/>
          </p:nvPr>
        </p:nvSpPr>
        <p:spPr>
          <a:xfrm>
            <a:off x="1187450" y="696913"/>
            <a:ext cx="4660900" cy="3497262"/>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buFont typeface="Arial" panose="020B0604020202020204" pitchFamily="34" charset="0"/>
              <a:buChar char="•"/>
            </a:pPr>
            <a:r>
              <a:rPr lang="en-US" dirty="0"/>
              <a:t>What’s it like to work with team members you can’t count on to have your back?</a:t>
            </a:r>
          </a:p>
        </p:txBody>
      </p:sp>
    </p:spTree>
    <p:extLst>
      <p:ext uri="{BB962C8B-B14F-4D97-AF65-F5344CB8AC3E}">
        <p14:creationId xmlns:p14="http://schemas.microsoft.com/office/powerpoint/2010/main" val="2070584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56478" y="8805964"/>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16</a:t>
            </a:fld>
            <a:endParaRPr lang="en-US" sz="1400"/>
          </a:p>
        </p:txBody>
      </p:sp>
      <p:sp>
        <p:nvSpPr>
          <p:cNvPr id="32770" name="Rectangle 2"/>
          <p:cNvSpPr>
            <a:spLocks noGrp="1" noRot="1" noChangeAspect="1" noChangeArrowheads="1" noTextEdit="1"/>
          </p:cNvSpPr>
          <p:nvPr>
            <p:ph type="sldImg"/>
          </p:nvPr>
        </p:nvSpPr>
        <p:spPr>
          <a:xfrm>
            <a:off x="1187450" y="696913"/>
            <a:ext cx="4660900" cy="3497262"/>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buFont typeface="Arial" panose="020B0604020202020204" pitchFamily="34" charset="0"/>
              <a:buChar char="•"/>
            </a:pPr>
            <a:r>
              <a:rPr lang="en-US" dirty="0"/>
              <a:t>When you’re frightened, how likely are you to follow someone else’s suggestions? Does it make a difference if you trust that person and their ability?</a:t>
            </a:r>
          </a:p>
        </p:txBody>
      </p:sp>
    </p:spTree>
    <p:extLst>
      <p:ext uri="{BB962C8B-B14F-4D97-AF65-F5344CB8AC3E}">
        <p14:creationId xmlns:p14="http://schemas.microsoft.com/office/powerpoint/2010/main" val="1540964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56478" y="8805964"/>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17</a:t>
            </a:fld>
            <a:endParaRPr lang="en-US" sz="1400"/>
          </a:p>
        </p:txBody>
      </p:sp>
      <p:sp>
        <p:nvSpPr>
          <p:cNvPr id="32770" name="Rectangle 2"/>
          <p:cNvSpPr>
            <a:spLocks noGrp="1" noRot="1" noChangeAspect="1" noChangeArrowheads="1" noTextEdit="1"/>
          </p:cNvSpPr>
          <p:nvPr>
            <p:ph type="sldImg"/>
          </p:nvPr>
        </p:nvSpPr>
        <p:spPr>
          <a:xfrm>
            <a:off x="1187450" y="696913"/>
            <a:ext cx="4660900" cy="3497262"/>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buFont typeface="Arial" panose="020B0604020202020204" pitchFamily="34" charset="0"/>
              <a:buChar char="•"/>
            </a:pPr>
            <a:r>
              <a:rPr lang="en-US" dirty="0"/>
              <a:t>How willing are you to share your knowledge and experience with someone who doesn’t value you? </a:t>
            </a:r>
          </a:p>
          <a:p>
            <a:pPr defTabSz="1017991" eaLnBrk="1" hangingPunct="1">
              <a:buFont typeface="Arial" panose="020B0604020202020204" pitchFamily="34" charset="0"/>
              <a:buChar char="•"/>
            </a:pPr>
            <a:endParaRPr lang="en-US" dirty="0"/>
          </a:p>
          <a:p>
            <a:pPr defTabSz="1017991" eaLnBrk="1" hangingPunct="1">
              <a:buFont typeface="Arial" panose="020B0604020202020204" pitchFamily="34" charset="0"/>
              <a:buChar char="•"/>
            </a:pPr>
            <a:r>
              <a:rPr lang="en-US" dirty="0"/>
              <a:t>How willing are you to share your knowledge and experience with someone who hasn’t made an effort to connect with you?</a:t>
            </a:r>
          </a:p>
        </p:txBody>
      </p:sp>
    </p:spTree>
    <p:extLst>
      <p:ext uri="{BB962C8B-B14F-4D97-AF65-F5344CB8AC3E}">
        <p14:creationId xmlns:p14="http://schemas.microsoft.com/office/powerpoint/2010/main" val="4079064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56478" y="8805964"/>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18</a:t>
            </a:fld>
            <a:endParaRPr lang="en-US" sz="1400"/>
          </a:p>
        </p:txBody>
      </p:sp>
      <p:sp>
        <p:nvSpPr>
          <p:cNvPr id="32770" name="Rectangle 2"/>
          <p:cNvSpPr>
            <a:spLocks noGrp="1" noRot="1" noChangeAspect="1" noChangeArrowheads="1" noTextEdit="1"/>
          </p:cNvSpPr>
          <p:nvPr>
            <p:ph type="sldImg"/>
          </p:nvPr>
        </p:nvSpPr>
        <p:spPr>
          <a:xfrm>
            <a:off x="1187450" y="696913"/>
            <a:ext cx="4660900" cy="3497262"/>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r>
              <a:rPr lang="en-US" dirty="0"/>
              <a:t>   What might Dodge have done to make a connection with the other smokejumpers?</a:t>
            </a:r>
          </a:p>
        </p:txBody>
      </p:sp>
    </p:spTree>
    <p:extLst>
      <p:ext uri="{BB962C8B-B14F-4D97-AF65-F5344CB8AC3E}">
        <p14:creationId xmlns:p14="http://schemas.microsoft.com/office/powerpoint/2010/main" val="1286314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56478" y="8805964"/>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19</a:t>
            </a:fld>
            <a:endParaRPr lang="en-US" sz="1400"/>
          </a:p>
        </p:txBody>
      </p:sp>
      <p:sp>
        <p:nvSpPr>
          <p:cNvPr id="32770" name="Rectangle 2"/>
          <p:cNvSpPr>
            <a:spLocks noGrp="1" noRot="1" noChangeAspect="1" noChangeArrowheads="1" noTextEdit="1"/>
          </p:cNvSpPr>
          <p:nvPr>
            <p:ph type="sldImg"/>
          </p:nvPr>
        </p:nvSpPr>
        <p:spPr>
          <a:xfrm>
            <a:off x="1189038" y="700088"/>
            <a:ext cx="4660900" cy="3495675"/>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buFont typeface="Arial" panose="020B0604020202020204" pitchFamily="34" charset="0"/>
              <a:buChar char="•"/>
            </a:pPr>
            <a:r>
              <a:rPr lang="en-US" dirty="0"/>
              <a:t>What’s it like to work for someone who is competent, but doesn’t respect others? </a:t>
            </a:r>
          </a:p>
          <a:p>
            <a:pPr defTabSz="1017991" eaLnBrk="1" hangingPunct="1">
              <a:buFont typeface="Arial" panose="020B0604020202020204" pitchFamily="34" charset="0"/>
              <a:buChar char="•"/>
            </a:pPr>
            <a:endParaRPr lang="en-US" dirty="0"/>
          </a:p>
          <a:p>
            <a:pPr defTabSz="1017991" eaLnBrk="1" hangingPunct="1">
              <a:buFont typeface="Arial" panose="020B0604020202020204" pitchFamily="34" charset="0"/>
              <a:buChar char="•"/>
            </a:pPr>
            <a:r>
              <a:rPr lang="en-US" dirty="0"/>
              <a:t>How likely are you to work hard for someone who is competent, but doesn’t seem to value or respect you?</a:t>
            </a:r>
          </a:p>
        </p:txBody>
      </p:sp>
    </p:spTree>
    <p:extLst>
      <p:ext uri="{BB962C8B-B14F-4D97-AF65-F5344CB8AC3E}">
        <p14:creationId xmlns:p14="http://schemas.microsoft.com/office/powerpoint/2010/main" val="2329118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ln/>
        </p:spPr>
      </p:sp>
      <p:sp>
        <p:nvSpPr>
          <p:cNvPr id="19458" name="Placeholder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253873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56478" y="8805964"/>
            <a:ext cx="3027290" cy="463719"/>
          </a:xfrm>
          <a:prstGeom prst="rect">
            <a:avLst/>
          </a:prstGeom>
          <a:noFill/>
          <a:ln w="9525">
            <a:noFill/>
            <a:miter lim="800000"/>
            <a:headEnd/>
            <a:tailEnd/>
          </a:ln>
        </p:spPr>
        <p:txBody>
          <a:bodyPr lIns="102029" tIns="51014" rIns="102029" bIns="51014" anchor="b">
            <a:prstTxWarp prst="textNoShape">
              <a:avLst/>
            </a:prstTxWarp>
          </a:bodyPr>
          <a:lstStyle/>
          <a:p>
            <a:pPr algn="r" defTabSz="992153"/>
            <a:fld id="{1AFC7A35-2655-41EF-AE52-7763846EB92B}" type="slidenum">
              <a:rPr lang="en-US" sz="1400"/>
              <a:pPr algn="r" defTabSz="992153"/>
              <a:t>20</a:t>
            </a:fld>
            <a:endParaRPr lang="en-US" sz="1400"/>
          </a:p>
        </p:txBody>
      </p:sp>
      <p:sp>
        <p:nvSpPr>
          <p:cNvPr id="32770" name="Rectangle 2"/>
          <p:cNvSpPr>
            <a:spLocks noGrp="1" noRot="1" noChangeAspect="1" noChangeArrowheads="1" noTextEdit="1"/>
          </p:cNvSpPr>
          <p:nvPr>
            <p:ph type="sldImg"/>
          </p:nvPr>
        </p:nvSpPr>
        <p:spPr>
          <a:xfrm>
            <a:off x="1187450" y="696913"/>
            <a:ext cx="4660900" cy="3497262"/>
          </a:xfrm>
          <a:solidFill>
            <a:srgbClr val="FFFFFF"/>
          </a:solidFill>
          <a:ln/>
        </p:spPr>
      </p:sp>
      <p:sp>
        <p:nvSpPr>
          <p:cNvPr id="32771" name="Rectangle 3"/>
          <p:cNvSpPr>
            <a:spLocks noGrp="1" noChangeArrowheads="1"/>
          </p:cNvSpPr>
          <p:nvPr>
            <p:ph type="body" idx="1"/>
          </p:nvPr>
        </p:nvSpPr>
        <p:spPr>
          <a:xfrm>
            <a:off x="706518" y="4430498"/>
            <a:ext cx="5624926" cy="4194446"/>
          </a:xfrm>
          <a:noFill/>
          <a:ln>
            <a:solidFill>
              <a:srgbClr val="000000"/>
            </a:solidFill>
          </a:ln>
        </p:spPr>
        <p:txBody>
          <a:bodyPr lIns="102029" tIns="51014" rIns="102029" bIns="51014"/>
          <a:lstStyle/>
          <a:p>
            <a:pPr defTabSz="1017991" eaLnBrk="1" hangingPunct="1">
              <a:buFont typeface="Arial" panose="020B0604020202020204" pitchFamily="34" charset="0"/>
              <a:buChar char="•"/>
            </a:pPr>
            <a:r>
              <a:rPr lang="en-US" dirty="0"/>
              <a:t>Is being competent enough?</a:t>
            </a:r>
          </a:p>
          <a:p>
            <a:pPr defTabSz="1017991" eaLnBrk="1" hangingPunct="1">
              <a:buFont typeface="Arial" panose="020B0604020202020204" pitchFamily="34" charset="0"/>
              <a:buChar char="•"/>
            </a:pPr>
            <a:endParaRPr lang="en-US" dirty="0"/>
          </a:p>
          <a:p>
            <a:pPr defTabSz="1017991" eaLnBrk="1" hangingPunct="1">
              <a:buFont typeface="Arial" panose="020B0604020202020204" pitchFamily="34" charset="0"/>
              <a:buChar char="•"/>
            </a:pPr>
            <a:r>
              <a:rPr lang="en-US" dirty="0"/>
              <a:t>If someone believes competence is all that matters, will he or she make an effort to connect with you?</a:t>
            </a:r>
          </a:p>
        </p:txBody>
      </p:sp>
    </p:spTree>
    <p:extLst>
      <p:ext uri="{BB962C8B-B14F-4D97-AF65-F5344CB8AC3E}">
        <p14:creationId xmlns:p14="http://schemas.microsoft.com/office/powerpoint/2010/main" val="27871554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ln/>
        </p:spPr>
      </p:sp>
      <p:sp>
        <p:nvSpPr>
          <p:cNvPr id="19458" name="Placeholder 3"/>
          <p:cNvSpPr>
            <a:spLocks noGrp="1" noChangeArrowheads="1"/>
          </p:cNvSpPr>
          <p:nvPr>
            <p:ph type="body" idx="1"/>
          </p:nvPr>
        </p:nvSpPr>
        <p:spPr>
          <a:noFill/>
          <a:ln/>
        </p:spPr>
        <p:txBody>
          <a:bodyPr/>
          <a:lstStyle/>
          <a:p>
            <a:pPr marL="0" indent="0" eaLnBrk="1" hangingPunct="1"/>
            <a:r>
              <a:rPr lang="en-US" i="1" dirty="0">
                <a:cs typeface="Calibri"/>
              </a:rPr>
              <a:t>The Compass appears here as a placeholder.  This is an appropriate point for a 7 minute break.</a:t>
            </a:r>
          </a:p>
        </p:txBody>
      </p:sp>
    </p:spTree>
    <p:extLst>
      <p:ext uri="{BB962C8B-B14F-4D97-AF65-F5344CB8AC3E}">
        <p14:creationId xmlns:p14="http://schemas.microsoft.com/office/powerpoint/2010/main" val="16689775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a:xfrm>
            <a:off x="1206500" y="714375"/>
            <a:ext cx="4759325" cy="3570288"/>
          </a:xfrm>
          <a:solidFill>
            <a:srgbClr val="FFFFFF"/>
          </a:solidFill>
          <a:ln/>
        </p:spPr>
      </p:sp>
      <p:sp>
        <p:nvSpPr>
          <p:cNvPr id="97282" name="Notes Placeholder 2"/>
          <p:cNvSpPr>
            <a:spLocks noGrp="1"/>
          </p:cNvSpPr>
          <p:nvPr>
            <p:ph type="body" idx="1"/>
          </p:nvPr>
        </p:nvSpPr>
        <p:spPr>
          <a:xfrm>
            <a:off x="720015" y="4523631"/>
            <a:ext cx="5732431" cy="3570288"/>
          </a:xfrm>
          <a:noFill/>
          <a:ln>
            <a:solidFill>
              <a:srgbClr val="000000"/>
            </a:solidFill>
          </a:ln>
        </p:spPr>
        <p:txBody>
          <a:bodyPr lIns="93366" tIns="46683" rIns="93366" bIns="46683"/>
          <a:lstStyle/>
          <a:p>
            <a:pPr defTabSz="949378">
              <a:buFont typeface="Arial" panose="020B0604020202020204" pitchFamily="34" charset="0"/>
              <a:buChar char="•"/>
            </a:pPr>
            <a:r>
              <a:rPr lang="en-US" dirty="0"/>
              <a:t>Encourage Team Members to write the information in their notebooks. (Some depend on supervisors to keep up with the dates, and this can cause frustration for all involved).</a:t>
            </a:r>
          </a:p>
          <a:p>
            <a:pPr defTabSz="949378">
              <a:buFont typeface="Arial" panose="020B0604020202020204" pitchFamily="34" charset="0"/>
              <a:buChar char="•"/>
            </a:pPr>
            <a:endParaRPr lang="en-US" dirty="0"/>
          </a:p>
          <a:p>
            <a:pPr defTabSz="949378">
              <a:buFont typeface="Arial" panose="020B0604020202020204" pitchFamily="34" charset="0"/>
              <a:buChar char="•"/>
            </a:pPr>
            <a:r>
              <a:rPr lang="en-US" dirty="0"/>
              <a:t>Hand out grey cards.</a:t>
            </a:r>
          </a:p>
          <a:p>
            <a:pPr defTabSz="949378">
              <a:buFont typeface="Arial" panose="020B0604020202020204" pitchFamily="34" charset="0"/>
              <a:buChar char="•"/>
            </a:pPr>
            <a:endParaRPr lang="en-US" dirty="0"/>
          </a:p>
          <a:p>
            <a:pPr defTabSz="949378">
              <a:buFont typeface="Arial" panose="020B0604020202020204" pitchFamily="34" charset="0"/>
              <a:buChar char="•"/>
            </a:pPr>
            <a:r>
              <a:rPr lang="en-US" dirty="0"/>
              <a:t>They need to complete the LDP ahead of the next session.</a:t>
            </a:r>
          </a:p>
          <a:p>
            <a:pPr defTabSz="949378">
              <a:buFont typeface="Arial" panose="020B0604020202020204" pitchFamily="34" charset="0"/>
              <a:buChar char="•"/>
            </a:pPr>
            <a:endParaRPr lang="en-US" dirty="0"/>
          </a:p>
          <a:p>
            <a:pPr defTabSz="949378">
              <a:buFont typeface="Arial" panose="020B0604020202020204" pitchFamily="34" charset="0"/>
              <a:buChar char="•"/>
            </a:pPr>
            <a:r>
              <a:rPr lang="en-US" dirty="0"/>
              <a:t>Ask if there are any questions before the story.</a:t>
            </a:r>
          </a:p>
        </p:txBody>
      </p:sp>
      <p:sp>
        <p:nvSpPr>
          <p:cNvPr id="97283" name="Slide Number Placeholder 3"/>
          <p:cNvSpPr txBox="1">
            <a:spLocks noGrp="1"/>
          </p:cNvSpPr>
          <p:nvPr/>
        </p:nvSpPr>
        <p:spPr bwMode="auto">
          <a:xfrm>
            <a:off x="4010346" y="8157801"/>
            <a:ext cx="2976864" cy="369973"/>
          </a:xfrm>
          <a:prstGeom prst="rect">
            <a:avLst/>
          </a:prstGeom>
          <a:noFill/>
          <a:ln w="9525">
            <a:noFill/>
            <a:miter lim="800000"/>
            <a:headEnd/>
            <a:tailEnd/>
          </a:ln>
        </p:spPr>
        <p:txBody>
          <a:bodyPr lIns="93366" tIns="46683" rIns="93366" bIns="46683" anchor="b">
            <a:prstTxWarp prst="textNoShape">
              <a:avLst/>
            </a:prstTxWarp>
          </a:bodyPr>
          <a:lstStyle/>
          <a:p>
            <a:pPr algn="r" defTabSz="932228"/>
            <a:fld id="{749573A2-D697-487A-BE75-6AD5EFAF8D51}" type="slidenum">
              <a:rPr lang="en-US" sz="1200"/>
              <a:pPr algn="r" defTabSz="932228"/>
              <a:t>22</a:t>
            </a:fld>
            <a:endParaRPr lang="en-US" sz="1200" dirty="0"/>
          </a:p>
        </p:txBody>
      </p:sp>
    </p:spTree>
    <p:extLst>
      <p:ext uri="{BB962C8B-B14F-4D97-AF65-F5344CB8AC3E}">
        <p14:creationId xmlns:p14="http://schemas.microsoft.com/office/powerpoint/2010/main" val="3969403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570611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3</a:t>
            </a:fld>
            <a:endParaRPr lang="en-US" dirty="0"/>
          </a:p>
        </p:txBody>
      </p:sp>
    </p:spTree>
    <p:extLst>
      <p:ext uri="{BB962C8B-B14F-4D97-AF65-F5344CB8AC3E}">
        <p14:creationId xmlns:p14="http://schemas.microsoft.com/office/powerpoint/2010/main" val="3876459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4</a:t>
            </a:fld>
            <a:endParaRPr lang="en-US"/>
          </a:p>
        </p:txBody>
      </p:sp>
    </p:spTree>
    <p:extLst>
      <p:ext uri="{BB962C8B-B14F-4D97-AF65-F5344CB8AC3E}">
        <p14:creationId xmlns:p14="http://schemas.microsoft.com/office/powerpoint/2010/main" val="3852975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5</a:t>
            </a:fld>
            <a:endParaRPr lang="en-US"/>
          </a:p>
        </p:txBody>
      </p:sp>
    </p:spTree>
    <p:extLst>
      <p:ext uri="{BB962C8B-B14F-4D97-AF65-F5344CB8AC3E}">
        <p14:creationId xmlns:p14="http://schemas.microsoft.com/office/powerpoint/2010/main" val="1994707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6</a:t>
            </a:fld>
            <a:endParaRPr lang="en-US"/>
          </a:p>
        </p:txBody>
      </p:sp>
    </p:spTree>
    <p:extLst>
      <p:ext uri="{BB962C8B-B14F-4D97-AF65-F5344CB8AC3E}">
        <p14:creationId xmlns:p14="http://schemas.microsoft.com/office/powerpoint/2010/main" val="1829476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7</a:t>
            </a:fld>
            <a:endParaRPr lang="en-US"/>
          </a:p>
        </p:txBody>
      </p:sp>
    </p:spTree>
    <p:extLst>
      <p:ext uri="{BB962C8B-B14F-4D97-AF65-F5344CB8AC3E}">
        <p14:creationId xmlns:p14="http://schemas.microsoft.com/office/powerpoint/2010/main" val="1312556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8</a:t>
            </a:fld>
            <a:endParaRPr lang="en-US" dirty="0"/>
          </a:p>
        </p:txBody>
      </p:sp>
    </p:spTree>
    <p:extLst>
      <p:ext uri="{BB962C8B-B14F-4D97-AF65-F5344CB8AC3E}">
        <p14:creationId xmlns:p14="http://schemas.microsoft.com/office/powerpoint/2010/main" val="3784325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9</a:t>
            </a:fld>
            <a:endParaRPr lang="en-US"/>
          </a:p>
        </p:txBody>
      </p:sp>
    </p:spTree>
    <p:extLst>
      <p:ext uri="{BB962C8B-B14F-4D97-AF65-F5344CB8AC3E}">
        <p14:creationId xmlns:p14="http://schemas.microsoft.com/office/powerpoint/2010/main" val="2639548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072484C5-4B59-4B9F-9F08-0818D22EEC55}" type="datetime1">
              <a:rPr lang="en-US" smtClean="0"/>
              <a:t>6/6/2024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EF2813B1-87F7-4B7F-9135-352C5F974998}" type="datetime1">
              <a:rPr lang="en-US" smtClean="0"/>
              <a:t>6/6/2024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1EC885F5-FE07-4AA6-97E6-8651230B6E4D}" type="datetime1">
              <a:rPr lang="en-US" smtClean="0"/>
              <a:t>6/6/2024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7B724397-5960-4B8D-A1D8-9E61004E4D19}" type="datetime1">
              <a:rPr lang="en-US" smtClean="0"/>
              <a:t>6/6/2024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BA7681F5-8733-478A-936A-A60A1CEF67C8}" type="datetime1">
              <a:rPr lang="en-US" smtClean="0"/>
              <a:t>6/6/2024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BEE68F8-0C46-4C42-A47A-DA4E31594E50}" type="datetime1">
              <a:rPr lang="en-US" smtClean="0"/>
              <a:t>6/6/2024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142EADA-C746-491C-9147-7F7EA47628A4}" type="datetime1">
              <a:rPr lang="en-US" smtClean="0"/>
              <a:t>6/6/2024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564F45B8-53A3-4935-A364-49CBBD425D31}" type="datetime1">
              <a:rPr lang="en-US" smtClean="0"/>
              <a:t>6/6/2024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BF7C59BE-2B45-4679-BBE8-2A99B3AE9D33}" type="datetime1">
              <a:rPr lang="en-US" smtClean="0"/>
              <a:t>6/6/2024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D9F225E4-0AAC-44DC-B413-B78CEE829770}" type="datetime1">
              <a:rPr lang="en-US" smtClean="0"/>
              <a:t>6/6/2024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a:t>Ken Chapman &amp; Associates, Inc. © 2018</a:t>
            </a:r>
            <a:endParaRPr lang="en-US" dirty="0"/>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0D50AED5-C126-46DF-887B-3045230011D2}" type="datetime1">
              <a:rPr lang="en-US" smtClean="0"/>
              <a:t>6/6/2024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a:t>Ken Chapman &amp; Associates, Inc. © 2018</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a:t>Ken Chapman &amp; Associates, Inc. © 2018</a:t>
            </a:r>
            <a:endParaRPr lang="en-US" dirty="0"/>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pic>
        <p:nvPicPr>
          <p:cNvPr id="5" name="Picture 4" descr="A black background with red text&#10;&#10;Description automatically generated">
            <a:extLst>
              <a:ext uri="{FF2B5EF4-FFF2-40B4-BE49-F238E27FC236}">
                <a16:creationId xmlns:a16="http://schemas.microsoft.com/office/drawing/2014/main" id="{04A44660-5607-4246-6777-2A5E2E5C5EAD}"/>
              </a:ext>
            </a:extLst>
          </p:cNvPr>
          <p:cNvPicPr>
            <a:picLocks noChangeAspect="1"/>
          </p:cNvPicPr>
          <p:nvPr/>
        </p:nvPicPr>
        <p:blipFill>
          <a:blip r:embed="rId3"/>
          <a:stretch>
            <a:fillRect/>
          </a:stretch>
        </p:blipFill>
        <p:spPr>
          <a:xfrm>
            <a:off x="937387" y="560439"/>
            <a:ext cx="7269225" cy="2471535"/>
          </a:xfrm>
          <a:prstGeom prst="rect">
            <a:avLst/>
          </a:prstGeom>
        </p:spPr>
      </p:pic>
    </p:spTree>
    <p:extLst>
      <p:ext uri="{BB962C8B-B14F-4D97-AF65-F5344CB8AC3E}">
        <p14:creationId xmlns:p14="http://schemas.microsoft.com/office/powerpoint/2010/main" val="886831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85F832-10C7-4218-ABAF-8239AD644DFE}"/>
              </a:ext>
            </a:extLst>
          </p:cNvPr>
          <p:cNvSpPr txBox="1">
            <a:spLocks/>
          </p:cNvSpPr>
          <p:nvPr/>
        </p:nvSpPr>
        <p:spPr>
          <a:xfrm>
            <a:off x="205998" y="559643"/>
            <a:ext cx="8737600" cy="142120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981F23"/>
                </a:solidFill>
              </a:rPr>
              <a:t>The category “Best Rap Performance” was added to the Grammys in 1989. Who won?</a:t>
            </a:r>
          </a:p>
        </p:txBody>
      </p:sp>
      <p:sp>
        <p:nvSpPr>
          <p:cNvPr id="4" name="Content Placeholder 2">
            <a:extLst>
              <a:ext uri="{FF2B5EF4-FFF2-40B4-BE49-F238E27FC236}">
                <a16:creationId xmlns:a16="http://schemas.microsoft.com/office/drawing/2014/main" id="{53DC69A0-6AD7-47EF-BE1A-B9508EEB7420}"/>
              </a:ext>
            </a:extLst>
          </p:cNvPr>
          <p:cNvSpPr txBox="1">
            <a:spLocks/>
          </p:cNvSpPr>
          <p:nvPr/>
        </p:nvSpPr>
        <p:spPr>
          <a:xfrm>
            <a:off x="757781" y="2783626"/>
            <a:ext cx="3680655" cy="1903348"/>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Salt-N-</a:t>
            </a:r>
            <a:r>
              <a:rPr lang="en-US" sz="3200" dirty="0" err="1"/>
              <a:t>Pepa</a:t>
            </a:r>
            <a:endParaRPr lang="en-US" sz="3200" dirty="0"/>
          </a:p>
          <a:p>
            <a:pPr marL="630936" indent="-512064">
              <a:spcBef>
                <a:spcPts val="0"/>
              </a:spcBef>
              <a:buClrTx/>
              <a:buFont typeface="+mj-lt"/>
              <a:buAutoNum type="alphaUcPeriod"/>
            </a:pPr>
            <a:r>
              <a:rPr lang="en-US" sz="3200" dirty="0"/>
              <a:t>DJ Jazzy Jeff and the Fresh Prince</a:t>
            </a:r>
          </a:p>
          <a:p>
            <a:pPr marL="630936" indent="-512064">
              <a:spcBef>
                <a:spcPts val="0"/>
              </a:spcBef>
              <a:buClrTx/>
              <a:buFont typeface="+mj-lt"/>
              <a:buAutoNum type="alphaUcPeriod"/>
            </a:pPr>
            <a:r>
              <a:rPr lang="en-US" sz="3200" dirty="0"/>
              <a:t>LL Cool J</a:t>
            </a:r>
          </a:p>
          <a:p>
            <a:pPr marL="630936" indent="-512064">
              <a:spcBef>
                <a:spcPts val="0"/>
              </a:spcBef>
              <a:buClrTx/>
              <a:buFont typeface="+mj-lt"/>
              <a:buAutoNum type="alphaUcPeriod"/>
            </a:pPr>
            <a:r>
              <a:rPr lang="en-US" sz="3200" dirty="0"/>
              <a:t>Young MC</a:t>
            </a:r>
          </a:p>
        </p:txBody>
      </p:sp>
      <p:pic>
        <p:nvPicPr>
          <p:cNvPr id="6" name="Picture 5">
            <a:extLst>
              <a:ext uri="{FF2B5EF4-FFF2-40B4-BE49-F238E27FC236}">
                <a16:creationId xmlns:a16="http://schemas.microsoft.com/office/drawing/2014/main" id="{588234AD-F7A5-4232-BD15-D558C7DF4BBD}"/>
              </a:ext>
            </a:extLst>
          </p:cNvPr>
          <p:cNvPicPr>
            <a:picLocks noChangeAspect="1"/>
          </p:cNvPicPr>
          <p:nvPr/>
        </p:nvPicPr>
        <p:blipFill>
          <a:blip r:embed="rId3"/>
          <a:stretch>
            <a:fillRect/>
          </a:stretch>
        </p:blipFill>
        <p:spPr>
          <a:xfrm>
            <a:off x="4572000" y="2231114"/>
            <a:ext cx="4121313" cy="3089739"/>
          </a:xfrm>
          <a:prstGeom prst="rect">
            <a:avLst/>
          </a:prstGeom>
        </p:spPr>
      </p:pic>
      <p:sp>
        <p:nvSpPr>
          <p:cNvPr id="2" name="TextBox 1">
            <a:extLst>
              <a:ext uri="{FF2B5EF4-FFF2-40B4-BE49-F238E27FC236}">
                <a16:creationId xmlns:a16="http://schemas.microsoft.com/office/drawing/2014/main" id="{D4014285-31F3-4CF3-BA0A-CCD44251C216}"/>
              </a:ext>
            </a:extLst>
          </p:cNvPr>
          <p:cNvSpPr txBox="1"/>
          <p:nvPr/>
        </p:nvSpPr>
        <p:spPr>
          <a:xfrm>
            <a:off x="586134" y="5760205"/>
            <a:ext cx="7971732" cy="830997"/>
          </a:xfrm>
          <a:prstGeom prst="rect">
            <a:avLst/>
          </a:prstGeom>
          <a:noFill/>
        </p:spPr>
        <p:txBody>
          <a:bodyPr wrap="square" rtlCol="0">
            <a:spAutoFit/>
          </a:bodyPr>
          <a:lstStyle/>
          <a:p>
            <a:pPr algn="ctr"/>
            <a:r>
              <a:rPr lang="en-US" dirty="0">
                <a:latin typeface="+mn-lt"/>
              </a:rPr>
              <a:t>The song was </a:t>
            </a:r>
          </a:p>
          <a:p>
            <a:pPr algn="ctr"/>
            <a:r>
              <a:rPr lang="en-US" dirty="0">
                <a:latin typeface="+mn-lt"/>
              </a:rPr>
              <a:t>“Parents Just Don’t Understand.”</a:t>
            </a:r>
          </a:p>
        </p:txBody>
      </p:sp>
      <p:sp>
        <p:nvSpPr>
          <p:cNvPr id="9" name="Rectangle 8">
            <a:extLst>
              <a:ext uri="{FF2B5EF4-FFF2-40B4-BE49-F238E27FC236}">
                <a16:creationId xmlns:a16="http://schemas.microsoft.com/office/drawing/2014/main" id="{0E38A605-DE77-4A24-BAAA-E196BADC3E2E}"/>
              </a:ext>
            </a:extLst>
          </p:cNvPr>
          <p:cNvSpPr/>
          <p:nvPr/>
        </p:nvSpPr>
        <p:spPr>
          <a:xfrm>
            <a:off x="843649" y="3355267"/>
            <a:ext cx="3481771" cy="88890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a:extLst>
              <a:ext uri="{FF2B5EF4-FFF2-40B4-BE49-F238E27FC236}">
                <a16:creationId xmlns:a16="http://schemas.microsoft.com/office/drawing/2014/main" id="{C3ACD55A-C4C0-1A07-5942-03111EFA7138}"/>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10" name="Footer Placeholder 1">
            <a:extLst>
              <a:ext uri="{FF2B5EF4-FFF2-40B4-BE49-F238E27FC236}">
                <a16:creationId xmlns:a16="http://schemas.microsoft.com/office/drawing/2014/main" id="{13ECF269-320E-0550-201B-7CB811C7E809}"/>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43448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par>
                                <p:cTn id="24" presetID="1"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FAF456-9252-4143-9CF4-85B36C9B393B}"/>
              </a:ext>
            </a:extLst>
          </p:cNvPr>
          <p:cNvSpPr txBox="1">
            <a:spLocks/>
          </p:cNvSpPr>
          <p:nvPr/>
        </p:nvSpPr>
        <p:spPr>
          <a:xfrm>
            <a:off x="756502" y="557903"/>
            <a:ext cx="7629121"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981F23"/>
                </a:solidFill>
              </a:rPr>
              <a:t>Who is the best-selling country </a:t>
            </a:r>
          </a:p>
          <a:p>
            <a:pPr>
              <a:lnSpc>
                <a:spcPct val="90000"/>
              </a:lnSpc>
            </a:pPr>
            <a:r>
              <a:rPr lang="en-US" sz="3600" b="1" dirty="0">
                <a:solidFill>
                  <a:srgbClr val="981F23"/>
                </a:solidFill>
              </a:rPr>
              <a:t>music artist of all time?</a:t>
            </a:r>
          </a:p>
        </p:txBody>
      </p:sp>
      <p:sp>
        <p:nvSpPr>
          <p:cNvPr id="4" name="Content Placeholder 2">
            <a:extLst>
              <a:ext uri="{FF2B5EF4-FFF2-40B4-BE49-F238E27FC236}">
                <a16:creationId xmlns:a16="http://schemas.microsoft.com/office/drawing/2014/main" id="{3E3A8253-7913-4B28-9953-D856D99204EF}"/>
              </a:ext>
            </a:extLst>
          </p:cNvPr>
          <p:cNvSpPr txBox="1">
            <a:spLocks/>
          </p:cNvSpPr>
          <p:nvPr/>
        </p:nvSpPr>
        <p:spPr>
          <a:xfrm>
            <a:off x="759993" y="2464570"/>
            <a:ext cx="3265114" cy="2258773"/>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George Strait</a:t>
            </a:r>
          </a:p>
          <a:p>
            <a:pPr marL="630936" indent="-512064">
              <a:spcBef>
                <a:spcPts val="0"/>
              </a:spcBef>
              <a:buClrTx/>
              <a:buFont typeface="+mj-lt"/>
              <a:buAutoNum type="alphaUcPeriod"/>
            </a:pPr>
            <a:r>
              <a:rPr lang="en-US" sz="3200" dirty="0"/>
              <a:t>Shania Twain</a:t>
            </a:r>
          </a:p>
          <a:p>
            <a:pPr marL="630936" indent="-512064">
              <a:spcBef>
                <a:spcPts val="0"/>
              </a:spcBef>
              <a:buClrTx/>
              <a:buFont typeface="+mj-lt"/>
              <a:buAutoNum type="alphaUcPeriod"/>
            </a:pPr>
            <a:r>
              <a:rPr lang="en-US" sz="3200" dirty="0"/>
              <a:t>Garth Brooks</a:t>
            </a:r>
          </a:p>
          <a:p>
            <a:pPr marL="630936" indent="-512064">
              <a:spcBef>
                <a:spcPts val="0"/>
              </a:spcBef>
              <a:buClrTx/>
              <a:buFont typeface="+mj-lt"/>
              <a:buAutoNum type="alphaUcPeriod"/>
            </a:pPr>
            <a:r>
              <a:rPr lang="en-US" sz="3200" dirty="0"/>
              <a:t>Kenny Rogers</a:t>
            </a:r>
          </a:p>
        </p:txBody>
      </p:sp>
      <p:pic>
        <p:nvPicPr>
          <p:cNvPr id="7" name="Picture 6">
            <a:extLst>
              <a:ext uri="{FF2B5EF4-FFF2-40B4-BE49-F238E27FC236}">
                <a16:creationId xmlns:a16="http://schemas.microsoft.com/office/drawing/2014/main" id="{2CE73B7C-DA16-4C1C-80F8-DB80D4286951}"/>
              </a:ext>
            </a:extLst>
          </p:cNvPr>
          <p:cNvPicPr>
            <a:picLocks noChangeAspect="1"/>
          </p:cNvPicPr>
          <p:nvPr/>
        </p:nvPicPr>
        <p:blipFill>
          <a:blip r:embed="rId3"/>
          <a:stretch>
            <a:fillRect/>
          </a:stretch>
        </p:blipFill>
        <p:spPr>
          <a:xfrm>
            <a:off x="4332875" y="1824745"/>
            <a:ext cx="4580196" cy="3538425"/>
          </a:xfrm>
          <a:prstGeom prst="ellipse">
            <a:avLst/>
          </a:prstGeom>
        </p:spPr>
      </p:pic>
      <p:sp>
        <p:nvSpPr>
          <p:cNvPr id="2" name="TextBox 1">
            <a:extLst>
              <a:ext uri="{FF2B5EF4-FFF2-40B4-BE49-F238E27FC236}">
                <a16:creationId xmlns:a16="http://schemas.microsoft.com/office/drawing/2014/main" id="{581CF6DC-420D-4130-BCCC-9D4AE5ADC8F2}"/>
              </a:ext>
            </a:extLst>
          </p:cNvPr>
          <p:cNvSpPr txBox="1"/>
          <p:nvPr/>
        </p:nvSpPr>
        <p:spPr>
          <a:xfrm>
            <a:off x="2042626" y="5407456"/>
            <a:ext cx="5063852" cy="830997"/>
          </a:xfrm>
          <a:prstGeom prst="rect">
            <a:avLst/>
          </a:prstGeom>
          <a:noFill/>
        </p:spPr>
        <p:txBody>
          <a:bodyPr wrap="square" rtlCol="0">
            <a:spAutoFit/>
          </a:bodyPr>
          <a:lstStyle/>
          <a:p>
            <a:pPr algn="ctr"/>
            <a:r>
              <a:rPr lang="en-US" dirty="0">
                <a:latin typeface="+mn-lt"/>
              </a:rPr>
              <a:t>Among all performers across genres, he’s second only to The Beatles.</a:t>
            </a:r>
          </a:p>
        </p:txBody>
      </p:sp>
      <p:sp>
        <p:nvSpPr>
          <p:cNvPr id="11" name="Rectangle 10">
            <a:extLst>
              <a:ext uri="{FF2B5EF4-FFF2-40B4-BE49-F238E27FC236}">
                <a16:creationId xmlns:a16="http://schemas.microsoft.com/office/drawing/2014/main" id="{0175453E-15C0-4D4C-A164-3BF30154BE89}"/>
              </a:ext>
            </a:extLst>
          </p:cNvPr>
          <p:cNvSpPr/>
          <p:nvPr/>
        </p:nvSpPr>
        <p:spPr>
          <a:xfrm>
            <a:off x="832535" y="3530618"/>
            <a:ext cx="3040822"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4B5275F-FCF4-A37A-51BE-F79530559913}"/>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9" name="Footer Placeholder 1">
            <a:extLst>
              <a:ext uri="{FF2B5EF4-FFF2-40B4-BE49-F238E27FC236}">
                <a16:creationId xmlns:a16="http://schemas.microsoft.com/office/drawing/2014/main" id="{87EB8860-D5C5-8ACC-4521-6A4C01FB9D05}"/>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39546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4"/>
          <p:cNvSpPr txBox="1">
            <a:spLocks noChangeArrowheads="1"/>
          </p:cNvSpPr>
          <p:nvPr/>
        </p:nvSpPr>
        <p:spPr bwMode="auto">
          <a:xfrm>
            <a:off x="77788" y="548640"/>
            <a:ext cx="8975725" cy="978729"/>
          </a:xfrm>
          <a:prstGeom prst="rect">
            <a:avLst/>
          </a:prstGeom>
          <a:noFill/>
          <a:ln w="9525">
            <a:noFill/>
            <a:miter lim="800000"/>
            <a:headEnd/>
            <a:tailEnd/>
          </a:ln>
        </p:spPr>
        <p:txBody>
          <a:bodyPr>
            <a:prstTxWarp prst="textNoShape">
              <a:avLst/>
            </a:prstTxWarp>
            <a:spAutoFit/>
          </a:bodyPr>
          <a:lstStyle/>
          <a:p>
            <a:pPr algn="ctr">
              <a:lnSpc>
                <a:spcPct val="90000"/>
              </a:lnSpc>
            </a:pPr>
            <a:r>
              <a:rPr lang="en-US" sz="3600" b="1" dirty="0">
                <a:solidFill>
                  <a:srgbClr val="981F23"/>
                </a:solidFill>
                <a:latin typeface="Calibri" pitchFamily="-72" charset="0"/>
              </a:rPr>
              <a:t>Session Standards</a:t>
            </a:r>
          </a:p>
          <a:p>
            <a:pPr algn="ctr">
              <a:lnSpc>
                <a:spcPct val="90000"/>
              </a:lnSpc>
            </a:pPr>
            <a:r>
              <a:rPr lang="en-US" sz="2800" dirty="0">
                <a:solidFill>
                  <a:schemeClr val="accent6"/>
                </a:solidFill>
                <a:latin typeface="Calibri" pitchFamily="-72" charset="0"/>
              </a:rPr>
              <a:t>Confirmed in Session One</a:t>
            </a:r>
            <a:endParaRPr lang="en-US" sz="2000" dirty="0">
              <a:solidFill>
                <a:schemeClr val="accent6"/>
              </a:solidFill>
              <a:latin typeface="Calibri" pitchFamily="-72" charset="0"/>
            </a:endParaRPr>
          </a:p>
        </p:txBody>
      </p:sp>
      <p:sp>
        <p:nvSpPr>
          <p:cNvPr id="20482" name="TextBox 5"/>
          <p:cNvSpPr txBox="1">
            <a:spLocks noChangeArrowheads="1"/>
          </p:cNvSpPr>
          <p:nvPr/>
        </p:nvSpPr>
        <p:spPr bwMode="auto">
          <a:xfrm>
            <a:off x="334963" y="1765085"/>
            <a:ext cx="6618287" cy="4684359"/>
          </a:xfrm>
          <a:prstGeom prst="rect">
            <a:avLst/>
          </a:prstGeom>
          <a:noFill/>
          <a:ln w="9525">
            <a:noFill/>
            <a:miter lim="800000"/>
            <a:headEnd/>
            <a:tailEnd/>
          </a:ln>
        </p:spPr>
        <p:txBody>
          <a:bodyPr>
            <a:prstTxWarp prst="textNoShape">
              <a:avLst/>
            </a:prstTxWarp>
            <a:spAutoFit/>
          </a:bodyPr>
          <a:lstStyle/>
          <a:p>
            <a:pPr marL="457200" indent="-457200">
              <a:spcBef>
                <a:spcPct val="20000"/>
              </a:spcBef>
              <a:buFont typeface="Arial"/>
              <a:buChar char="•"/>
              <a:defRPr/>
            </a:pPr>
            <a:r>
              <a:rPr lang="en-US" sz="2800" i="1" dirty="0">
                <a:latin typeface="Calibri" pitchFamily="-72" charset="0"/>
              </a:rPr>
              <a:t>Silence cell phones.</a:t>
            </a:r>
          </a:p>
          <a:p>
            <a:pPr marL="457200" indent="-457200">
              <a:spcBef>
                <a:spcPct val="20000"/>
              </a:spcBef>
              <a:buFont typeface="Arial"/>
              <a:buChar char="•"/>
              <a:defRPr/>
            </a:pPr>
            <a:r>
              <a:rPr lang="en-US" sz="2800" i="1" dirty="0">
                <a:latin typeface="Calibri" pitchFamily="-72" charset="0"/>
              </a:rPr>
              <a:t>No “active” email &amp; texting.</a:t>
            </a:r>
          </a:p>
          <a:p>
            <a:pPr marL="457200" indent="-457200">
              <a:spcBef>
                <a:spcPct val="20000"/>
              </a:spcBef>
              <a:buFont typeface="Arial"/>
              <a:buChar char="•"/>
              <a:defRPr/>
            </a:pPr>
            <a:r>
              <a:rPr lang="en-US" sz="2800" i="1" dirty="0">
                <a:latin typeface="Calibri" pitchFamily="-72" charset="0"/>
              </a:rPr>
              <a:t>If it’s necessary to take a call or return            a message, please leave the room.         Step away so that your conversation  does not interrupt the team discussion.</a:t>
            </a:r>
          </a:p>
          <a:p>
            <a:pPr marL="457200" indent="-457200">
              <a:spcBef>
                <a:spcPct val="20000"/>
              </a:spcBef>
              <a:buFont typeface="Arial"/>
              <a:buChar char="•"/>
              <a:defRPr/>
            </a:pPr>
            <a:r>
              <a:rPr lang="en-US" sz="2800" i="1" dirty="0">
                <a:latin typeface="Calibri" pitchFamily="-72" charset="0"/>
              </a:rPr>
              <a:t>Refrain from side conversations.</a:t>
            </a:r>
          </a:p>
          <a:p>
            <a:pPr marL="457200" indent="-457200">
              <a:spcBef>
                <a:spcPct val="20000"/>
              </a:spcBef>
              <a:buFont typeface="Arial"/>
              <a:buChar char="•"/>
              <a:defRPr/>
            </a:pPr>
            <a:r>
              <a:rPr lang="en-US" sz="2800" i="1" dirty="0">
                <a:latin typeface="Calibri" pitchFamily="-72" charset="0"/>
              </a:rPr>
              <a:t>Personal stories or examples shared by team members remain in this room.</a:t>
            </a:r>
            <a:endParaRPr lang="en-US" sz="2800" dirty="0">
              <a:latin typeface="Calisto MT" pitchFamily="-72" charset="0"/>
            </a:endParaRPr>
          </a:p>
          <a:p>
            <a:pPr algn="ctr">
              <a:defRPr/>
            </a:pPr>
            <a:endParaRPr lang="en-US" dirty="0">
              <a:latin typeface="Calisto MT" pitchFamily="-72" charset="0"/>
            </a:endParaRPr>
          </a:p>
        </p:txBody>
      </p:sp>
      <p:pic>
        <p:nvPicPr>
          <p:cNvPr id="20485" name="Picture 7" descr="exit sign.png"/>
          <p:cNvPicPr>
            <a:picLocks noChangeAspect="1"/>
          </p:cNvPicPr>
          <p:nvPr/>
        </p:nvPicPr>
        <p:blipFill>
          <a:blip r:embed="rId3"/>
          <a:srcRect/>
          <a:stretch>
            <a:fillRect/>
          </a:stretch>
        </p:blipFill>
        <p:spPr bwMode="auto">
          <a:xfrm>
            <a:off x="7343513" y="3567337"/>
            <a:ext cx="1406787" cy="808038"/>
          </a:xfrm>
          <a:prstGeom prst="rect">
            <a:avLst/>
          </a:prstGeom>
          <a:noFill/>
          <a:ln w="9525">
            <a:noFill/>
            <a:miter lim="800000"/>
            <a:headEnd/>
            <a:tailEnd/>
          </a:ln>
        </p:spPr>
      </p:pic>
      <p:pic>
        <p:nvPicPr>
          <p:cNvPr id="20486" name="Picture 8" descr="silent symbol.png"/>
          <p:cNvPicPr>
            <a:picLocks noChangeAspect="1"/>
          </p:cNvPicPr>
          <p:nvPr/>
        </p:nvPicPr>
        <p:blipFill>
          <a:blip r:embed="rId4"/>
          <a:srcRect/>
          <a:stretch>
            <a:fillRect/>
          </a:stretch>
        </p:blipFill>
        <p:spPr bwMode="auto">
          <a:xfrm>
            <a:off x="7415854" y="1566867"/>
            <a:ext cx="1334446" cy="1108075"/>
          </a:xfrm>
          <a:prstGeom prst="rect">
            <a:avLst/>
          </a:prstGeom>
          <a:noFill/>
          <a:ln w="9525">
            <a:noFill/>
            <a:miter lim="800000"/>
            <a:headEnd/>
            <a:tailEnd/>
          </a:ln>
        </p:spPr>
      </p:pic>
      <p:pic>
        <p:nvPicPr>
          <p:cNvPr id="4" name="Picture 3">
            <a:extLst>
              <a:ext uri="{FF2B5EF4-FFF2-40B4-BE49-F238E27FC236}">
                <a16:creationId xmlns:a16="http://schemas.microsoft.com/office/drawing/2014/main" id="{DB0AE1C4-C797-F407-F8E4-D4FC6B513659}"/>
              </a:ext>
            </a:extLst>
          </p:cNvPr>
          <p:cNvPicPr>
            <a:picLocks noChangeAspect="1"/>
          </p:cNvPicPr>
          <p:nvPr/>
        </p:nvPicPr>
        <p:blipFill>
          <a:blip r:embed="rId5"/>
          <a:srcRect/>
          <a:stretch/>
        </p:blipFill>
        <p:spPr bwMode="auto">
          <a:xfrm>
            <a:off x="7974867" y="6106816"/>
            <a:ext cx="1087438" cy="369728"/>
          </a:xfrm>
          <a:prstGeom prst="rect">
            <a:avLst/>
          </a:prstGeom>
          <a:noFill/>
          <a:ln w="9525">
            <a:noFill/>
            <a:miter lim="800000"/>
            <a:headEnd/>
            <a:tailEnd/>
          </a:ln>
        </p:spPr>
      </p:pic>
      <p:sp>
        <p:nvSpPr>
          <p:cNvPr id="5" name="Footer Placeholder 1">
            <a:extLst>
              <a:ext uri="{FF2B5EF4-FFF2-40B4-BE49-F238E27FC236}">
                <a16:creationId xmlns:a16="http://schemas.microsoft.com/office/drawing/2014/main" id="{F0E47D83-28F4-5D4B-50A6-09CB75BF7913}"/>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48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48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48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48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48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4"/>
          <p:cNvSpPr>
            <a:spLocks noGrp="1"/>
          </p:cNvSpPr>
          <p:nvPr>
            <p:ph type="title" idx="4294967295"/>
          </p:nvPr>
        </p:nvSpPr>
        <p:spPr bwMode="auto">
          <a:xfrm>
            <a:off x="82296" y="548640"/>
            <a:ext cx="8979408" cy="978408"/>
          </a:xfrm>
          <a:noFill/>
        </p:spPr>
        <p:txBody>
          <a:bodyPr wrap="square" lIns="91432" tIns="45715" rIns="91432" bIns="45715" numCol="1" anchorCtr="0" compatLnSpc="1">
            <a:prstTxWarp prst="textNoShape">
              <a:avLst/>
            </a:prstTxWarp>
          </a:bodyPr>
          <a:lstStyle/>
          <a:p>
            <a:pPr>
              <a:lnSpc>
                <a:spcPct val="90000"/>
              </a:lnSpc>
            </a:pPr>
            <a:r>
              <a:rPr lang="en-US" sz="3600" b="1" dirty="0">
                <a:solidFill>
                  <a:srgbClr val="981F23"/>
                </a:solidFill>
                <a:latin typeface="Calibri" pitchFamily="-72" charset="0"/>
              </a:rPr>
              <a:t>Leadership Development</a:t>
            </a:r>
            <a:r>
              <a:rPr lang="en-US" sz="3600" b="1" cap="none" dirty="0">
                <a:solidFill>
                  <a:srgbClr val="981F23"/>
                </a:solidFill>
                <a:latin typeface="Calibri" pitchFamily="-72" charset="0"/>
              </a:rPr>
              <a:t> Plan:</a:t>
            </a:r>
            <a:br>
              <a:rPr lang="en-US" sz="3600" b="1" cap="none" dirty="0">
                <a:solidFill>
                  <a:srgbClr val="981F23"/>
                </a:solidFill>
                <a:latin typeface="Calibri" pitchFamily="-72" charset="0"/>
              </a:rPr>
            </a:br>
            <a:r>
              <a:rPr lang="en-US" sz="2800" i="1" dirty="0">
                <a:solidFill>
                  <a:schemeClr val="accent6"/>
                </a:solidFill>
                <a:latin typeface="Calibri" pitchFamily="-72" charset="0"/>
              </a:rPr>
              <a:t>Own It, Correct It, Learn From It, and Qualify to Move On</a:t>
            </a:r>
            <a:endParaRPr lang="en-US" sz="2200" i="1" cap="none" dirty="0">
              <a:solidFill>
                <a:schemeClr val="accent6"/>
              </a:solidFill>
            </a:endParaRPr>
          </a:p>
        </p:txBody>
      </p:sp>
      <p:sp>
        <p:nvSpPr>
          <p:cNvPr id="7171" name="Rectangle 3"/>
          <p:cNvSpPr>
            <a:spLocks noGrp="1" noChangeArrowheads="1"/>
          </p:cNvSpPr>
          <p:nvPr>
            <p:ph idx="4294967295"/>
          </p:nvPr>
        </p:nvSpPr>
        <p:spPr>
          <a:xfrm>
            <a:off x="600419" y="4480019"/>
            <a:ext cx="8229600" cy="1662753"/>
          </a:xfrm>
        </p:spPr>
        <p:txBody>
          <a:bodyPr lIns="91432" tIns="45715" rIns="91432" bIns="45715">
            <a:normAutofit/>
          </a:bodyPr>
          <a:lstStyle/>
          <a:p>
            <a:pPr marL="341313" indent="-341313" defTabSz="912813">
              <a:buClrTx/>
              <a:buFont typeface="Arial"/>
              <a:buChar char="•"/>
              <a:defRPr/>
            </a:pPr>
            <a:r>
              <a:rPr lang="en-US" b="1" dirty="0">
                <a:latin typeface="Calibri" pitchFamily="-72" charset="0"/>
              </a:rPr>
              <a:t>You were asked to set a goal from Session Two focused on </a:t>
            </a:r>
            <a:r>
              <a:rPr lang="en-US" i="1" dirty="0">
                <a:latin typeface="Calibri" pitchFamily="-72" charset="0"/>
              </a:rPr>
              <a:t>“What will I do when I make a mistake?” </a:t>
            </a:r>
          </a:p>
          <a:p>
            <a:pPr algn="ctr">
              <a:lnSpc>
                <a:spcPct val="90000"/>
              </a:lnSpc>
              <a:buNone/>
            </a:pPr>
            <a:endParaRPr lang="en-US" sz="1400" b="1" dirty="0">
              <a:latin typeface="Calibri" pitchFamily="-72" charset="0"/>
            </a:endParaRPr>
          </a:p>
          <a:p>
            <a:pPr marL="341313" indent="-341313" defTabSz="912813">
              <a:buClrTx/>
              <a:buFont typeface="Arial"/>
              <a:buChar char="•"/>
              <a:defRPr/>
            </a:pPr>
            <a:r>
              <a:rPr lang="en-US" b="1" dirty="0">
                <a:latin typeface="Calibri" pitchFamily="-72" charset="0"/>
              </a:rPr>
              <a:t>Please briefly share your goal and how it is going.</a:t>
            </a:r>
            <a:endParaRPr lang="en-US" b="1" dirty="0">
              <a:solidFill>
                <a:srgbClr val="948A54"/>
              </a:solidFill>
              <a:latin typeface="Calibri" pitchFamily="-72" charset="0"/>
            </a:endParaRPr>
          </a:p>
        </p:txBody>
      </p:sp>
      <p:pic>
        <p:nvPicPr>
          <p:cNvPr id="7" name="Picture 6">
            <a:extLst>
              <a:ext uri="{FF2B5EF4-FFF2-40B4-BE49-F238E27FC236}">
                <a16:creationId xmlns:a16="http://schemas.microsoft.com/office/drawing/2014/main" id="{10B49604-590C-42E1-9A29-8A89B18F77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39212" y="1676400"/>
            <a:ext cx="3465576" cy="2599182"/>
          </a:xfrm>
          <a:prstGeom prst="rect">
            <a:avLst/>
          </a:prstGeom>
        </p:spPr>
      </p:pic>
      <p:pic>
        <p:nvPicPr>
          <p:cNvPr id="4" name="Picture 3">
            <a:extLst>
              <a:ext uri="{FF2B5EF4-FFF2-40B4-BE49-F238E27FC236}">
                <a16:creationId xmlns:a16="http://schemas.microsoft.com/office/drawing/2014/main" id="{72395900-B488-4080-AFD4-E6BAC725644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609" y="6241092"/>
            <a:ext cx="548439" cy="548439"/>
          </a:xfrm>
          <a:prstGeom prst="rect">
            <a:avLst/>
          </a:prstGeom>
        </p:spPr>
      </p:pic>
      <p:pic>
        <p:nvPicPr>
          <p:cNvPr id="5" name="Picture 4">
            <a:extLst>
              <a:ext uri="{FF2B5EF4-FFF2-40B4-BE49-F238E27FC236}">
                <a16:creationId xmlns:a16="http://schemas.microsoft.com/office/drawing/2014/main" id="{6E099058-068A-5CC9-7665-3BE23A31B77B}"/>
              </a:ext>
            </a:extLst>
          </p:cNvPr>
          <p:cNvPicPr>
            <a:picLocks noChangeAspect="1"/>
          </p:cNvPicPr>
          <p:nvPr/>
        </p:nvPicPr>
        <p:blipFill>
          <a:blip r:embed="rId5"/>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E3309FEE-76C5-A815-CC21-DBC1ADBB6B35}"/>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4726764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946A7E6A-80C7-46C3-99B8-42988734023D}"/>
              </a:ext>
            </a:extLst>
          </p:cNvPr>
          <p:cNvSpPr/>
          <p:nvPr/>
        </p:nvSpPr>
        <p:spPr>
          <a:xfrm>
            <a:off x="-157842" y="-50128"/>
            <a:ext cx="9459685" cy="7106332"/>
          </a:xfrm>
          <a:prstGeom prst="frame">
            <a:avLst>
              <a:gd name="adj1" fmla="val 16176"/>
            </a:avLst>
          </a:prstGeom>
          <a:solidFill>
            <a:srgbClr val="981F2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2">
            <a:extLst>
              <a:ext uri="{FF2B5EF4-FFF2-40B4-BE49-F238E27FC236}">
                <a16:creationId xmlns:a16="http://schemas.microsoft.com/office/drawing/2014/main" id="{759CEB58-D928-4240-BABB-1DFE348C9EF0}"/>
              </a:ext>
            </a:extLst>
          </p:cNvPr>
          <p:cNvSpPr txBox="1">
            <a:spLocks noChangeArrowheads="1"/>
          </p:cNvSpPr>
          <p:nvPr/>
        </p:nvSpPr>
        <p:spPr bwMode="auto">
          <a:xfrm>
            <a:off x="1001486" y="1233793"/>
            <a:ext cx="7151915" cy="1143000"/>
          </a:xfrm>
          <a:prstGeom prst="rect">
            <a:avLst/>
          </a:prstGeom>
        </p:spPr>
        <p:txBody>
          <a:bodyPr vert="horz" wrap="square" lIns="91432" tIns="45715" rIns="91432" bIns="45715" numCol="1" rtlCol="0" anchor="ctr" anchorCtr="0" compatLnSpc="1">
            <a:prstTxWarp prst="textNoShape">
              <a:avLst/>
            </a:prstTxWarp>
            <a:normAutofit fontScale="92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defRPr/>
            </a:pPr>
            <a:r>
              <a:rPr lang="en-US" sz="3600" b="1" dirty="0">
                <a:solidFill>
                  <a:srgbClr val="981F23"/>
                </a:solidFill>
                <a:latin typeface="Calibri" pitchFamily="-72" charset="0"/>
              </a:rPr>
              <a:t>Opportunity Assignment Roundtable</a:t>
            </a:r>
            <a:br>
              <a:rPr lang="en-US" sz="3200" b="1" dirty="0">
                <a:solidFill>
                  <a:srgbClr val="800000"/>
                </a:solidFill>
                <a:latin typeface="Calibri" pitchFamily="-72" charset="0"/>
              </a:rPr>
            </a:br>
            <a:r>
              <a:rPr lang="en-US" sz="2800" i="1" dirty="0">
                <a:solidFill>
                  <a:schemeClr val="accent6"/>
                </a:solidFill>
                <a:latin typeface="Calibri" pitchFamily="-72" charset="0"/>
              </a:rPr>
              <a:t>The Leader’s Code</a:t>
            </a:r>
            <a:endParaRPr lang="en-US" sz="900" i="1" dirty="0">
              <a:solidFill>
                <a:schemeClr val="accent6"/>
              </a:solidFill>
              <a:latin typeface="Calibri" pitchFamily="-72" charset="0"/>
            </a:endParaRPr>
          </a:p>
        </p:txBody>
      </p:sp>
      <p:sp>
        <p:nvSpPr>
          <p:cNvPr id="12" name="TextBox 11">
            <a:extLst>
              <a:ext uri="{FF2B5EF4-FFF2-40B4-BE49-F238E27FC236}">
                <a16:creationId xmlns:a16="http://schemas.microsoft.com/office/drawing/2014/main" id="{AE203E6E-DF9A-46D8-8C0A-CE5F1E74E788}"/>
              </a:ext>
            </a:extLst>
          </p:cNvPr>
          <p:cNvSpPr txBox="1"/>
          <p:nvPr/>
        </p:nvSpPr>
        <p:spPr>
          <a:xfrm>
            <a:off x="1147060" y="145462"/>
            <a:ext cx="6849880" cy="707886"/>
          </a:xfrm>
          <a:prstGeom prst="rect">
            <a:avLst/>
          </a:prstGeom>
          <a:noFill/>
        </p:spPr>
        <p:txBody>
          <a:bodyPr wrap="square" rtlCol="0">
            <a:spAutoFit/>
          </a:bodyPr>
          <a:lstStyle/>
          <a:p>
            <a:pPr algn="ctr"/>
            <a:r>
              <a:rPr lang="en-US" sz="4000" b="1" dirty="0">
                <a:solidFill>
                  <a:schemeClr val="bg1">
                    <a:lumMod val="65000"/>
                  </a:schemeClr>
                </a:solidFill>
                <a:latin typeface="+mj-lt"/>
              </a:rPr>
              <a:t>Team Discussion</a:t>
            </a:r>
          </a:p>
        </p:txBody>
      </p:sp>
      <p:sp>
        <p:nvSpPr>
          <p:cNvPr id="3" name="TextBox 2">
            <a:extLst>
              <a:ext uri="{FF2B5EF4-FFF2-40B4-BE49-F238E27FC236}">
                <a16:creationId xmlns:a16="http://schemas.microsoft.com/office/drawing/2014/main" id="{DF616D0C-AFEA-4873-9216-616E8A8A0929}"/>
              </a:ext>
            </a:extLst>
          </p:cNvPr>
          <p:cNvSpPr txBox="1"/>
          <p:nvPr/>
        </p:nvSpPr>
        <p:spPr>
          <a:xfrm>
            <a:off x="1001486" y="2440290"/>
            <a:ext cx="7151915" cy="3416320"/>
          </a:xfrm>
          <a:prstGeom prst="rect">
            <a:avLst/>
          </a:prstGeom>
          <a:noFill/>
        </p:spPr>
        <p:txBody>
          <a:bodyPr wrap="square" rtlCol="0">
            <a:spAutoFit/>
          </a:bodyPr>
          <a:lstStyle/>
          <a:p>
            <a:pPr indent="-342900" defTabSz="912813">
              <a:lnSpc>
                <a:spcPct val="90000"/>
              </a:lnSpc>
              <a:buClrTx/>
              <a:buFont typeface="Arial" panose="020B0604020202020204" pitchFamily="34" charset="0"/>
              <a:buChar char="•"/>
            </a:pPr>
            <a:r>
              <a:rPr lang="en-US" dirty="0">
                <a:latin typeface="Calibri" pitchFamily="-72" charset="0"/>
              </a:rPr>
              <a:t>You were asked to read Chapter 5, </a:t>
            </a:r>
            <a:r>
              <a:rPr lang="en-US" i="1" dirty="0">
                <a:latin typeface="Calibri" pitchFamily="-72" charset="0"/>
              </a:rPr>
              <a:t>The Connection</a:t>
            </a:r>
            <a:r>
              <a:rPr lang="en-US" dirty="0">
                <a:latin typeface="Calibri" pitchFamily="-72" charset="0"/>
              </a:rPr>
              <a:t>.</a:t>
            </a:r>
            <a:endParaRPr lang="en-US" b="1" dirty="0">
              <a:latin typeface="Calibri" pitchFamily="-72" charset="0"/>
            </a:endParaRPr>
          </a:p>
          <a:p>
            <a:pPr indent="-342900" defTabSz="912813">
              <a:lnSpc>
                <a:spcPct val="90000"/>
              </a:lnSpc>
              <a:buClrTx/>
            </a:pPr>
            <a:endParaRPr lang="en-US" b="1" dirty="0">
              <a:latin typeface="Calibri" pitchFamily="-72" charset="0"/>
            </a:endParaRPr>
          </a:p>
          <a:p>
            <a:pPr indent="-342900" defTabSz="912813">
              <a:lnSpc>
                <a:spcPct val="90000"/>
              </a:lnSpc>
              <a:buClrTx/>
              <a:buFont typeface="Arial" panose="020B0604020202020204" pitchFamily="34" charset="0"/>
              <a:buChar char="•"/>
            </a:pPr>
            <a:r>
              <a:rPr lang="en-US" dirty="0">
                <a:latin typeface="Calibri" pitchFamily="-72" charset="0"/>
              </a:rPr>
              <a:t>Working in your teams, discuss </a:t>
            </a:r>
            <a:r>
              <a:rPr lang="en-US">
                <a:latin typeface="Calibri" pitchFamily="-72" charset="0"/>
              </a:rPr>
              <a:t>the</a:t>
            </a:r>
            <a:r>
              <a:rPr lang="en-US" i="1">
                <a:latin typeface="Calibri" pitchFamily="-72" charset="0"/>
              </a:rPr>
              <a:t> </a:t>
            </a:r>
            <a:r>
              <a:rPr lang="en-US">
                <a:latin typeface="Calibri" pitchFamily="-72" charset="0"/>
              </a:rPr>
              <a:t>quote </a:t>
            </a:r>
            <a:r>
              <a:rPr lang="en-US" dirty="0">
                <a:latin typeface="Calibri" pitchFamily="-72" charset="0"/>
              </a:rPr>
              <a:t>assigned   </a:t>
            </a:r>
          </a:p>
          <a:p>
            <a:pPr defTabSz="912813">
              <a:lnSpc>
                <a:spcPct val="90000"/>
              </a:lnSpc>
              <a:buClrTx/>
            </a:pPr>
            <a:r>
              <a:rPr lang="en-US" dirty="0">
                <a:latin typeface="Calibri" pitchFamily="-72" charset="0"/>
              </a:rPr>
              <a:t>      to your team. </a:t>
            </a:r>
          </a:p>
          <a:p>
            <a:pPr indent="-342900" defTabSz="912813">
              <a:lnSpc>
                <a:spcPct val="90000"/>
              </a:lnSpc>
              <a:buClrTx/>
            </a:pPr>
            <a:endParaRPr lang="en-US" dirty="0">
              <a:latin typeface="Calibri" pitchFamily="-72" charset="0"/>
            </a:endParaRPr>
          </a:p>
          <a:p>
            <a:pPr indent="-342900" defTabSz="912813">
              <a:lnSpc>
                <a:spcPct val="90000"/>
              </a:lnSpc>
              <a:buClrTx/>
              <a:buFont typeface="Arial" panose="020B0604020202020204" pitchFamily="34" charset="0"/>
              <a:buChar char="•"/>
            </a:pPr>
            <a:r>
              <a:rPr lang="en-US" dirty="0">
                <a:latin typeface="Calibri" pitchFamily="-72" charset="0"/>
              </a:rPr>
              <a:t>What does this mean for you and your team?</a:t>
            </a:r>
          </a:p>
          <a:p>
            <a:pPr indent="-342900" defTabSz="912813">
              <a:lnSpc>
                <a:spcPct val="90000"/>
              </a:lnSpc>
              <a:buClrTx/>
            </a:pPr>
            <a:endParaRPr lang="en-US" dirty="0">
              <a:latin typeface="Calibri" pitchFamily="-72" charset="0"/>
            </a:endParaRPr>
          </a:p>
          <a:p>
            <a:pPr indent="-342900" defTabSz="912813">
              <a:lnSpc>
                <a:spcPct val="90000"/>
              </a:lnSpc>
              <a:buClrTx/>
              <a:buFont typeface="Arial" panose="020B0604020202020204" pitchFamily="34" charset="0"/>
              <a:buChar char="•"/>
            </a:pPr>
            <a:r>
              <a:rPr lang="en-US" dirty="0">
                <a:latin typeface="Calibri" pitchFamily="-72" charset="0"/>
              </a:rPr>
              <a:t>Record your thoughts on paper.</a:t>
            </a:r>
          </a:p>
          <a:p>
            <a:pPr marL="0" indent="0" defTabSz="912813">
              <a:lnSpc>
                <a:spcPct val="90000"/>
              </a:lnSpc>
              <a:buClrTx/>
              <a:buNone/>
            </a:pPr>
            <a:endParaRPr lang="en-US" dirty="0">
              <a:latin typeface="Calibri" pitchFamily="-72" charset="0"/>
            </a:endParaRPr>
          </a:p>
          <a:p>
            <a:pPr indent="-342900" defTabSz="912813">
              <a:lnSpc>
                <a:spcPct val="90000"/>
              </a:lnSpc>
              <a:buClrTx/>
              <a:buFont typeface="Arial" panose="020B0604020202020204" pitchFamily="34" charset="0"/>
              <a:buChar char="•"/>
            </a:pPr>
            <a:r>
              <a:rPr lang="en-US" dirty="0">
                <a:latin typeface="Calibri" pitchFamily="-72" charset="0"/>
              </a:rPr>
              <a:t>Appoint a spokesperson for your team.</a:t>
            </a:r>
            <a:endParaRPr lang="en-US" sz="2000" dirty="0"/>
          </a:p>
        </p:txBody>
      </p:sp>
      <p:sp>
        <p:nvSpPr>
          <p:cNvPr id="5" name="Footer Placeholder 1">
            <a:extLst>
              <a:ext uri="{FF2B5EF4-FFF2-40B4-BE49-F238E27FC236}">
                <a16:creationId xmlns:a16="http://schemas.microsoft.com/office/drawing/2014/main" id="{34BC179E-9ECF-4657-8C77-6A3F9711A384}"/>
              </a:ext>
            </a:extLst>
          </p:cNvPr>
          <p:cNvSpPr>
            <a:spLocks noGrp="1"/>
          </p:cNvSpPr>
          <p:nvPr/>
        </p:nvSpPr>
        <p:spPr>
          <a:xfrm>
            <a:off x="6105032" y="649787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solidFill>
                  <a:schemeClr val="bg1">
                    <a:lumMod val="65000"/>
                  </a:schemeClr>
                </a:solidFill>
                <a:latin typeface="Calibri"/>
                <a:cs typeface="Calibri"/>
              </a:rPr>
              <a:t>Ken Chapman &amp; Associates, Inc. All Rights Reserved</a:t>
            </a:r>
          </a:p>
          <a:p>
            <a:pPr>
              <a:defRPr/>
            </a:pPr>
            <a:r>
              <a:rPr lang="en-US" sz="900" dirty="0">
                <a:solidFill>
                  <a:schemeClr val="bg1">
                    <a:lumMod val="65000"/>
                  </a:schemeClr>
                </a:solidFill>
                <a:latin typeface="Calibri"/>
                <a:cs typeface="Calibri"/>
              </a:rPr>
              <a:t>Not Licensed for Use Outside McWane, Inc.</a:t>
            </a:r>
          </a:p>
        </p:txBody>
      </p:sp>
      <p:pic>
        <p:nvPicPr>
          <p:cNvPr id="6" name="Picture 5">
            <a:extLst>
              <a:ext uri="{FF2B5EF4-FFF2-40B4-BE49-F238E27FC236}">
                <a16:creationId xmlns:a16="http://schemas.microsoft.com/office/drawing/2014/main" id="{E938F03C-8B7B-4265-E21D-79DC582CF78D}"/>
              </a:ext>
            </a:extLst>
          </p:cNvPr>
          <p:cNvPicPr>
            <a:picLocks noChangeAspect="1"/>
          </p:cNvPicPr>
          <p:nvPr/>
        </p:nvPicPr>
        <p:blipFill>
          <a:blip r:embed="rId3">
            <a:duotone>
              <a:schemeClr val="bg2">
                <a:shade val="45000"/>
                <a:satMod val="135000"/>
              </a:schemeClr>
              <a:prstClr val="white"/>
            </a:duotone>
          </a:blip>
          <a:srcRect/>
          <a:stretch/>
        </p:blipFill>
        <p:spPr bwMode="auto">
          <a:xfrm>
            <a:off x="7974867" y="6106816"/>
            <a:ext cx="1087438" cy="369728"/>
          </a:xfrm>
          <a:prstGeom prst="rect">
            <a:avLst/>
          </a:prstGeom>
          <a:noFill/>
          <a:ln w="9525">
            <a:noFill/>
            <a:miter lim="800000"/>
            <a:headEnd/>
            <a:tailEnd/>
          </a:ln>
        </p:spPr>
      </p:pic>
    </p:spTree>
    <p:extLst>
      <p:ext uri="{BB962C8B-B14F-4D97-AF65-F5344CB8AC3E}">
        <p14:creationId xmlns:p14="http://schemas.microsoft.com/office/powerpoint/2010/main" val="245178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#1</a:t>
            </a:r>
          </a:p>
          <a:p>
            <a:pPr marL="0" indent="0" algn="ctr" defTabSz="914400" eaLnBrk="1" hangingPunct="1">
              <a:spcBef>
                <a:spcPts val="576"/>
              </a:spcBef>
              <a:buFont typeface="Arial" pitchFamily="-72" charset="0"/>
              <a:buNone/>
            </a:pPr>
            <a:endParaRPr lang="en-US" sz="1000" b="1" i="1" dirty="0"/>
          </a:p>
          <a:p>
            <a:pPr marL="0" indent="0" algn="ctr" defTabSz="914400">
              <a:spcBef>
                <a:spcPts val="576"/>
              </a:spcBef>
              <a:buNone/>
            </a:pPr>
            <a:r>
              <a:rPr lang="en-US" b="1" dirty="0"/>
              <a:t>Dodge’s smokejumpers were a loosely associated crew – team cohesion did not exist. Cohesion requires people to know each other and to connect with each other.  The connection gives team members a reason to </a:t>
            </a:r>
            <a:r>
              <a:rPr lang="en-US" b="1" i="1" dirty="0"/>
              <a:t>have each other’s back.</a:t>
            </a:r>
          </a:p>
          <a:p>
            <a:pPr marL="0" indent="0" algn="ctr" defTabSz="914400">
              <a:spcBef>
                <a:spcPts val="576"/>
              </a:spcBef>
              <a:buNone/>
            </a:pPr>
            <a:endParaRPr lang="en-US" sz="1400" b="1" i="1" dirty="0"/>
          </a:p>
          <a:p>
            <a:pPr marL="0" indent="0" algn="r" defTabSz="914400">
              <a:spcBef>
                <a:spcPts val="576"/>
              </a:spcBef>
              <a:buNone/>
            </a:pPr>
            <a:r>
              <a:rPr lang="en-US" sz="1400" i="1" dirty="0"/>
              <a:t>[Chapter 5, Page 49]</a:t>
            </a:r>
          </a:p>
        </p:txBody>
      </p:sp>
      <p:sp>
        <p:nvSpPr>
          <p:cNvPr id="7" name="Rectangle 2">
            <a:extLst>
              <a:ext uri="{FF2B5EF4-FFF2-40B4-BE49-F238E27FC236}">
                <a16:creationId xmlns:a16="http://schemas.microsoft.com/office/drawing/2014/main" id="{EA97F624-E955-4637-87CC-DE8D73D533AA}"/>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pic>
        <p:nvPicPr>
          <p:cNvPr id="2" name="Picture 1">
            <a:extLst>
              <a:ext uri="{FF2B5EF4-FFF2-40B4-BE49-F238E27FC236}">
                <a16:creationId xmlns:a16="http://schemas.microsoft.com/office/drawing/2014/main" id="{DCCEE16F-B58B-4B96-7F8E-AE5F087DE5CC}"/>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5" name="Footer Placeholder 1">
            <a:extLst>
              <a:ext uri="{FF2B5EF4-FFF2-40B4-BE49-F238E27FC236}">
                <a16:creationId xmlns:a16="http://schemas.microsoft.com/office/drawing/2014/main" id="{4C4E5FCA-183B-0DB6-C782-D2EC5F691589}"/>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32707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#2</a:t>
            </a:r>
            <a:endParaRPr lang="en-US" i="1" dirty="0">
              <a:solidFill>
                <a:schemeClr val="tx1"/>
              </a:solidFill>
            </a:endParaRPr>
          </a:p>
          <a:p>
            <a:pPr marL="0" indent="0" algn="ctr" defTabSz="914400" eaLnBrk="1" hangingPunct="1">
              <a:spcBef>
                <a:spcPts val="576"/>
              </a:spcBef>
              <a:buFont typeface="Arial" pitchFamily="-72" charset="0"/>
              <a:buNone/>
            </a:pPr>
            <a:endParaRPr lang="en-US" sz="1000" b="1" i="1" dirty="0">
              <a:solidFill>
                <a:schemeClr val="tx1"/>
              </a:solidFill>
            </a:endParaRPr>
          </a:p>
          <a:p>
            <a:pPr marL="0" indent="0" algn="ctr" defTabSz="914400">
              <a:spcBef>
                <a:spcPts val="576"/>
              </a:spcBef>
              <a:buNone/>
            </a:pPr>
            <a:r>
              <a:rPr lang="en-US" b="1" dirty="0"/>
              <a:t>The Speed of Trust never had the chance to develop between Wagner Dodge and the team.  The result is best expressed in the response of a team member when Dodge offered an impromptu strategy for saving their lives: “The hell with that.  I’m getting out of here.”</a:t>
            </a:r>
          </a:p>
          <a:p>
            <a:pPr marL="0" indent="0" algn="ctr" defTabSz="914400">
              <a:spcBef>
                <a:spcPts val="576"/>
              </a:spcBef>
              <a:buNone/>
            </a:pPr>
            <a:endParaRPr lang="en-US" sz="1400" b="1" i="1" dirty="0"/>
          </a:p>
          <a:p>
            <a:pPr marL="0" indent="0" algn="r" defTabSz="914400">
              <a:spcBef>
                <a:spcPts val="576"/>
              </a:spcBef>
              <a:buNone/>
            </a:pPr>
            <a:r>
              <a:rPr lang="en-US" sz="1400" i="1" dirty="0"/>
              <a:t>[Chapter 5, Page 49]</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pic>
        <p:nvPicPr>
          <p:cNvPr id="2" name="Picture 1">
            <a:extLst>
              <a:ext uri="{FF2B5EF4-FFF2-40B4-BE49-F238E27FC236}">
                <a16:creationId xmlns:a16="http://schemas.microsoft.com/office/drawing/2014/main" id="{A39086CC-BA86-B567-EEB5-624DA9FDB90C}"/>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5" name="Footer Placeholder 1">
            <a:extLst>
              <a:ext uri="{FF2B5EF4-FFF2-40B4-BE49-F238E27FC236}">
                <a16:creationId xmlns:a16="http://schemas.microsoft.com/office/drawing/2014/main" id="{D9B23878-B33E-4BD9-F395-6D48FED8D58A}"/>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
        <p:nvSpPr>
          <p:cNvPr id="3" name="Rectangle 2">
            <a:extLst>
              <a:ext uri="{FF2B5EF4-FFF2-40B4-BE49-F238E27FC236}">
                <a16:creationId xmlns:a16="http://schemas.microsoft.com/office/drawing/2014/main" id="{B59F8979-CA71-EEB7-AC24-0766DEF8F44E}"/>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spTree>
    <p:extLst>
      <p:ext uri="{BB962C8B-B14F-4D97-AF65-F5344CB8AC3E}">
        <p14:creationId xmlns:p14="http://schemas.microsoft.com/office/powerpoint/2010/main" val="3257790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9"/>
            <a:ext cx="8229600" cy="4287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#3</a:t>
            </a:r>
            <a:endParaRPr lang="en-US" b="1" i="1" dirty="0">
              <a:solidFill>
                <a:schemeClr val="tx1"/>
              </a:solidFill>
            </a:endParaRPr>
          </a:p>
          <a:p>
            <a:pPr marL="0" indent="0" algn="ctr" defTabSz="914400" eaLnBrk="1" hangingPunct="1">
              <a:spcBef>
                <a:spcPts val="576"/>
              </a:spcBef>
              <a:buFont typeface="Arial" pitchFamily="-72" charset="0"/>
              <a:buNone/>
            </a:pPr>
            <a:endParaRPr lang="en-US" sz="1000" b="1" i="1" dirty="0">
              <a:solidFill>
                <a:schemeClr val="tx1"/>
              </a:solidFill>
            </a:endParaRPr>
          </a:p>
          <a:p>
            <a:pPr marL="0" indent="0" algn="ctr" defTabSz="914400">
              <a:spcBef>
                <a:spcPts val="576"/>
              </a:spcBef>
              <a:buNone/>
            </a:pPr>
            <a:r>
              <a:rPr lang="en-US" b="1" dirty="0"/>
              <a:t>Human connection is the first mile marker on the road to trust. It begins when leaders get to know others and allow others to get to know them. The bottom line: the more connected people feel, the better they behave. </a:t>
            </a:r>
          </a:p>
          <a:p>
            <a:pPr marL="0" indent="0" algn="ctr" defTabSz="914400">
              <a:spcBef>
                <a:spcPts val="576"/>
              </a:spcBef>
              <a:buNone/>
            </a:pPr>
            <a:endParaRPr lang="en-US" sz="1400" b="1" dirty="0"/>
          </a:p>
          <a:p>
            <a:pPr marL="0" indent="0" algn="r" defTabSz="914400">
              <a:spcBef>
                <a:spcPts val="576"/>
              </a:spcBef>
              <a:buNone/>
            </a:pPr>
            <a:r>
              <a:rPr lang="en-US" sz="1400" i="1" dirty="0"/>
              <a:t>[Chapter 5, Page 49]</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pic>
        <p:nvPicPr>
          <p:cNvPr id="2" name="Picture 1">
            <a:extLst>
              <a:ext uri="{FF2B5EF4-FFF2-40B4-BE49-F238E27FC236}">
                <a16:creationId xmlns:a16="http://schemas.microsoft.com/office/drawing/2014/main" id="{2E1F7975-7D03-84D8-DA06-0822D3452456}"/>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5" name="Footer Placeholder 1">
            <a:extLst>
              <a:ext uri="{FF2B5EF4-FFF2-40B4-BE49-F238E27FC236}">
                <a16:creationId xmlns:a16="http://schemas.microsoft.com/office/drawing/2014/main" id="{50FC3EBB-1C1F-05C7-F441-D62076514301}"/>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
        <p:nvSpPr>
          <p:cNvPr id="3" name="Rectangle 2">
            <a:extLst>
              <a:ext uri="{FF2B5EF4-FFF2-40B4-BE49-F238E27FC236}">
                <a16:creationId xmlns:a16="http://schemas.microsoft.com/office/drawing/2014/main" id="{8155B841-4324-DF7D-31C2-2468B4AE8951}"/>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spTree>
    <p:extLst>
      <p:ext uri="{BB962C8B-B14F-4D97-AF65-F5344CB8AC3E}">
        <p14:creationId xmlns:p14="http://schemas.microsoft.com/office/powerpoint/2010/main" val="3057471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9"/>
            <a:ext cx="8229600" cy="47091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#4</a:t>
            </a:r>
            <a:endParaRPr lang="en-US" b="1" i="1" dirty="0">
              <a:solidFill>
                <a:schemeClr val="tx1"/>
              </a:solidFill>
            </a:endParaRPr>
          </a:p>
          <a:p>
            <a:pPr marL="0" indent="0" algn="ctr" defTabSz="914400" eaLnBrk="1" hangingPunct="1">
              <a:spcBef>
                <a:spcPts val="576"/>
              </a:spcBef>
              <a:buFont typeface="Arial" pitchFamily="-72" charset="0"/>
              <a:buNone/>
            </a:pPr>
            <a:endParaRPr lang="en-US" sz="1000" b="1" i="1" dirty="0">
              <a:solidFill>
                <a:schemeClr val="tx1"/>
              </a:solidFill>
            </a:endParaRPr>
          </a:p>
          <a:p>
            <a:pPr marL="0" indent="0" algn="ctr" defTabSz="914400">
              <a:spcBef>
                <a:spcPts val="576"/>
              </a:spcBef>
              <a:buNone/>
            </a:pPr>
            <a:r>
              <a:rPr lang="en-US" b="1" dirty="0"/>
              <a:t>In the case of Wagner Dodge, he contributed knowledge, experience, courage, and determination.  He was more than willing to assert the value of what he brought to the table that day.  So much so, that he completely discounted his team members’ knowledge and experience.  Even more, he did not place a value on the </a:t>
            </a:r>
            <a:r>
              <a:rPr lang="en-US" b="1" i="1" dirty="0"/>
              <a:t>human connection</a:t>
            </a:r>
            <a:r>
              <a:rPr lang="en-US" b="1" dirty="0"/>
              <a:t>.</a:t>
            </a:r>
            <a:endParaRPr lang="en-US" sz="1400" b="1" dirty="0"/>
          </a:p>
          <a:p>
            <a:pPr marL="0" indent="0" algn="ctr" defTabSz="914400">
              <a:spcBef>
                <a:spcPts val="576"/>
              </a:spcBef>
              <a:buNone/>
            </a:pPr>
            <a:endParaRPr lang="en-US" sz="1400" b="1" i="1" dirty="0"/>
          </a:p>
          <a:p>
            <a:pPr marL="0" indent="0" algn="r" defTabSz="914400">
              <a:spcBef>
                <a:spcPts val="576"/>
              </a:spcBef>
              <a:buNone/>
            </a:pPr>
            <a:r>
              <a:rPr lang="en-US" sz="1400" i="1" dirty="0"/>
              <a:t>[Chapter 5, Page 50]</a:t>
            </a:r>
          </a:p>
          <a:p>
            <a:pPr marL="0" indent="0" algn="ctr" defTabSz="914400" eaLnBrk="1" hangingPunct="1">
              <a:lnSpc>
                <a:spcPct val="90000"/>
              </a:lnSpc>
              <a:spcBef>
                <a:spcPts val="576"/>
              </a:spcBef>
              <a:buFont typeface="Arial" pitchFamily="-72" charset="0"/>
              <a:buNone/>
            </a:pPr>
            <a:endParaRPr lang="en-US" sz="1000" b="1" i="1" dirty="0">
              <a:solidFill>
                <a:schemeClr val="tx1"/>
              </a:solidFill>
            </a:endParaRPr>
          </a:p>
        </p:txBody>
      </p:sp>
      <p:pic>
        <p:nvPicPr>
          <p:cNvPr id="2" name="Picture 1">
            <a:extLst>
              <a:ext uri="{FF2B5EF4-FFF2-40B4-BE49-F238E27FC236}">
                <a16:creationId xmlns:a16="http://schemas.microsoft.com/office/drawing/2014/main" id="{21C23EB7-A7D0-7E87-E809-70E53EAE29F6}"/>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5" name="Footer Placeholder 1">
            <a:extLst>
              <a:ext uri="{FF2B5EF4-FFF2-40B4-BE49-F238E27FC236}">
                <a16:creationId xmlns:a16="http://schemas.microsoft.com/office/drawing/2014/main" id="{F551F894-DDA4-8783-0596-209CA6AD18EF}"/>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
        <p:nvSpPr>
          <p:cNvPr id="3" name="Rectangle 2">
            <a:extLst>
              <a:ext uri="{FF2B5EF4-FFF2-40B4-BE49-F238E27FC236}">
                <a16:creationId xmlns:a16="http://schemas.microsoft.com/office/drawing/2014/main" id="{3F9AA43B-6FB8-6E29-053D-D9C85139BC63}"/>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spTree>
    <p:extLst>
      <p:ext uri="{BB962C8B-B14F-4D97-AF65-F5344CB8AC3E}">
        <p14:creationId xmlns:p14="http://schemas.microsoft.com/office/powerpoint/2010/main" val="396463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8"/>
            <a:ext cx="8229600" cy="47983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#5</a:t>
            </a:r>
            <a:endParaRPr lang="en-US" b="1" i="1" dirty="0">
              <a:solidFill>
                <a:schemeClr val="tx1"/>
              </a:solidFill>
            </a:endParaRPr>
          </a:p>
          <a:p>
            <a:pPr marL="0" indent="0" algn="ctr" defTabSz="914400" eaLnBrk="1" hangingPunct="1">
              <a:spcBef>
                <a:spcPts val="576"/>
              </a:spcBef>
              <a:buFont typeface="Arial" pitchFamily="-72" charset="0"/>
              <a:buNone/>
            </a:pPr>
            <a:endParaRPr lang="en-US" sz="1000" b="1" i="1" dirty="0">
              <a:solidFill>
                <a:schemeClr val="tx1"/>
              </a:solidFill>
            </a:endParaRPr>
          </a:p>
          <a:p>
            <a:pPr marL="0" indent="0" algn="ctr" defTabSz="914400">
              <a:spcBef>
                <a:spcPts val="576"/>
              </a:spcBef>
              <a:buNone/>
            </a:pPr>
            <a:r>
              <a:rPr lang="en-US" b="1" dirty="0"/>
              <a:t>People don’t care what you know until they know you care. Team members will often do for a leader they respect that they would never do for the merely competent leader. The bottom line: People want to be valued far more than they want to be impressed.</a:t>
            </a:r>
            <a:endParaRPr lang="en-US" b="1" dirty="0">
              <a:solidFill>
                <a:srgbClr val="800000"/>
              </a:solidFill>
            </a:endParaRPr>
          </a:p>
          <a:p>
            <a:pPr marL="0" indent="0" algn="ctr" defTabSz="914400">
              <a:spcBef>
                <a:spcPts val="576"/>
              </a:spcBef>
              <a:buNone/>
            </a:pPr>
            <a:endParaRPr lang="en-US" sz="1400" b="1" i="1" dirty="0">
              <a:solidFill>
                <a:srgbClr val="800000"/>
              </a:solidFill>
            </a:endParaRPr>
          </a:p>
          <a:p>
            <a:pPr marL="0" indent="0" algn="r" defTabSz="914400">
              <a:spcBef>
                <a:spcPts val="576"/>
              </a:spcBef>
              <a:buNone/>
            </a:pPr>
            <a:r>
              <a:rPr lang="en-US" sz="1400" i="1" dirty="0"/>
              <a:t>[Chapter 5, Page 52]</a:t>
            </a:r>
          </a:p>
        </p:txBody>
      </p:sp>
      <p:pic>
        <p:nvPicPr>
          <p:cNvPr id="2" name="Picture 1">
            <a:extLst>
              <a:ext uri="{FF2B5EF4-FFF2-40B4-BE49-F238E27FC236}">
                <a16:creationId xmlns:a16="http://schemas.microsoft.com/office/drawing/2014/main" id="{58B85B46-5A6C-C645-98B7-0B237263D460}"/>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5" name="Footer Placeholder 1">
            <a:extLst>
              <a:ext uri="{FF2B5EF4-FFF2-40B4-BE49-F238E27FC236}">
                <a16:creationId xmlns:a16="http://schemas.microsoft.com/office/drawing/2014/main" id="{9EBA675A-E8DD-78A7-D77C-792E91C89C3D}"/>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
        <p:nvSpPr>
          <p:cNvPr id="3" name="Rectangle 2">
            <a:extLst>
              <a:ext uri="{FF2B5EF4-FFF2-40B4-BE49-F238E27FC236}">
                <a16:creationId xmlns:a16="http://schemas.microsoft.com/office/drawing/2014/main" id="{C7DCA0EA-5588-4B94-47BB-9A23A16DBA23}"/>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spTree>
    <p:extLst>
      <p:ext uri="{BB962C8B-B14F-4D97-AF65-F5344CB8AC3E}">
        <p14:creationId xmlns:p14="http://schemas.microsoft.com/office/powerpoint/2010/main" val="826464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2">
            <a:extLst>
              <a:ext uri="{FF2B5EF4-FFF2-40B4-BE49-F238E27FC236}">
                <a16:creationId xmlns:a16="http://schemas.microsoft.com/office/drawing/2014/main" id="{3FE86299-AB6E-4782-A1B9-3107E55D7AA5}"/>
              </a:ext>
            </a:extLst>
          </p:cNvPr>
          <p:cNvSpPr txBox="1">
            <a:spLocks noChangeArrowheads="1"/>
          </p:cNvSpPr>
          <p:nvPr/>
        </p:nvSpPr>
        <p:spPr bwMode="auto">
          <a:xfrm>
            <a:off x="1918845" y="4468906"/>
            <a:ext cx="5306311" cy="24840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981F23"/>
                </a:solidFill>
                <a:effectLst/>
                <a:latin typeface="Calibri" panose="020F0502020204030204" pitchFamily="34" charset="0"/>
              </a:rPr>
              <a:t>Session Three: Excellence</a:t>
            </a:r>
            <a:endParaRPr kumimoji="0" lang="en-US" altLang="en-US" sz="2800" b="0" i="0" u="none" strike="noStrike" cap="none" normalizeH="0" baseline="0" dirty="0">
              <a:ln>
                <a:noFill/>
              </a:ln>
              <a:solidFill>
                <a:srgbClr val="981F23"/>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D5B24A9D-369D-4AC1-8B95-35B66D4D1E29}"/>
              </a:ext>
            </a:extLst>
          </p:cNvPr>
          <p:cNvGrpSpPr/>
          <p:nvPr/>
        </p:nvGrpSpPr>
        <p:grpSpPr>
          <a:xfrm>
            <a:off x="2555424" y="506865"/>
            <a:ext cx="4033152" cy="3438144"/>
            <a:chOff x="2766036" y="626252"/>
            <a:chExt cx="4033152" cy="3438144"/>
          </a:xfrm>
        </p:grpSpPr>
        <p:pic>
          <p:nvPicPr>
            <p:cNvPr id="1037" name="Picture 13">
              <a:extLst>
                <a:ext uri="{FF2B5EF4-FFF2-40B4-BE49-F238E27FC236}">
                  <a16:creationId xmlns:a16="http://schemas.microsoft.com/office/drawing/2014/main" id="{19E58330-A824-4034-9132-65C4C2B58D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1675" y="626780"/>
              <a:ext cx="3397513" cy="34368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8" name="Picture 14">
              <a:extLst>
                <a:ext uri="{FF2B5EF4-FFF2-40B4-BE49-F238E27FC236}">
                  <a16:creationId xmlns:a16="http://schemas.microsoft.com/office/drawing/2014/main" id="{CECE4FBF-5047-4DEC-8A96-D86BE14A94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75011"/>
            <a:stretch>
              <a:fillRect/>
            </a:stretch>
          </p:blipFill>
          <p:spPr bwMode="auto">
            <a:xfrm rot="16200000">
              <a:off x="1523702" y="1868586"/>
              <a:ext cx="3438144" cy="9534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14" name="TextBox 13">
            <a:extLst>
              <a:ext uri="{FF2B5EF4-FFF2-40B4-BE49-F238E27FC236}">
                <a16:creationId xmlns:a16="http://schemas.microsoft.com/office/drawing/2014/main" id="{C5C4399A-34FC-4364-A673-52CD0EE6F1AC}"/>
              </a:ext>
            </a:extLst>
          </p:cNvPr>
          <p:cNvSpPr txBox="1"/>
          <p:nvPr/>
        </p:nvSpPr>
        <p:spPr>
          <a:xfrm>
            <a:off x="1530656" y="6236068"/>
            <a:ext cx="6082689" cy="523220"/>
          </a:xfrm>
          <a:prstGeom prst="rect">
            <a:avLst/>
          </a:prstGeom>
          <a:noFill/>
        </p:spPr>
        <p:txBody>
          <a:bodyPr wrap="square" rtlCol="0">
            <a:spAutoFit/>
          </a:bodyPr>
          <a:lstStyle/>
          <a:p>
            <a:pPr algn="ctr"/>
            <a:r>
              <a:rPr lang="en-US" sz="1400" dirty="0">
                <a:latin typeface="+mn-lt"/>
              </a:rPr>
              <a:t>Ken Chapman and Associates, Inc. All Rights Reserved</a:t>
            </a:r>
          </a:p>
          <a:p>
            <a:pPr algn="ctr"/>
            <a:r>
              <a:rPr lang="en-US" sz="1400" dirty="0">
                <a:latin typeface="+mn-lt"/>
              </a:rPr>
              <a:t>Not Licensed for Use Outside McWane, Inc.</a:t>
            </a:r>
          </a:p>
        </p:txBody>
      </p:sp>
      <p:pic>
        <p:nvPicPr>
          <p:cNvPr id="3" name="Picture 2" descr="A black background with red text&#10;&#10;Description automatically generated">
            <a:extLst>
              <a:ext uri="{FF2B5EF4-FFF2-40B4-BE49-F238E27FC236}">
                <a16:creationId xmlns:a16="http://schemas.microsoft.com/office/drawing/2014/main" id="{97DA82FA-5802-FAB9-3238-F32094896252}"/>
              </a:ext>
            </a:extLst>
          </p:cNvPr>
          <p:cNvPicPr>
            <a:picLocks noChangeAspect="1"/>
          </p:cNvPicPr>
          <p:nvPr/>
        </p:nvPicPr>
        <p:blipFill>
          <a:blip r:embed="rId5"/>
          <a:stretch>
            <a:fillRect/>
          </a:stretch>
        </p:blipFill>
        <p:spPr>
          <a:xfrm>
            <a:off x="3026348" y="4940784"/>
            <a:ext cx="3194928" cy="1086275"/>
          </a:xfrm>
          <a:prstGeom prst="rect">
            <a:avLst/>
          </a:prstGeom>
        </p:spPr>
      </p:pic>
    </p:spTree>
    <p:extLst>
      <p:ext uri="{BB962C8B-B14F-4D97-AF65-F5344CB8AC3E}">
        <p14:creationId xmlns:p14="http://schemas.microsoft.com/office/powerpoint/2010/main" val="2196992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dirty="0"/>
              <a:t>Quote #6</a:t>
            </a:r>
          </a:p>
          <a:p>
            <a:pPr marL="0" indent="0" algn="ctr" defTabSz="914400" eaLnBrk="1" hangingPunct="1">
              <a:buFont typeface="Arial" pitchFamily="-72" charset="0"/>
              <a:buNone/>
            </a:pPr>
            <a:endParaRPr lang="en-US" sz="1000" b="1" i="1" dirty="0">
              <a:solidFill>
                <a:schemeClr val="tx1"/>
              </a:solidFill>
            </a:endParaRPr>
          </a:p>
          <a:p>
            <a:pPr marL="0" indent="0" algn="ctr" defTabSz="914400">
              <a:buNone/>
            </a:pPr>
            <a:r>
              <a:rPr lang="en-US" b="1" dirty="0"/>
              <a:t>Wagner Dodge was a good, well-intentioned man. He was fearless, experienced, and competent. Unfortunately, he believed that competence was the most important quality a leader could possess. His competence became his greatest liability.</a:t>
            </a:r>
          </a:p>
          <a:p>
            <a:pPr marL="0" indent="0" algn="ctr" defTabSz="914400">
              <a:buNone/>
            </a:pPr>
            <a:endParaRPr lang="en-US" sz="1400" b="1" i="1" dirty="0"/>
          </a:p>
          <a:p>
            <a:pPr marL="0" indent="0" algn="r" defTabSz="914400">
              <a:buNone/>
            </a:pPr>
            <a:r>
              <a:rPr lang="en-US" sz="1400" i="1" dirty="0"/>
              <a:t>[Chapter 5, Page 55]</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pic>
        <p:nvPicPr>
          <p:cNvPr id="2" name="Picture 1">
            <a:extLst>
              <a:ext uri="{FF2B5EF4-FFF2-40B4-BE49-F238E27FC236}">
                <a16:creationId xmlns:a16="http://schemas.microsoft.com/office/drawing/2014/main" id="{34F7F0F7-17D7-44A4-1840-70D0B379D8FD}"/>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5" name="Footer Placeholder 1">
            <a:extLst>
              <a:ext uri="{FF2B5EF4-FFF2-40B4-BE49-F238E27FC236}">
                <a16:creationId xmlns:a16="http://schemas.microsoft.com/office/drawing/2014/main" id="{4B0BAC26-0D9F-3006-9AE7-EB375ADF23E7}"/>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
        <p:nvSpPr>
          <p:cNvPr id="3" name="Rectangle 2">
            <a:extLst>
              <a:ext uri="{FF2B5EF4-FFF2-40B4-BE49-F238E27FC236}">
                <a16:creationId xmlns:a16="http://schemas.microsoft.com/office/drawing/2014/main" id="{3B042D4B-F9DF-7C2D-C6F4-82157E14DD99}"/>
              </a:ext>
            </a:extLst>
          </p:cNvPr>
          <p:cNvSpPr txBox="1">
            <a:spLocks noChangeArrowheads="1"/>
          </p:cNvSpPr>
          <p:nvPr/>
        </p:nvSpPr>
        <p:spPr>
          <a:xfrm>
            <a:off x="82296" y="493556"/>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81F23"/>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Connection</a:t>
            </a:r>
          </a:p>
        </p:txBody>
      </p:sp>
    </p:spTree>
    <p:extLst>
      <p:ext uri="{BB962C8B-B14F-4D97-AF65-F5344CB8AC3E}">
        <p14:creationId xmlns:p14="http://schemas.microsoft.com/office/powerpoint/2010/main" val="1514350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622" y="75430"/>
            <a:ext cx="4408370" cy="1115213"/>
          </a:xfrm>
          <a:prstGeom prst="rect">
            <a:avLst/>
          </a:prstGeom>
        </p:spPr>
      </p:pic>
      <p:grpSp>
        <p:nvGrpSpPr>
          <p:cNvPr id="5" name="Group 4">
            <a:extLst>
              <a:ext uri="{FF2B5EF4-FFF2-40B4-BE49-F238E27FC236}">
                <a16:creationId xmlns:a16="http://schemas.microsoft.com/office/drawing/2014/main" id="{F7D11B3B-7C2C-4A70-80E9-D1E99101691B}"/>
              </a:ext>
            </a:extLst>
          </p:cNvPr>
          <p:cNvGrpSpPr/>
          <p:nvPr/>
        </p:nvGrpSpPr>
        <p:grpSpPr>
          <a:xfrm>
            <a:off x="1830380" y="1163761"/>
            <a:ext cx="5495794" cy="5495794"/>
            <a:chOff x="1830380" y="1163761"/>
            <a:chExt cx="5495794" cy="5495794"/>
          </a:xfrm>
        </p:grpSpPr>
        <p:sp>
          <p:nvSpPr>
            <p:cNvPr id="18437" name="Rectangle 6"/>
            <p:cNvSpPr>
              <a:spLocks noChangeArrowheads="1"/>
            </p:cNvSpPr>
            <p:nvPr/>
          </p:nvSpPr>
          <p:spPr bwMode="auto">
            <a:xfrm>
              <a:off x="3446463" y="4665663"/>
              <a:ext cx="184150" cy="366712"/>
            </a:xfrm>
            <a:prstGeom prst="rect">
              <a:avLst/>
            </a:prstGeom>
            <a:noFill/>
            <a:ln w="9525">
              <a:noFill/>
              <a:miter lim="800000"/>
              <a:headEnd/>
              <a:tailEnd/>
            </a:ln>
          </p:spPr>
          <p:txBody>
            <a:bodyPr wrap="none">
              <a:prstTxWarp prst="textNoShape">
                <a:avLst/>
              </a:prstTxWarp>
              <a:spAutoFit/>
            </a:bodyPr>
            <a:lstStyle/>
            <a:p>
              <a:endParaRPr lang="en-US" sz="1800" dirty="0"/>
            </a:p>
          </p:txBody>
        </p:sp>
        <p:pic>
          <p:nvPicPr>
            <p:cNvPr id="8" name="Picture 7" descr="A picture containing device&#10;&#10;Description automatically generated">
              <a:extLst>
                <a:ext uri="{FF2B5EF4-FFF2-40B4-BE49-F238E27FC236}">
                  <a16:creationId xmlns:a16="http://schemas.microsoft.com/office/drawing/2014/main" id="{893E7B6B-FCF9-4AD3-9D5F-CB9B255552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30380" y="1163761"/>
              <a:ext cx="5495794" cy="5495794"/>
            </a:xfrm>
            <a:prstGeom prst="rect">
              <a:avLst/>
            </a:prstGeom>
          </p:spPr>
        </p:pic>
        <p:grpSp>
          <p:nvGrpSpPr>
            <p:cNvPr id="11" name="Group 10">
              <a:extLst>
                <a:ext uri="{FF2B5EF4-FFF2-40B4-BE49-F238E27FC236}">
                  <a16:creationId xmlns:a16="http://schemas.microsoft.com/office/drawing/2014/main" id="{4B0735BB-8B40-4F28-914F-AA6B38CE6723}"/>
                </a:ext>
              </a:extLst>
            </p:cNvPr>
            <p:cNvGrpSpPr/>
            <p:nvPr/>
          </p:nvGrpSpPr>
          <p:grpSpPr>
            <a:xfrm>
              <a:off x="2428099" y="1812957"/>
              <a:ext cx="4285293" cy="4207369"/>
              <a:chOff x="2428099" y="910132"/>
              <a:chExt cx="4285293" cy="4207369"/>
            </a:xfrm>
            <a:effectLst/>
          </p:grpSpPr>
          <p:pic>
            <p:nvPicPr>
              <p:cNvPr id="12" name="Picture 11">
                <a:extLst>
                  <a:ext uri="{FF2B5EF4-FFF2-40B4-BE49-F238E27FC236}">
                    <a16:creationId xmlns:a16="http://schemas.microsoft.com/office/drawing/2014/main" id="{DA1D52D7-70B6-4C6C-8E7A-AFDC67546D03}"/>
                  </a:ext>
                </a:extLst>
              </p:cNvPr>
              <p:cNvPicPr>
                <a:picLocks/>
              </p:cNvPicPr>
              <p:nvPr/>
            </p:nvPicPr>
            <p:blipFill rotWithShape="1">
              <a:blip r:embed="rId5"/>
              <a:srcRect l="28475" t="17188" r="16586" b="28997"/>
              <a:stretch/>
            </p:blipFill>
            <p:spPr>
              <a:xfrm>
                <a:off x="3055792" y="910132"/>
                <a:ext cx="3657600" cy="3657600"/>
              </a:xfrm>
              <a:prstGeom prst="rect">
                <a:avLst/>
              </a:prstGeom>
            </p:spPr>
          </p:pic>
          <p:pic>
            <p:nvPicPr>
              <p:cNvPr id="13" name="Picture 12">
                <a:extLst>
                  <a:ext uri="{FF2B5EF4-FFF2-40B4-BE49-F238E27FC236}">
                    <a16:creationId xmlns:a16="http://schemas.microsoft.com/office/drawing/2014/main" id="{27E344D5-21B2-40A3-B5A2-8302275B547F}"/>
                  </a:ext>
                </a:extLst>
              </p:cNvPr>
              <p:cNvPicPr>
                <a:picLocks/>
              </p:cNvPicPr>
              <p:nvPr/>
            </p:nvPicPr>
            <p:blipFill rotWithShape="1">
              <a:blip r:embed="rId5"/>
              <a:srcRect l="28475" t="17188" r="16586" b="28997"/>
              <a:stretch/>
            </p:blipFill>
            <p:spPr>
              <a:xfrm rot="10800000">
                <a:off x="2428099" y="1459901"/>
                <a:ext cx="3657600" cy="3657600"/>
              </a:xfrm>
              <a:prstGeom prst="rect">
                <a:avLst/>
              </a:prstGeom>
            </p:spPr>
          </p:pic>
        </p:grpSp>
      </p:grpSp>
      <p:pic>
        <p:nvPicPr>
          <p:cNvPr id="6" name="Picture 5">
            <a:extLst>
              <a:ext uri="{FF2B5EF4-FFF2-40B4-BE49-F238E27FC236}">
                <a16:creationId xmlns:a16="http://schemas.microsoft.com/office/drawing/2014/main" id="{EE64A2A0-DB71-48FA-AB09-54318DD3E079}"/>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pic>
        <p:nvPicPr>
          <p:cNvPr id="7" name="Picture 6">
            <a:extLst>
              <a:ext uri="{FF2B5EF4-FFF2-40B4-BE49-F238E27FC236}">
                <a16:creationId xmlns:a16="http://schemas.microsoft.com/office/drawing/2014/main" id="{99E63A0E-137E-25E0-A27C-E80FA3DE255F}"/>
              </a:ext>
            </a:extLst>
          </p:cNvPr>
          <p:cNvPicPr>
            <a:picLocks noChangeAspect="1"/>
          </p:cNvPicPr>
          <p:nvPr/>
        </p:nvPicPr>
        <p:blipFill>
          <a:blip r:embed="rId7"/>
          <a:srcRect/>
          <a:stretch/>
        </p:blipFill>
        <p:spPr bwMode="auto">
          <a:xfrm>
            <a:off x="7974867" y="6106816"/>
            <a:ext cx="1087438" cy="369728"/>
          </a:xfrm>
          <a:prstGeom prst="rect">
            <a:avLst/>
          </a:prstGeom>
          <a:noFill/>
          <a:ln w="9525">
            <a:noFill/>
            <a:miter lim="800000"/>
            <a:headEnd/>
            <a:tailEnd/>
          </a:ln>
        </p:spPr>
      </p:pic>
      <p:sp>
        <p:nvSpPr>
          <p:cNvPr id="9" name="Footer Placeholder 1">
            <a:extLst>
              <a:ext uri="{FF2B5EF4-FFF2-40B4-BE49-F238E27FC236}">
                <a16:creationId xmlns:a16="http://schemas.microsoft.com/office/drawing/2014/main" id="{43832210-C190-2A34-00D2-EE91FD5B2C1E}"/>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231644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idx="4294967295"/>
          </p:nvPr>
        </p:nvSpPr>
        <p:spPr bwMode="auto">
          <a:xfrm>
            <a:off x="82296" y="320040"/>
            <a:ext cx="8979408" cy="978408"/>
          </a:xfrm>
          <a:noFill/>
        </p:spPr>
        <p:txBody>
          <a:bodyPr wrap="square" lIns="91432" tIns="45715" rIns="91432" bIns="45715" numCol="1" anchorCtr="0" compatLnSpc="1">
            <a:prstTxWarp prst="textNoShape">
              <a:avLst/>
            </a:prstTxWarp>
            <a:normAutofit/>
          </a:bodyPr>
          <a:lstStyle/>
          <a:p>
            <a:pPr eaLnBrk="1" hangingPunct="1"/>
            <a:r>
              <a:rPr lang="en-US" sz="3600" b="1" cap="none" dirty="0">
                <a:solidFill>
                  <a:srgbClr val="981F23"/>
                </a:solidFill>
                <a:latin typeface="Calibri" pitchFamily="-72" charset="0"/>
              </a:rPr>
              <a:t>Opportunity Assignment </a:t>
            </a:r>
            <a:endParaRPr lang="en-US" sz="3600" cap="none" dirty="0">
              <a:solidFill>
                <a:srgbClr val="981F23"/>
              </a:solidFill>
              <a:latin typeface="Calibri" pitchFamily="-72" charset="0"/>
            </a:endParaRPr>
          </a:p>
        </p:txBody>
      </p:sp>
      <p:sp>
        <p:nvSpPr>
          <p:cNvPr id="6" name="Content Placeholder 5"/>
          <p:cNvSpPr>
            <a:spLocks noGrp="1"/>
          </p:cNvSpPr>
          <p:nvPr>
            <p:ph sz="quarter" idx="4294967295"/>
          </p:nvPr>
        </p:nvSpPr>
        <p:spPr>
          <a:xfrm>
            <a:off x="1295402" y="2386179"/>
            <a:ext cx="6564085" cy="3071592"/>
          </a:xfrm>
        </p:spPr>
        <p:txBody>
          <a:bodyPr lIns="91432" tIns="45715" rIns="91432" bIns="45715"/>
          <a:lstStyle/>
          <a:p>
            <a:pPr marL="0" indent="0" defTabSz="912813" eaLnBrk="1" hangingPunct="1">
              <a:lnSpc>
                <a:spcPct val="80000"/>
              </a:lnSpc>
              <a:buClr>
                <a:schemeClr val="tx1"/>
              </a:buClr>
              <a:buNone/>
              <a:defRPr/>
            </a:pPr>
            <a:r>
              <a:rPr lang="en-US" sz="2800" b="1" dirty="0">
                <a:latin typeface="Calibri" pitchFamily="-72" charset="0"/>
              </a:rPr>
              <a:t>Assignment:</a:t>
            </a:r>
          </a:p>
          <a:p>
            <a:pPr marL="0" indent="0" defTabSz="912813" eaLnBrk="1" hangingPunct="1">
              <a:lnSpc>
                <a:spcPct val="80000"/>
              </a:lnSpc>
              <a:buClr>
                <a:schemeClr val="tx1"/>
              </a:buClr>
              <a:buNone/>
              <a:defRPr/>
            </a:pPr>
            <a:r>
              <a:rPr lang="en-US" sz="2000" b="1" dirty="0">
                <a:latin typeface="Calibri" pitchFamily="-72" charset="0"/>
              </a:rPr>
              <a:t>	1.     </a:t>
            </a:r>
            <a:r>
              <a:rPr lang="en-US" sz="2000" b="1" i="1" dirty="0">
                <a:latin typeface="Calibri" pitchFamily="-72" charset="0"/>
              </a:rPr>
              <a:t>The Leader’s Code </a:t>
            </a:r>
          </a:p>
          <a:p>
            <a:pPr marL="0" indent="0" defTabSz="912813" eaLnBrk="1" hangingPunct="1">
              <a:lnSpc>
                <a:spcPct val="80000"/>
              </a:lnSpc>
              <a:buClr>
                <a:schemeClr val="tx1"/>
              </a:buClr>
              <a:buFont typeface="Arial" pitchFamily="-72" charset="0"/>
              <a:buNone/>
              <a:defRPr/>
            </a:pPr>
            <a:r>
              <a:rPr lang="en-US" sz="2000" i="1" dirty="0">
                <a:latin typeface="Calibri" pitchFamily="-72" charset="0"/>
              </a:rPr>
              <a:t>         		</a:t>
            </a:r>
            <a:r>
              <a:rPr lang="en-US" sz="2000" dirty="0">
                <a:latin typeface="Calibri" pitchFamily="-72" charset="0"/>
              </a:rPr>
              <a:t>Chapter 4 </a:t>
            </a:r>
            <a:r>
              <a:rPr lang="en-US" sz="2000" i="1" dirty="0">
                <a:latin typeface="Calibri" pitchFamily="-72" charset="0"/>
              </a:rPr>
              <a:t>The</a:t>
            </a:r>
            <a:r>
              <a:rPr lang="en-US" sz="2000" dirty="0">
                <a:latin typeface="Calibri" pitchFamily="-72" charset="0"/>
              </a:rPr>
              <a:t> </a:t>
            </a:r>
            <a:r>
              <a:rPr lang="en-US" sz="2000" i="1" dirty="0">
                <a:latin typeface="Calibri" pitchFamily="-72" charset="0"/>
              </a:rPr>
              <a:t>Speed of Trust</a:t>
            </a:r>
          </a:p>
          <a:p>
            <a:pPr marL="0" indent="0" defTabSz="912813" eaLnBrk="1" hangingPunct="1">
              <a:lnSpc>
                <a:spcPct val="80000"/>
              </a:lnSpc>
              <a:buClr>
                <a:schemeClr val="tx1"/>
              </a:buClr>
              <a:buFont typeface="Arial" pitchFamily="-72" charset="0"/>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2.     Leadership Development Plan </a:t>
            </a:r>
          </a:p>
          <a:p>
            <a:pPr marL="0" indent="0" defTabSz="912813" eaLnBrk="1" hangingPunct="1">
              <a:lnSpc>
                <a:spcPct val="80000"/>
              </a:lnSpc>
              <a:buClr>
                <a:schemeClr val="tx1"/>
              </a:buClr>
              <a:buNone/>
              <a:defRPr/>
            </a:pPr>
            <a:r>
              <a:rPr lang="en-US" sz="2000" dirty="0">
                <a:latin typeface="Calibri" pitchFamily="-72" charset="0"/>
              </a:rPr>
              <a:t>		</a:t>
            </a:r>
            <a:r>
              <a:rPr lang="en-US" sz="2000" i="1" dirty="0">
                <a:latin typeface="Calibri" pitchFamily="-72" charset="0"/>
              </a:rPr>
              <a:t>What can I do to respectfully disagree?</a:t>
            </a:r>
          </a:p>
          <a:p>
            <a:pPr marL="0" indent="0" defTabSz="912813" eaLnBrk="1" hangingPunct="1">
              <a:lnSpc>
                <a:spcPct val="80000"/>
              </a:lnSpc>
              <a:buClr>
                <a:schemeClr val="tx1"/>
              </a:buClr>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3.     Today’s Story</a:t>
            </a:r>
          </a:p>
          <a:p>
            <a:pPr marL="0" indent="0" defTabSz="912813" eaLnBrk="1" hangingPunct="1">
              <a:lnSpc>
                <a:spcPct val="80000"/>
              </a:lnSpc>
              <a:buClr>
                <a:schemeClr val="tx1"/>
              </a:buClr>
              <a:buNone/>
              <a:defRPr/>
            </a:pPr>
            <a:r>
              <a:rPr lang="en-US" sz="2000" i="1" dirty="0">
                <a:latin typeface="Calibri" pitchFamily="-72" charset="0"/>
              </a:rPr>
              <a:t>        		What is a life or leadership lesson?</a:t>
            </a:r>
            <a:endParaRPr lang="en-US" sz="1800" dirty="0"/>
          </a:p>
        </p:txBody>
      </p:sp>
      <p:sp>
        <p:nvSpPr>
          <p:cNvPr id="11" name="Content Placeholder 5">
            <a:extLst>
              <a:ext uri="{FF2B5EF4-FFF2-40B4-BE49-F238E27FC236}">
                <a16:creationId xmlns:a16="http://schemas.microsoft.com/office/drawing/2014/main" id="{8A7A05AD-48E6-4D1F-89A1-26B766985CE9}"/>
              </a:ext>
            </a:extLst>
          </p:cNvPr>
          <p:cNvSpPr txBox="1">
            <a:spLocks/>
          </p:cNvSpPr>
          <p:nvPr/>
        </p:nvSpPr>
        <p:spPr bwMode="auto">
          <a:xfrm>
            <a:off x="1291039" y="1781957"/>
            <a:ext cx="6564085" cy="1155366"/>
          </a:xfrm>
          <a:prstGeom prst="rect">
            <a:avLst/>
          </a:prstGeom>
          <a:noFill/>
          <a:ln w="9525">
            <a:noFill/>
            <a:miter lim="800000"/>
            <a:headEnd/>
            <a:tailEnd/>
          </a:ln>
        </p:spPr>
        <p:txBody>
          <a:bodyPr vert="horz" wrap="square" lIns="91432" tIns="45715" rIns="91432" bIns="45715" numCol="1" anchor="t" anchorCtr="0" compatLnSpc="1">
            <a:prstTxWarp prst="textNoShape">
              <a:avLst/>
            </a:prstTxWarp>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defTabSz="912813" eaLnBrk="1" hangingPunct="1">
              <a:lnSpc>
                <a:spcPct val="80000"/>
              </a:lnSpc>
              <a:buClr>
                <a:schemeClr val="tx1"/>
              </a:buClr>
              <a:buFont typeface="Arial" pitchFamily="-72" charset="0"/>
              <a:buNone/>
              <a:defRPr/>
            </a:pPr>
            <a:r>
              <a:rPr lang="en-US" sz="2800" b="1" i="1" dirty="0">
                <a:solidFill>
                  <a:srgbClr val="981F23"/>
                </a:solidFill>
                <a:latin typeface="Calibri" pitchFamily="-72" charset="0"/>
              </a:rPr>
              <a:t>To Prepare for the Next Session:</a:t>
            </a:r>
            <a:endParaRPr lang="en-US" sz="1800" i="1" dirty="0">
              <a:solidFill>
                <a:srgbClr val="981F23"/>
              </a:solidFill>
            </a:endParaRPr>
          </a:p>
        </p:txBody>
      </p:sp>
      <p:pic>
        <p:nvPicPr>
          <p:cNvPr id="4" name="Picture 3">
            <a:extLst>
              <a:ext uri="{FF2B5EF4-FFF2-40B4-BE49-F238E27FC236}">
                <a16:creationId xmlns:a16="http://schemas.microsoft.com/office/drawing/2014/main" id="{F98E0F9E-5F36-4D15-BB9D-B35A2F67DAE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pic>
        <p:nvPicPr>
          <p:cNvPr id="5" name="Picture 4">
            <a:extLst>
              <a:ext uri="{FF2B5EF4-FFF2-40B4-BE49-F238E27FC236}">
                <a16:creationId xmlns:a16="http://schemas.microsoft.com/office/drawing/2014/main" id="{21E6415C-52F7-2014-8725-57CB8EAB4D23}"/>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7" name="Footer Placeholder 1">
            <a:extLst>
              <a:ext uri="{FF2B5EF4-FFF2-40B4-BE49-F238E27FC236}">
                <a16:creationId xmlns:a16="http://schemas.microsoft.com/office/drawing/2014/main" id="{FFA0CD86-A7B1-337F-8336-6E50711BA22E}"/>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37933538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1"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pic>
        <p:nvPicPr>
          <p:cNvPr id="5" name="Picture 4" descr="A black background with red text&#10;&#10;Description automatically generated">
            <a:extLst>
              <a:ext uri="{FF2B5EF4-FFF2-40B4-BE49-F238E27FC236}">
                <a16:creationId xmlns:a16="http://schemas.microsoft.com/office/drawing/2014/main" id="{04A44660-5607-4246-6777-2A5E2E5C5EAD}"/>
              </a:ext>
            </a:extLst>
          </p:cNvPr>
          <p:cNvPicPr>
            <a:picLocks noChangeAspect="1"/>
          </p:cNvPicPr>
          <p:nvPr/>
        </p:nvPicPr>
        <p:blipFill>
          <a:blip r:embed="rId3"/>
          <a:stretch>
            <a:fillRect/>
          </a:stretch>
        </p:blipFill>
        <p:spPr>
          <a:xfrm>
            <a:off x="937387" y="560439"/>
            <a:ext cx="7269225" cy="2471535"/>
          </a:xfrm>
          <a:prstGeom prst="rect">
            <a:avLst/>
          </a:prstGeom>
        </p:spPr>
      </p:pic>
    </p:spTree>
    <p:extLst>
      <p:ext uri="{BB962C8B-B14F-4D97-AF65-F5344CB8AC3E}">
        <p14:creationId xmlns:p14="http://schemas.microsoft.com/office/powerpoint/2010/main" val="1100270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DC4683-3649-4DC9-8B1C-9F265489FEBE}"/>
              </a:ext>
            </a:extLst>
          </p:cNvPr>
          <p:cNvSpPr txBox="1">
            <a:spLocks/>
          </p:cNvSpPr>
          <p:nvPr/>
        </p:nvSpPr>
        <p:spPr>
          <a:xfrm>
            <a:off x="1472720" y="567813"/>
            <a:ext cx="6196013"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r>
              <a:rPr lang="en-US" sz="8000" b="1" dirty="0">
                <a:solidFill>
                  <a:srgbClr val="532BFA"/>
                </a:solidFill>
              </a:rPr>
              <a:t>MUSIC TRIVIA</a:t>
            </a:r>
          </a:p>
        </p:txBody>
      </p:sp>
      <p:pic>
        <p:nvPicPr>
          <p:cNvPr id="5" name="Picture 4">
            <a:extLst>
              <a:ext uri="{FF2B5EF4-FFF2-40B4-BE49-F238E27FC236}">
                <a16:creationId xmlns:a16="http://schemas.microsoft.com/office/drawing/2014/main" id="{7AF2EA76-34CA-427D-9902-601862B76096}"/>
              </a:ext>
            </a:extLst>
          </p:cNvPr>
          <p:cNvPicPr>
            <a:picLocks noChangeAspect="1"/>
          </p:cNvPicPr>
          <p:nvPr/>
        </p:nvPicPr>
        <p:blipFill>
          <a:blip r:embed="rId3"/>
          <a:stretch>
            <a:fillRect/>
          </a:stretch>
        </p:blipFill>
        <p:spPr>
          <a:xfrm>
            <a:off x="118889" y="1988443"/>
            <a:ext cx="8087765" cy="3497957"/>
          </a:xfrm>
          <a:prstGeom prst="rect">
            <a:avLst/>
          </a:prstGeom>
        </p:spPr>
      </p:pic>
      <p:pic>
        <p:nvPicPr>
          <p:cNvPr id="2" name="Picture 1">
            <a:extLst>
              <a:ext uri="{FF2B5EF4-FFF2-40B4-BE49-F238E27FC236}">
                <a16:creationId xmlns:a16="http://schemas.microsoft.com/office/drawing/2014/main" id="{E269F752-C546-4FC4-B7CB-DEBEF79323A0}"/>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4" name="Footer Placeholder 1">
            <a:extLst>
              <a:ext uri="{FF2B5EF4-FFF2-40B4-BE49-F238E27FC236}">
                <a16:creationId xmlns:a16="http://schemas.microsoft.com/office/drawing/2014/main" id="{AA927752-FDA7-4F6D-A671-3EE5B6F38BA5}"/>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256393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5D84959-431A-4DE8-A9F5-53758C3F3925}"/>
              </a:ext>
            </a:extLst>
          </p:cNvPr>
          <p:cNvSpPr txBox="1">
            <a:spLocks/>
          </p:cNvSpPr>
          <p:nvPr/>
        </p:nvSpPr>
        <p:spPr>
          <a:xfrm>
            <a:off x="146844" y="553814"/>
            <a:ext cx="8850312"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981F23"/>
                </a:solidFill>
                <a:latin typeface="+mn-lt"/>
              </a:rPr>
              <a:t>What was the first rock &amp; roll song to hit </a:t>
            </a:r>
          </a:p>
          <a:p>
            <a:pPr>
              <a:lnSpc>
                <a:spcPct val="90000"/>
              </a:lnSpc>
            </a:pPr>
            <a:r>
              <a:rPr lang="en-US" sz="3600" b="1" dirty="0">
                <a:solidFill>
                  <a:srgbClr val="981F23"/>
                </a:solidFill>
                <a:latin typeface="+mn-lt"/>
              </a:rPr>
              <a:t>number 1 on the charts?</a:t>
            </a:r>
          </a:p>
        </p:txBody>
      </p:sp>
      <p:sp>
        <p:nvSpPr>
          <p:cNvPr id="7" name="Content Placeholder 2">
            <a:extLst>
              <a:ext uri="{FF2B5EF4-FFF2-40B4-BE49-F238E27FC236}">
                <a16:creationId xmlns:a16="http://schemas.microsoft.com/office/drawing/2014/main" id="{93BB8DFA-7230-47B7-9605-102B7ECB959A}"/>
              </a:ext>
            </a:extLst>
          </p:cNvPr>
          <p:cNvSpPr txBox="1">
            <a:spLocks/>
          </p:cNvSpPr>
          <p:nvPr/>
        </p:nvSpPr>
        <p:spPr>
          <a:xfrm>
            <a:off x="327053" y="1645372"/>
            <a:ext cx="8678299" cy="2249854"/>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Heartbreak Hotel </a:t>
            </a:r>
            <a:r>
              <a:rPr lang="en-US" sz="2800" dirty="0"/>
              <a:t>(Elvis Presley)</a:t>
            </a:r>
          </a:p>
          <a:p>
            <a:pPr marL="630936" indent="-512064">
              <a:spcBef>
                <a:spcPts val="0"/>
              </a:spcBef>
              <a:buClrTx/>
              <a:buFont typeface="+mj-lt"/>
              <a:buAutoNum type="alphaUcPeriod"/>
            </a:pPr>
            <a:r>
              <a:rPr lang="en-US" sz="3200" dirty="0" err="1"/>
              <a:t>Tutti</a:t>
            </a:r>
            <a:r>
              <a:rPr lang="en-US" sz="3200" dirty="0"/>
              <a:t> Frutti </a:t>
            </a:r>
            <a:r>
              <a:rPr lang="en-US" sz="2800" dirty="0"/>
              <a:t>(Little Richard)</a:t>
            </a:r>
          </a:p>
          <a:p>
            <a:pPr marL="630936" indent="-512064">
              <a:spcBef>
                <a:spcPts val="0"/>
              </a:spcBef>
              <a:buClrTx/>
              <a:buFont typeface="+mj-lt"/>
              <a:buAutoNum type="alphaUcPeriod"/>
            </a:pPr>
            <a:r>
              <a:rPr lang="en-US" sz="3200" dirty="0"/>
              <a:t>I Want to Hold Your Hand </a:t>
            </a:r>
            <a:r>
              <a:rPr lang="en-US" sz="2800" dirty="0"/>
              <a:t>(The Beatles)</a:t>
            </a:r>
          </a:p>
          <a:p>
            <a:pPr marL="630936" indent="-512064">
              <a:spcBef>
                <a:spcPts val="0"/>
              </a:spcBef>
              <a:buClrTx/>
              <a:buFont typeface="+mj-lt"/>
              <a:buAutoNum type="alphaUcPeriod"/>
            </a:pPr>
            <a:r>
              <a:rPr lang="en-US" sz="3200" dirty="0"/>
              <a:t>Rock Around the Clock </a:t>
            </a:r>
            <a:r>
              <a:rPr lang="en-US" sz="2800" dirty="0"/>
              <a:t>(Bill Haley &amp; the Comets)</a:t>
            </a:r>
            <a:endParaRPr lang="en-US" sz="3200" dirty="0"/>
          </a:p>
        </p:txBody>
      </p:sp>
      <p:pic>
        <p:nvPicPr>
          <p:cNvPr id="5" name="Picture 4">
            <a:extLst>
              <a:ext uri="{FF2B5EF4-FFF2-40B4-BE49-F238E27FC236}">
                <a16:creationId xmlns:a16="http://schemas.microsoft.com/office/drawing/2014/main" id="{4EC9822C-FE0C-48D7-91CA-2641FD9227EE}"/>
              </a:ext>
            </a:extLst>
          </p:cNvPr>
          <p:cNvPicPr>
            <a:picLocks noChangeAspect="1"/>
          </p:cNvPicPr>
          <p:nvPr/>
        </p:nvPicPr>
        <p:blipFill>
          <a:blip r:embed="rId3"/>
          <a:stretch>
            <a:fillRect/>
          </a:stretch>
        </p:blipFill>
        <p:spPr>
          <a:xfrm>
            <a:off x="2412358" y="3927326"/>
            <a:ext cx="3580616" cy="2765886"/>
          </a:xfrm>
          <a:prstGeom prst="rect">
            <a:avLst/>
          </a:prstGeom>
        </p:spPr>
      </p:pic>
      <p:sp>
        <p:nvSpPr>
          <p:cNvPr id="2" name="TextBox 1">
            <a:extLst>
              <a:ext uri="{FF2B5EF4-FFF2-40B4-BE49-F238E27FC236}">
                <a16:creationId xmlns:a16="http://schemas.microsoft.com/office/drawing/2014/main" id="{636CB09E-DF64-4223-84DE-C25050832A4C}"/>
              </a:ext>
            </a:extLst>
          </p:cNvPr>
          <p:cNvSpPr txBox="1"/>
          <p:nvPr/>
        </p:nvSpPr>
        <p:spPr>
          <a:xfrm>
            <a:off x="6320289" y="4162086"/>
            <a:ext cx="2325468" cy="1938992"/>
          </a:xfrm>
          <a:prstGeom prst="rect">
            <a:avLst/>
          </a:prstGeom>
          <a:noFill/>
        </p:spPr>
        <p:txBody>
          <a:bodyPr wrap="square" rtlCol="0">
            <a:spAutoFit/>
          </a:bodyPr>
          <a:lstStyle/>
          <a:p>
            <a:pPr algn="ctr"/>
            <a:r>
              <a:rPr lang="en-US" dirty="0">
                <a:latin typeface="+mn-lt"/>
              </a:rPr>
              <a:t>It hit #1 July 9, 1955. It was later used as the theme song for </a:t>
            </a:r>
            <a:r>
              <a:rPr lang="en-US" i="1" dirty="0">
                <a:latin typeface="+mn-lt"/>
              </a:rPr>
              <a:t>Happy Days</a:t>
            </a:r>
            <a:r>
              <a:rPr lang="en-US" dirty="0">
                <a:latin typeface="+mn-lt"/>
              </a:rPr>
              <a:t>.</a:t>
            </a:r>
          </a:p>
        </p:txBody>
      </p:sp>
      <p:sp>
        <p:nvSpPr>
          <p:cNvPr id="13" name="Rectangle 12">
            <a:extLst>
              <a:ext uri="{FF2B5EF4-FFF2-40B4-BE49-F238E27FC236}">
                <a16:creationId xmlns:a16="http://schemas.microsoft.com/office/drawing/2014/main" id="{F30C899D-9A4A-41C3-BBA0-1E077BA90CE2}"/>
              </a:ext>
            </a:extLst>
          </p:cNvPr>
          <p:cNvSpPr/>
          <p:nvPr/>
        </p:nvSpPr>
        <p:spPr>
          <a:xfrm>
            <a:off x="327054" y="3201849"/>
            <a:ext cx="8489894"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1AAB2DF-7B74-FFDF-5BD6-4A318B910C57}"/>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9" name="Footer Placeholder 1">
            <a:extLst>
              <a:ext uri="{FF2B5EF4-FFF2-40B4-BE49-F238E27FC236}">
                <a16:creationId xmlns:a16="http://schemas.microsoft.com/office/drawing/2014/main" id="{2B65111E-7A38-D02A-A335-237B29E0A941}"/>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69303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par>
                                <p:cTn id="24" presetID="1"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2" grpId="0"/>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37B8707-E36F-4622-80AD-2DA30FBA553F}"/>
              </a:ext>
            </a:extLst>
          </p:cNvPr>
          <p:cNvSpPr txBox="1">
            <a:spLocks/>
          </p:cNvSpPr>
          <p:nvPr/>
        </p:nvSpPr>
        <p:spPr>
          <a:xfrm>
            <a:off x="1128860" y="544292"/>
            <a:ext cx="6877455"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981F23"/>
                </a:solidFill>
                <a:latin typeface="+mn-lt"/>
              </a:rPr>
              <a:t>What is the oldest surviving musical instrument?</a:t>
            </a:r>
          </a:p>
        </p:txBody>
      </p:sp>
      <p:sp>
        <p:nvSpPr>
          <p:cNvPr id="4" name="Content Placeholder 2">
            <a:extLst>
              <a:ext uri="{FF2B5EF4-FFF2-40B4-BE49-F238E27FC236}">
                <a16:creationId xmlns:a16="http://schemas.microsoft.com/office/drawing/2014/main" id="{B32B20F1-5693-4E9E-B068-5EDA33F0A116}"/>
              </a:ext>
            </a:extLst>
          </p:cNvPr>
          <p:cNvSpPr txBox="1">
            <a:spLocks/>
          </p:cNvSpPr>
          <p:nvPr/>
        </p:nvSpPr>
        <p:spPr>
          <a:xfrm>
            <a:off x="757627" y="2334435"/>
            <a:ext cx="2560926" cy="2196468"/>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drum</a:t>
            </a:r>
          </a:p>
          <a:p>
            <a:pPr marL="630936" indent="-512064">
              <a:spcBef>
                <a:spcPts val="0"/>
              </a:spcBef>
              <a:buClrTx/>
              <a:buFont typeface="+mj-lt"/>
              <a:buAutoNum type="alphaUcPeriod"/>
            </a:pPr>
            <a:r>
              <a:rPr lang="en-US" sz="3200" dirty="0"/>
              <a:t>lyre</a:t>
            </a:r>
          </a:p>
          <a:p>
            <a:pPr marL="630936" indent="-512064">
              <a:spcBef>
                <a:spcPts val="0"/>
              </a:spcBef>
              <a:buClrTx/>
              <a:buFont typeface="+mj-lt"/>
              <a:buAutoNum type="alphaUcPeriod"/>
            </a:pPr>
            <a:r>
              <a:rPr lang="en-US" sz="3200" dirty="0"/>
              <a:t>flute</a:t>
            </a:r>
          </a:p>
          <a:p>
            <a:pPr marL="630936" indent="-512064">
              <a:spcBef>
                <a:spcPts val="0"/>
              </a:spcBef>
              <a:buClrTx/>
              <a:buFont typeface="+mj-lt"/>
              <a:buAutoNum type="alphaUcPeriod"/>
            </a:pPr>
            <a:r>
              <a:rPr lang="en-US" sz="3200" dirty="0"/>
              <a:t>trumpet</a:t>
            </a:r>
          </a:p>
        </p:txBody>
      </p:sp>
      <p:pic>
        <p:nvPicPr>
          <p:cNvPr id="7" name="Picture 6">
            <a:extLst>
              <a:ext uri="{FF2B5EF4-FFF2-40B4-BE49-F238E27FC236}">
                <a16:creationId xmlns:a16="http://schemas.microsoft.com/office/drawing/2014/main" id="{3AFDDFD3-6D56-4EA8-8911-EB5E8D7CFE44}"/>
              </a:ext>
            </a:extLst>
          </p:cNvPr>
          <p:cNvPicPr>
            <a:picLocks noChangeAspect="1"/>
          </p:cNvPicPr>
          <p:nvPr/>
        </p:nvPicPr>
        <p:blipFill rotWithShape="1">
          <a:blip r:embed="rId3"/>
          <a:srcRect/>
          <a:stretch/>
        </p:blipFill>
        <p:spPr>
          <a:xfrm>
            <a:off x="3223919" y="1684745"/>
            <a:ext cx="5254113" cy="3677879"/>
          </a:xfrm>
          <a:prstGeom prst="ellipse">
            <a:avLst/>
          </a:prstGeom>
        </p:spPr>
      </p:pic>
      <p:sp>
        <p:nvSpPr>
          <p:cNvPr id="2" name="TextBox 1">
            <a:extLst>
              <a:ext uri="{FF2B5EF4-FFF2-40B4-BE49-F238E27FC236}">
                <a16:creationId xmlns:a16="http://schemas.microsoft.com/office/drawing/2014/main" id="{C063DD15-74B7-4A5B-BC6B-8E0260960F5A}"/>
              </a:ext>
            </a:extLst>
          </p:cNvPr>
          <p:cNvSpPr txBox="1"/>
          <p:nvPr/>
        </p:nvSpPr>
        <p:spPr>
          <a:xfrm>
            <a:off x="657141" y="5331918"/>
            <a:ext cx="7820891" cy="830997"/>
          </a:xfrm>
          <a:prstGeom prst="rect">
            <a:avLst/>
          </a:prstGeom>
          <a:noFill/>
        </p:spPr>
        <p:txBody>
          <a:bodyPr wrap="square" rtlCol="0">
            <a:spAutoFit/>
          </a:bodyPr>
          <a:lstStyle/>
          <a:p>
            <a:pPr algn="ctr"/>
            <a:r>
              <a:rPr lang="en-US" dirty="0">
                <a:latin typeface="+mn-lt"/>
              </a:rPr>
              <a:t>A flute made from a hollow bone was found in Slovenia in 1989 and is estimated to be at least 43,000 years old.</a:t>
            </a:r>
          </a:p>
        </p:txBody>
      </p:sp>
      <p:sp>
        <p:nvSpPr>
          <p:cNvPr id="11" name="Rectangle 10">
            <a:extLst>
              <a:ext uri="{FF2B5EF4-FFF2-40B4-BE49-F238E27FC236}">
                <a16:creationId xmlns:a16="http://schemas.microsoft.com/office/drawing/2014/main" id="{DAE7255C-B056-43D6-8023-CC3AE79ED1D9}"/>
              </a:ext>
            </a:extLst>
          </p:cNvPr>
          <p:cNvSpPr/>
          <p:nvPr/>
        </p:nvSpPr>
        <p:spPr>
          <a:xfrm>
            <a:off x="832535" y="3386782"/>
            <a:ext cx="1612713"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574A54-3423-448D-6B61-A0DD83DAED90}"/>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9" name="Footer Placeholder 1">
            <a:extLst>
              <a:ext uri="{FF2B5EF4-FFF2-40B4-BE49-F238E27FC236}">
                <a16:creationId xmlns:a16="http://schemas.microsoft.com/office/drawing/2014/main" id="{C0CE62E0-81A3-240A-F578-C02DA9A35BAA}"/>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82086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0FB5CE5-9B62-4984-AD1F-C9358F449116}"/>
              </a:ext>
            </a:extLst>
          </p:cNvPr>
          <p:cNvSpPr txBox="1">
            <a:spLocks/>
          </p:cNvSpPr>
          <p:nvPr/>
        </p:nvSpPr>
        <p:spPr>
          <a:xfrm>
            <a:off x="508001" y="454490"/>
            <a:ext cx="8392160"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r>
              <a:rPr lang="en-US" sz="3600" b="1" dirty="0">
                <a:solidFill>
                  <a:srgbClr val="981F23"/>
                </a:solidFill>
              </a:rPr>
              <a:t>What female artist has won the most Grammy Awards?</a:t>
            </a:r>
          </a:p>
        </p:txBody>
      </p:sp>
      <p:sp>
        <p:nvSpPr>
          <p:cNvPr id="4" name="Content Placeholder 2">
            <a:extLst>
              <a:ext uri="{FF2B5EF4-FFF2-40B4-BE49-F238E27FC236}">
                <a16:creationId xmlns:a16="http://schemas.microsoft.com/office/drawing/2014/main" id="{1B53C0CA-A66E-4EE1-886A-B62156B42940}"/>
              </a:ext>
            </a:extLst>
          </p:cNvPr>
          <p:cNvSpPr txBox="1">
            <a:spLocks/>
          </p:cNvSpPr>
          <p:nvPr/>
        </p:nvSpPr>
        <p:spPr>
          <a:xfrm>
            <a:off x="741792" y="1988094"/>
            <a:ext cx="3555777" cy="3280172"/>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428625" indent="-342900">
              <a:buClrTx/>
              <a:buFont typeface="+mj-lt"/>
              <a:buAutoNum type="alphaUcPeriod"/>
            </a:pPr>
            <a:r>
              <a:rPr lang="en-US" sz="2800" dirty="0"/>
              <a:t> Madonna</a:t>
            </a:r>
          </a:p>
          <a:p>
            <a:pPr marL="428625" indent="-342900">
              <a:buClrTx/>
              <a:buFont typeface="+mj-lt"/>
              <a:buAutoNum type="alphaUcPeriod"/>
            </a:pPr>
            <a:r>
              <a:rPr lang="en-US" sz="2800" dirty="0"/>
              <a:t> Alison Krauss</a:t>
            </a:r>
          </a:p>
          <a:p>
            <a:pPr marL="428625" indent="-342900">
              <a:buClrTx/>
              <a:buFont typeface="+mj-lt"/>
              <a:buAutoNum type="alphaUcPeriod"/>
            </a:pPr>
            <a:r>
              <a:rPr lang="en-US" sz="2800" dirty="0"/>
              <a:t> Dolly Parton</a:t>
            </a:r>
          </a:p>
          <a:p>
            <a:pPr marL="428625" indent="-342900">
              <a:buClrTx/>
              <a:buFont typeface="+mj-lt"/>
              <a:buAutoNum type="alphaUcPeriod"/>
            </a:pPr>
            <a:r>
              <a:rPr lang="en-US" sz="2800" dirty="0"/>
              <a:t> Beyoncé</a:t>
            </a:r>
          </a:p>
          <a:p>
            <a:pPr marL="85725" indent="0">
              <a:buClrTx/>
              <a:buNone/>
            </a:pPr>
            <a:endParaRPr lang="en-US" sz="2800" dirty="0"/>
          </a:p>
        </p:txBody>
      </p:sp>
      <p:sp>
        <p:nvSpPr>
          <p:cNvPr id="2" name="TextBox 1">
            <a:extLst>
              <a:ext uri="{FF2B5EF4-FFF2-40B4-BE49-F238E27FC236}">
                <a16:creationId xmlns:a16="http://schemas.microsoft.com/office/drawing/2014/main" id="{8F016DBE-9EB7-46DF-8A05-A556DBABC668}"/>
              </a:ext>
            </a:extLst>
          </p:cNvPr>
          <p:cNvSpPr txBox="1"/>
          <p:nvPr/>
        </p:nvSpPr>
        <p:spPr>
          <a:xfrm>
            <a:off x="4114800" y="2971800"/>
            <a:ext cx="914400" cy="914400"/>
          </a:xfrm>
          <a:prstGeom prst="rect">
            <a:avLst/>
          </a:prstGeom>
          <a:noFill/>
        </p:spPr>
        <p:txBody>
          <a:bodyPr wrap="square" rtlCol="0">
            <a:spAutoFit/>
          </a:bodyPr>
          <a:lstStyle/>
          <a:p>
            <a:endParaRPr lang="en-US" dirty="0"/>
          </a:p>
        </p:txBody>
      </p:sp>
      <p:pic>
        <p:nvPicPr>
          <p:cNvPr id="7" name="Picture 6">
            <a:extLst>
              <a:ext uri="{FF2B5EF4-FFF2-40B4-BE49-F238E27FC236}">
                <a16:creationId xmlns:a16="http://schemas.microsoft.com/office/drawing/2014/main" id="{5F7A221C-B5A7-4E6B-9982-5775750EE691}"/>
              </a:ext>
            </a:extLst>
          </p:cNvPr>
          <p:cNvPicPr>
            <a:picLocks noChangeAspect="1"/>
          </p:cNvPicPr>
          <p:nvPr/>
        </p:nvPicPr>
        <p:blipFill>
          <a:blip r:embed="rId3"/>
          <a:srcRect/>
          <a:stretch/>
        </p:blipFill>
        <p:spPr>
          <a:xfrm>
            <a:off x="4262035" y="1898046"/>
            <a:ext cx="4487072" cy="3371713"/>
          </a:xfrm>
          <a:prstGeom prst="rect">
            <a:avLst/>
          </a:prstGeom>
          <a:effectLst>
            <a:outerShdw blurRad="177800" dist="165100" dir="2700000" algn="tl" rotWithShape="0">
              <a:prstClr val="black">
                <a:alpha val="40000"/>
              </a:prstClr>
            </a:outerShdw>
            <a:softEdge rad="31750"/>
          </a:effectLst>
        </p:spPr>
      </p:pic>
      <p:pic>
        <p:nvPicPr>
          <p:cNvPr id="5" name="Picture 4">
            <a:extLst>
              <a:ext uri="{FF2B5EF4-FFF2-40B4-BE49-F238E27FC236}">
                <a16:creationId xmlns:a16="http://schemas.microsoft.com/office/drawing/2014/main" id="{0364ACBD-5AD5-6009-8EB8-DCF32F4757BE}"/>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127FF401-0358-3BC0-A32B-00A260BEE92D}"/>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
        <p:nvSpPr>
          <p:cNvPr id="8" name="Rectangle 7">
            <a:extLst>
              <a:ext uri="{FF2B5EF4-FFF2-40B4-BE49-F238E27FC236}">
                <a16:creationId xmlns:a16="http://schemas.microsoft.com/office/drawing/2014/main" id="{9BE83B3E-F248-A02D-5341-39094F35E37A}"/>
              </a:ext>
            </a:extLst>
          </p:cNvPr>
          <p:cNvSpPr/>
          <p:nvPr/>
        </p:nvSpPr>
        <p:spPr>
          <a:xfrm>
            <a:off x="832536" y="3583902"/>
            <a:ext cx="1999154"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208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ppt_y"/>
                                          </p:val>
                                        </p:tav>
                                        <p:tav tm="100000">
                                          <p:val>
                                            <p:strVal val="#ppt_y"/>
                                          </p:val>
                                        </p:tav>
                                      </p:tavLst>
                                    </p:anim>
                                  </p:childTnLst>
                                </p:cTn>
                              </p:par>
                              <p:par>
                                <p:cTn id="27" presetID="10"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FAF456-9252-4143-9CF4-85B36C9B393B}"/>
              </a:ext>
            </a:extLst>
          </p:cNvPr>
          <p:cNvSpPr txBox="1">
            <a:spLocks/>
          </p:cNvSpPr>
          <p:nvPr/>
        </p:nvSpPr>
        <p:spPr>
          <a:xfrm>
            <a:off x="756502" y="545373"/>
            <a:ext cx="7629121"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981F23"/>
                </a:solidFill>
                <a:latin typeface="+mn-lt"/>
              </a:rPr>
              <a:t>How many keys does a piano have?</a:t>
            </a:r>
          </a:p>
        </p:txBody>
      </p:sp>
      <p:sp>
        <p:nvSpPr>
          <p:cNvPr id="4" name="Content Placeholder 2">
            <a:extLst>
              <a:ext uri="{FF2B5EF4-FFF2-40B4-BE49-F238E27FC236}">
                <a16:creationId xmlns:a16="http://schemas.microsoft.com/office/drawing/2014/main" id="{3E3A8253-7913-4B28-9953-D856D99204EF}"/>
              </a:ext>
            </a:extLst>
          </p:cNvPr>
          <p:cNvSpPr txBox="1">
            <a:spLocks/>
          </p:cNvSpPr>
          <p:nvPr/>
        </p:nvSpPr>
        <p:spPr>
          <a:xfrm>
            <a:off x="758670" y="2354322"/>
            <a:ext cx="1768773" cy="2032743"/>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88</a:t>
            </a:r>
          </a:p>
          <a:p>
            <a:pPr marL="630936" indent="-512064">
              <a:spcBef>
                <a:spcPts val="0"/>
              </a:spcBef>
              <a:buClrTx/>
              <a:buFont typeface="+mj-lt"/>
              <a:buAutoNum type="alphaUcPeriod"/>
            </a:pPr>
            <a:r>
              <a:rPr lang="en-US" sz="3200" dirty="0"/>
              <a:t>70</a:t>
            </a:r>
          </a:p>
          <a:p>
            <a:pPr marL="630936" indent="-512064">
              <a:spcBef>
                <a:spcPts val="0"/>
              </a:spcBef>
              <a:buClrTx/>
              <a:buFont typeface="+mj-lt"/>
              <a:buAutoNum type="alphaUcPeriod"/>
            </a:pPr>
            <a:r>
              <a:rPr lang="en-US" sz="3200" dirty="0"/>
              <a:t>65 </a:t>
            </a:r>
          </a:p>
          <a:p>
            <a:pPr marL="630936" indent="-512064">
              <a:spcBef>
                <a:spcPts val="0"/>
              </a:spcBef>
              <a:buClrTx/>
              <a:buFont typeface="+mj-lt"/>
              <a:buAutoNum type="alphaUcPeriod"/>
            </a:pPr>
            <a:r>
              <a:rPr lang="en-US" sz="3200" dirty="0"/>
              <a:t>96</a:t>
            </a:r>
          </a:p>
        </p:txBody>
      </p:sp>
      <p:pic>
        <p:nvPicPr>
          <p:cNvPr id="12" name="Picture 11">
            <a:extLst>
              <a:ext uri="{FF2B5EF4-FFF2-40B4-BE49-F238E27FC236}">
                <a16:creationId xmlns:a16="http://schemas.microsoft.com/office/drawing/2014/main" id="{9456B633-8A39-408A-B851-15349F7CC9B1}"/>
              </a:ext>
            </a:extLst>
          </p:cNvPr>
          <p:cNvPicPr>
            <a:picLocks noChangeAspect="1"/>
          </p:cNvPicPr>
          <p:nvPr/>
        </p:nvPicPr>
        <p:blipFill>
          <a:blip r:embed="rId3"/>
          <a:stretch>
            <a:fillRect/>
          </a:stretch>
        </p:blipFill>
        <p:spPr>
          <a:xfrm>
            <a:off x="2758838" y="1609692"/>
            <a:ext cx="5764468" cy="3602792"/>
          </a:xfrm>
          <a:prstGeom prst="ellipse">
            <a:avLst/>
          </a:prstGeom>
        </p:spPr>
      </p:pic>
      <p:sp>
        <p:nvSpPr>
          <p:cNvPr id="2" name="TextBox 1">
            <a:extLst>
              <a:ext uri="{FF2B5EF4-FFF2-40B4-BE49-F238E27FC236}">
                <a16:creationId xmlns:a16="http://schemas.microsoft.com/office/drawing/2014/main" id="{7E9C2F6B-DC05-4D05-9363-FD6090A808B2}"/>
              </a:ext>
            </a:extLst>
          </p:cNvPr>
          <p:cNvSpPr txBox="1"/>
          <p:nvPr/>
        </p:nvSpPr>
        <p:spPr>
          <a:xfrm>
            <a:off x="1177643" y="5451763"/>
            <a:ext cx="6795654" cy="830997"/>
          </a:xfrm>
          <a:prstGeom prst="rect">
            <a:avLst/>
          </a:prstGeom>
          <a:noFill/>
        </p:spPr>
        <p:txBody>
          <a:bodyPr wrap="square" rtlCol="0">
            <a:spAutoFit/>
          </a:bodyPr>
          <a:lstStyle/>
          <a:p>
            <a:pPr algn="ctr"/>
            <a:r>
              <a:rPr lang="en-US" dirty="0">
                <a:latin typeface="+mn-lt"/>
              </a:rPr>
              <a:t>It has 7 octaves made up of 52 white keys </a:t>
            </a:r>
          </a:p>
          <a:p>
            <a:pPr algn="ctr"/>
            <a:r>
              <a:rPr lang="en-US" dirty="0">
                <a:latin typeface="+mn-lt"/>
              </a:rPr>
              <a:t>and 36 black keys.</a:t>
            </a:r>
          </a:p>
        </p:txBody>
      </p:sp>
      <p:sp>
        <p:nvSpPr>
          <p:cNvPr id="11" name="Rectangle 10">
            <a:extLst>
              <a:ext uri="{FF2B5EF4-FFF2-40B4-BE49-F238E27FC236}">
                <a16:creationId xmlns:a16="http://schemas.microsoft.com/office/drawing/2014/main" id="{048B1BC7-2CC9-4ECB-B5E3-0C6F693BC15B}"/>
              </a:ext>
            </a:extLst>
          </p:cNvPr>
          <p:cNvSpPr/>
          <p:nvPr/>
        </p:nvSpPr>
        <p:spPr>
          <a:xfrm>
            <a:off x="832536" y="2441557"/>
            <a:ext cx="1242844"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672073B-BB58-B61B-D9FB-BD1F8C2B88DA}"/>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8" name="Footer Placeholder 1">
            <a:extLst>
              <a:ext uri="{FF2B5EF4-FFF2-40B4-BE49-F238E27FC236}">
                <a16:creationId xmlns:a16="http://schemas.microsoft.com/office/drawing/2014/main" id="{84D6AA37-08A5-12CD-BF19-EDA542E86B1E}"/>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370363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FAF456-9252-4143-9CF4-85B36C9B393B}"/>
              </a:ext>
            </a:extLst>
          </p:cNvPr>
          <p:cNvSpPr txBox="1">
            <a:spLocks/>
          </p:cNvSpPr>
          <p:nvPr/>
        </p:nvSpPr>
        <p:spPr>
          <a:xfrm>
            <a:off x="756502" y="553184"/>
            <a:ext cx="7629121"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981F23"/>
                </a:solidFill>
                <a:latin typeface="+mn-lt"/>
              </a:rPr>
              <a:t>Who holds the record for being the youngest solo artist to score a #1 hit on the Billboard charts?</a:t>
            </a:r>
          </a:p>
        </p:txBody>
      </p:sp>
      <p:sp>
        <p:nvSpPr>
          <p:cNvPr id="4" name="Content Placeholder 2">
            <a:extLst>
              <a:ext uri="{FF2B5EF4-FFF2-40B4-BE49-F238E27FC236}">
                <a16:creationId xmlns:a16="http://schemas.microsoft.com/office/drawing/2014/main" id="{3E3A8253-7913-4B28-9953-D856D99204EF}"/>
              </a:ext>
            </a:extLst>
          </p:cNvPr>
          <p:cNvSpPr txBox="1">
            <a:spLocks/>
          </p:cNvSpPr>
          <p:nvPr/>
        </p:nvSpPr>
        <p:spPr>
          <a:xfrm>
            <a:off x="758934" y="2754460"/>
            <a:ext cx="3813065" cy="2215281"/>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Stevie Wonder</a:t>
            </a:r>
          </a:p>
          <a:p>
            <a:pPr marL="630936" indent="-512064">
              <a:spcBef>
                <a:spcPts val="0"/>
              </a:spcBef>
              <a:buClrTx/>
              <a:buFont typeface="+mj-lt"/>
              <a:buAutoNum type="alphaUcPeriod"/>
            </a:pPr>
            <a:r>
              <a:rPr lang="en-US" sz="3200" dirty="0"/>
              <a:t>Britney Spears</a:t>
            </a:r>
          </a:p>
          <a:p>
            <a:pPr marL="630936" indent="-512064">
              <a:spcBef>
                <a:spcPts val="0"/>
              </a:spcBef>
              <a:buClrTx/>
              <a:buFont typeface="+mj-lt"/>
              <a:buAutoNum type="alphaUcPeriod"/>
            </a:pPr>
            <a:r>
              <a:rPr lang="en-US" sz="3200" dirty="0"/>
              <a:t>Michael Jackson</a:t>
            </a:r>
          </a:p>
          <a:p>
            <a:pPr marL="630936" indent="-512064">
              <a:spcBef>
                <a:spcPts val="0"/>
              </a:spcBef>
              <a:buClrTx/>
              <a:buFont typeface="+mj-lt"/>
              <a:buAutoNum type="alphaUcPeriod"/>
            </a:pPr>
            <a:r>
              <a:rPr lang="en-US" sz="3200" dirty="0"/>
              <a:t>LeAnn Rimes</a:t>
            </a:r>
          </a:p>
        </p:txBody>
      </p:sp>
      <p:pic>
        <p:nvPicPr>
          <p:cNvPr id="7" name="Picture 6">
            <a:extLst>
              <a:ext uri="{FF2B5EF4-FFF2-40B4-BE49-F238E27FC236}">
                <a16:creationId xmlns:a16="http://schemas.microsoft.com/office/drawing/2014/main" id="{E7D9D414-AB87-4006-9DE4-6E8ECFC0ABD5}"/>
              </a:ext>
            </a:extLst>
          </p:cNvPr>
          <p:cNvPicPr>
            <a:picLocks noChangeAspect="1"/>
          </p:cNvPicPr>
          <p:nvPr/>
        </p:nvPicPr>
        <p:blipFill rotWithShape="1">
          <a:blip r:embed="rId3"/>
          <a:srcRect l="21876"/>
          <a:stretch/>
        </p:blipFill>
        <p:spPr>
          <a:xfrm>
            <a:off x="4458109" y="2167584"/>
            <a:ext cx="4545250" cy="3280171"/>
          </a:xfrm>
          <a:prstGeom prst="ellipse">
            <a:avLst/>
          </a:prstGeom>
        </p:spPr>
      </p:pic>
      <p:sp>
        <p:nvSpPr>
          <p:cNvPr id="6" name="TextBox 5">
            <a:extLst>
              <a:ext uri="{FF2B5EF4-FFF2-40B4-BE49-F238E27FC236}">
                <a16:creationId xmlns:a16="http://schemas.microsoft.com/office/drawing/2014/main" id="{F9A10331-690E-42E5-AD40-67AB7A6A4CCD}"/>
              </a:ext>
            </a:extLst>
          </p:cNvPr>
          <p:cNvSpPr txBox="1"/>
          <p:nvPr/>
        </p:nvSpPr>
        <p:spPr>
          <a:xfrm>
            <a:off x="862375" y="5402060"/>
            <a:ext cx="7417373" cy="1200329"/>
          </a:xfrm>
          <a:prstGeom prst="rect">
            <a:avLst/>
          </a:prstGeom>
          <a:noFill/>
        </p:spPr>
        <p:txBody>
          <a:bodyPr wrap="square" rtlCol="0">
            <a:spAutoFit/>
          </a:bodyPr>
          <a:lstStyle/>
          <a:p>
            <a:pPr algn="ctr"/>
            <a:r>
              <a:rPr lang="en-US" dirty="0">
                <a:latin typeface="+mn-lt"/>
              </a:rPr>
              <a:t>He was only 13. Michael Jackson recorded successfully with the Jackson 5, but didn’t release any solo albums until he was in his 20s.</a:t>
            </a:r>
          </a:p>
        </p:txBody>
      </p:sp>
      <p:sp>
        <p:nvSpPr>
          <p:cNvPr id="12" name="Rectangle 11">
            <a:extLst>
              <a:ext uri="{FF2B5EF4-FFF2-40B4-BE49-F238E27FC236}">
                <a16:creationId xmlns:a16="http://schemas.microsoft.com/office/drawing/2014/main" id="{652D2BBD-87AC-490B-AC78-A1ACCAAC9318}"/>
              </a:ext>
            </a:extLst>
          </p:cNvPr>
          <p:cNvSpPr/>
          <p:nvPr/>
        </p:nvSpPr>
        <p:spPr>
          <a:xfrm>
            <a:off x="832536" y="2852525"/>
            <a:ext cx="3236030"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6354DDB-A052-4DB4-FE59-28442A7F2AE2}"/>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9" name="Footer Placeholder 1">
            <a:extLst>
              <a:ext uri="{FF2B5EF4-FFF2-40B4-BE49-F238E27FC236}">
                <a16:creationId xmlns:a16="http://schemas.microsoft.com/office/drawing/2014/main" id="{34612DBF-7297-0753-30F4-A4257A61D499}"/>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887671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6" grpId="0"/>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F941594-528B-48E5-A6A4-1BE37297AEF2}"/>
              </a:ext>
            </a:extLst>
          </p:cNvPr>
          <p:cNvSpPr txBox="1">
            <a:spLocks/>
          </p:cNvSpPr>
          <p:nvPr/>
        </p:nvSpPr>
        <p:spPr>
          <a:xfrm>
            <a:off x="388856" y="501325"/>
            <a:ext cx="8378072"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r>
              <a:rPr lang="en-US" sz="3600" b="1" dirty="0">
                <a:solidFill>
                  <a:srgbClr val="981F23"/>
                </a:solidFill>
              </a:rPr>
              <a:t>Which classical composer was deaf?</a:t>
            </a:r>
          </a:p>
        </p:txBody>
      </p:sp>
      <p:sp>
        <p:nvSpPr>
          <p:cNvPr id="4" name="Content Placeholder 2">
            <a:extLst>
              <a:ext uri="{FF2B5EF4-FFF2-40B4-BE49-F238E27FC236}">
                <a16:creationId xmlns:a16="http://schemas.microsoft.com/office/drawing/2014/main" id="{4803C19C-E39E-406C-8371-8B3EEE90CE2B}"/>
              </a:ext>
            </a:extLst>
          </p:cNvPr>
          <p:cNvSpPr txBox="1">
            <a:spLocks/>
          </p:cNvSpPr>
          <p:nvPr/>
        </p:nvSpPr>
        <p:spPr>
          <a:xfrm>
            <a:off x="756444" y="2254383"/>
            <a:ext cx="2836430" cy="2138035"/>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Bach</a:t>
            </a:r>
          </a:p>
          <a:p>
            <a:pPr marL="630936" indent="-512064">
              <a:spcBef>
                <a:spcPts val="0"/>
              </a:spcBef>
              <a:buClrTx/>
              <a:buFont typeface="+mj-lt"/>
              <a:buAutoNum type="alphaUcPeriod"/>
            </a:pPr>
            <a:r>
              <a:rPr lang="en-US" sz="3200" dirty="0"/>
              <a:t>Mozart</a:t>
            </a:r>
          </a:p>
          <a:p>
            <a:pPr marL="630936" indent="-512064">
              <a:spcBef>
                <a:spcPts val="0"/>
              </a:spcBef>
              <a:buClrTx/>
              <a:buFont typeface="+mj-lt"/>
              <a:buAutoNum type="alphaUcPeriod"/>
            </a:pPr>
            <a:r>
              <a:rPr lang="en-US" sz="3200" dirty="0"/>
              <a:t>Chopin</a:t>
            </a:r>
          </a:p>
          <a:p>
            <a:pPr marL="630936" indent="-512064">
              <a:spcBef>
                <a:spcPts val="0"/>
              </a:spcBef>
              <a:buClrTx/>
              <a:buFont typeface="+mj-lt"/>
              <a:buAutoNum type="alphaUcPeriod"/>
            </a:pPr>
            <a:r>
              <a:rPr lang="en-US" sz="3200" dirty="0"/>
              <a:t>Beethoven</a:t>
            </a:r>
          </a:p>
        </p:txBody>
      </p:sp>
      <p:pic>
        <p:nvPicPr>
          <p:cNvPr id="9" name="Picture 8">
            <a:extLst>
              <a:ext uri="{FF2B5EF4-FFF2-40B4-BE49-F238E27FC236}">
                <a16:creationId xmlns:a16="http://schemas.microsoft.com/office/drawing/2014/main" id="{B287860A-F7C0-41B2-AD3A-A25AECEADF5F}"/>
              </a:ext>
            </a:extLst>
          </p:cNvPr>
          <p:cNvPicPr>
            <a:picLocks noChangeAspect="1"/>
          </p:cNvPicPr>
          <p:nvPr/>
        </p:nvPicPr>
        <p:blipFill>
          <a:blip r:embed="rId3"/>
          <a:stretch>
            <a:fillRect/>
          </a:stretch>
        </p:blipFill>
        <p:spPr>
          <a:xfrm>
            <a:off x="4734419" y="1199659"/>
            <a:ext cx="3185614" cy="4247485"/>
          </a:xfrm>
          <a:prstGeom prst="rect">
            <a:avLst/>
          </a:prstGeom>
        </p:spPr>
      </p:pic>
      <p:sp>
        <p:nvSpPr>
          <p:cNvPr id="2" name="TextBox 1">
            <a:extLst>
              <a:ext uri="{FF2B5EF4-FFF2-40B4-BE49-F238E27FC236}">
                <a16:creationId xmlns:a16="http://schemas.microsoft.com/office/drawing/2014/main" id="{39E03ACC-303B-483D-8F51-2B9C3D2C518A}"/>
              </a:ext>
            </a:extLst>
          </p:cNvPr>
          <p:cNvSpPr txBox="1"/>
          <p:nvPr/>
        </p:nvSpPr>
        <p:spPr>
          <a:xfrm>
            <a:off x="962891" y="5587526"/>
            <a:ext cx="7225145" cy="830997"/>
          </a:xfrm>
          <a:prstGeom prst="rect">
            <a:avLst/>
          </a:prstGeom>
          <a:noFill/>
        </p:spPr>
        <p:txBody>
          <a:bodyPr wrap="square" rtlCol="0">
            <a:spAutoFit/>
          </a:bodyPr>
          <a:lstStyle/>
          <a:p>
            <a:pPr algn="ctr"/>
            <a:r>
              <a:rPr lang="en-US" dirty="0">
                <a:latin typeface="+mn-lt"/>
              </a:rPr>
              <a:t>He reportedly began having hearing problems at the age of 26 and was completely deaf by the age of 46.</a:t>
            </a:r>
          </a:p>
        </p:txBody>
      </p:sp>
      <p:sp>
        <p:nvSpPr>
          <p:cNvPr id="12" name="Rectangle 11">
            <a:extLst>
              <a:ext uri="{FF2B5EF4-FFF2-40B4-BE49-F238E27FC236}">
                <a16:creationId xmlns:a16="http://schemas.microsoft.com/office/drawing/2014/main" id="{78067F06-DF3A-4DBA-BBC6-9FF7D884E794}"/>
              </a:ext>
            </a:extLst>
          </p:cNvPr>
          <p:cNvSpPr/>
          <p:nvPr/>
        </p:nvSpPr>
        <p:spPr>
          <a:xfrm>
            <a:off x="832536" y="3808017"/>
            <a:ext cx="2588758"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74652DD-128F-DEF8-C787-E2AA46B395E0}"/>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8" name="Footer Placeholder 1">
            <a:extLst>
              <a:ext uri="{FF2B5EF4-FFF2-40B4-BE49-F238E27FC236}">
                <a16:creationId xmlns:a16="http://schemas.microsoft.com/office/drawing/2014/main" id="{1703E677-9118-6682-839A-F7ECB521D636}"/>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4635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p:bldP spid="1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20384</TotalTime>
  <Words>2358</Words>
  <Application>Microsoft Office PowerPoint</Application>
  <PresentationFormat>On-screen Show (4:3)</PresentationFormat>
  <Paragraphs>247</Paragraphs>
  <Slides>23</Slides>
  <Notes>23</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Calisto MT</vt:lpstr>
      <vt:lpstr>Perpetua Titling MT</vt:lpstr>
      <vt:lpstr>Verdana</vt:lpstr>
      <vt:lpstr>Apothecary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Leadership Development Plan: Own It, Correct It, Learn From It, and Qualify to Move 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Opportunity Assignment </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517</cp:revision>
  <cp:lastPrinted>2020-01-13T18:21:45Z</cp:lastPrinted>
  <dcterms:created xsi:type="dcterms:W3CDTF">2014-04-21T13:47:24Z</dcterms:created>
  <dcterms:modified xsi:type="dcterms:W3CDTF">2024-06-06T17:57:41Z</dcterms:modified>
</cp:coreProperties>
</file>