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8"/>
  </p:notesMasterIdLst>
  <p:handoutMasterIdLst>
    <p:handoutMasterId r:id="rId9"/>
  </p:handoutMasterIdLst>
  <p:sldIdLst>
    <p:sldId id="1258" r:id="rId2"/>
    <p:sldId id="1259" r:id="rId3"/>
    <p:sldId id="1260" r:id="rId4"/>
    <p:sldId id="1261" r:id="rId5"/>
    <p:sldId id="1262" r:id="rId6"/>
    <p:sldId id="1263" r:id="rId7"/>
  </p:sldIdLst>
  <p:sldSz cx="9144000" cy="6858000" type="screen4x3"/>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36" userDrawn="1">
          <p15:clr>
            <a:srgbClr val="A4A3A4"/>
          </p15:clr>
        </p15:guide>
        <p15:guide id="2" pos="2904" userDrawn="1">
          <p15:clr>
            <a:srgbClr val="A4A3A4"/>
          </p15:clr>
        </p15:guide>
      </p15:sldGuideLst>
    </p:ext>
    <p:ext uri="{2D200454-40CA-4A62-9FC3-DE9A4176ACB9}">
      <p15:notesGuideLst xmlns:p15="http://schemas.microsoft.com/office/powerpoint/2012/main">
        <p15:guide id="1" orient="horz" pos="2738"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e Rives" initials="SR" lastIdx="7" clrIdx="0">
    <p:extLst>
      <p:ext uri="{19B8F6BF-5375-455C-9EA6-DF929625EA0E}">
        <p15:presenceInfo xmlns:p15="http://schemas.microsoft.com/office/powerpoint/2012/main" userId="7f54f1707a70d8f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F23"/>
    <a:srgbClr val="F7F7F7"/>
    <a:srgbClr val="800000"/>
    <a:srgbClr val="DDDDDD"/>
    <a:srgbClr val="515150"/>
    <a:srgbClr val="787872"/>
    <a:srgbClr val="000099"/>
    <a:srgbClr val="444449"/>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2848" autoAdjust="0"/>
  </p:normalViewPr>
  <p:slideViewPr>
    <p:cSldViewPr snapToGrid="0" snapToObjects="1">
      <p:cViewPr varScale="1">
        <p:scale>
          <a:sx n="65" d="100"/>
          <a:sy n="65" d="100"/>
        </p:scale>
        <p:origin x="1080" y="60"/>
      </p:cViewPr>
      <p:guideLst>
        <p:guide orient="horz" pos="2136"/>
        <p:guide pos="2904"/>
      </p:guideLst>
    </p:cSldViewPr>
  </p:slideViewPr>
  <p:outlineViewPr>
    <p:cViewPr>
      <p:scale>
        <a:sx n="33" d="100"/>
        <a:sy n="33" d="100"/>
      </p:scale>
      <p:origin x="0" y="0"/>
    </p:cViewPr>
  </p:outlineViewPr>
  <p:notesTextViewPr>
    <p:cViewPr>
      <p:scale>
        <a:sx n="100" d="100"/>
        <a:sy n="100" d="100"/>
      </p:scale>
      <p:origin x="0" y="-68"/>
    </p:cViewPr>
  </p:notesTextViewPr>
  <p:sorterViewPr>
    <p:cViewPr varScale="1">
      <p:scale>
        <a:sx n="1" d="1"/>
        <a:sy n="1" d="1"/>
      </p:scale>
      <p:origin x="0" y="0"/>
    </p:cViewPr>
  </p:sorterViewPr>
  <p:notesViewPr>
    <p:cSldViewPr snapToGrid="0" snapToObjects="1" showGuides="1">
      <p:cViewPr varScale="1">
        <p:scale>
          <a:sx n="56" d="100"/>
          <a:sy n="56" d="100"/>
        </p:scale>
        <p:origin x="552" y="28"/>
      </p:cViewPr>
      <p:guideLst>
        <p:guide orient="horz" pos="2738"/>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0860" cy="434340"/>
          </a:xfrm>
          <a:prstGeom prst="rect">
            <a:avLst/>
          </a:prstGeom>
        </p:spPr>
        <p:txBody>
          <a:bodyPr vert="horz" lIns="93926" tIns="46963" rIns="93926" bIns="46963" rtlCol="0"/>
          <a:lstStyle>
            <a:lvl1pPr algn="l">
              <a:defRPr sz="1200"/>
            </a:lvl1pPr>
          </a:lstStyle>
          <a:p>
            <a:endParaRPr lang="en-US"/>
          </a:p>
        </p:txBody>
      </p:sp>
      <p:sp>
        <p:nvSpPr>
          <p:cNvPr id="3" name="Date Placeholder 2"/>
          <p:cNvSpPr>
            <a:spLocks noGrp="1"/>
          </p:cNvSpPr>
          <p:nvPr>
            <p:ph type="dt" sz="quarter" idx="1"/>
          </p:nvPr>
        </p:nvSpPr>
        <p:spPr>
          <a:xfrm>
            <a:off x="4014103" y="0"/>
            <a:ext cx="3070860" cy="434340"/>
          </a:xfrm>
          <a:prstGeom prst="rect">
            <a:avLst/>
          </a:prstGeom>
        </p:spPr>
        <p:txBody>
          <a:bodyPr vert="horz" lIns="93926" tIns="46963" rIns="93926" bIns="46963" rtlCol="0"/>
          <a:lstStyle>
            <a:lvl1pPr algn="r">
              <a:defRPr sz="1200"/>
            </a:lvl1pPr>
          </a:lstStyle>
          <a:p>
            <a:fld id="{1E809FF1-4882-BA4F-88CE-CE81967FB135}" type="datetime1">
              <a:rPr lang="en-US" smtClean="0"/>
              <a:t>3/24/2024</a:t>
            </a:fld>
            <a:endParaRPr lang="en-US"/>
          </a:p>
        </p:txBody>
      </p:sp>
      <p:sp>
        <p:nvSpPr>
          <p:cNvPr id="4" name="Footer Placeholder 3"/>
          <p:cNvSpPr>
            <a:spLocks noGrp="1"/>
          </p:cNvSpPr>
          <p:nvPr>
            <p:ph type="ftr" sz="quarter" idx="2"/>
          </p:nvPr>
        </p:nvSpPr>
        <p:spPr>
          <a:xfrm>
            <a:off x="2" y="8250952"/>
            <a:ext cx="3070860" cy="434340"/>
          </a:xfrm>
          <a:prstGeom prst="rect">
            <a:avLst/>
          </a:prstGeom>
        </p:spPr>
        <p:txBody>
          <a:bodyPr vert="horz" lIns="93926" tIns="46963" rIns="93926" bIns="46963" rtlCol="0" anchor="b"/>
          <a:lstStyle>
            <a:lvl1pPr algn="l">
              <a:defRPr sz="1200"/>
            </a:lvl1pPr>
          </a:lstStyle>
          <a:p>
            <a:endParaRPr lang="en-US"/>
          </a:p>
        </p:txBody>
      </p:sp>
      <p:sp>
        <p:nvSpPr>
          <p:cNvPr id="5" name="Slide Number Placeholder 4"/>
          <p:cNvSpPr>
            <a:spLocks noGrp="1"/>
          </p:cNvSpPr>
          <p:nvPr>
            <p:ph type="sldNum" sz="quarter" idx="3"/>
          </p:nvPr>
        </p:nvSpPr>
        <p:spPr>
          <a:xfrm>
            <a:off x="4014103" y="8250952"/>
            <a:ext cx="3070860" cy="434340"/>
          </a:xfrm>
          <a:prstGeom prst="rect">
            <a:avLst/>
          </a:prstGeom>
        </p:spPr>
        <p:txBody>
          <a:bodyPr vert="horz" lIns="93926" tIns="46963" rIns="93926" bIns="46963"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2" y="0"/>
            <a:ext cx="3070860" cy="434340"/>
          </a:xfrm>
          <a:prstGeom prst="rect">
            <a:avLst/>
          </a:prstGeom>
          <a:noFill/>
          <a:ln w="9525">
            <a:noFill/>
            <a:miter lim="800000"/>
            <a:headEnd/>
            <a:tailEnd/>
          </a:ln>
        </p:spPr>
        <p:txBody>
          <a:bodyPr vert="horz" wrap="square" lIns="93926" tIns="46963" rIns="93926" bIns="46963"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015742" y="0"/>
            <a:ext cx="3070860" cy="434340"/>
          </a:xfrm>
          <a:prstGeom prst="rect">
            <a:avLst/>
          </a:prstGeom>
          <a:noFill/>
          <a:ln w="9525">
            <a:noFill/>
            <a:miter lim="800000"/>
            <a:headEnd/>
            <a:tailEnd/>
          </a:ln>
        </p:spPr>
        <p:txBody>
          <a:bodyPr vert="horz" wrap="square" lIns="93926" tIns="46963" rIns="93926" bIns="46963" numCol="1" anchor="t" anchorCtr="0" compatLnSpc="1">
            <a:prstTxWarp prst="textNoShape">
              <a:avLst/>
            </a:prstTxWarp>
          </a:bodyPr>
          <a:lstStyle>
            <a:lvl1pPr algn="r">
              <a:defRPr sz="1200"/>
            </a:lvl1pPr>
          </a:lstStyle>
          <a:p>
            <a:pPr>
              <a:defRPr/>
            </a:pPr>
            <a:fld id="{9D3A0367-7A95-1C41-9E47-360E5FBB23EB}" type="datetime1">
              <a:rPr lang="en-US" smtClean="0"/>
              <a:t>3/24/2024</a:t>
            </a:fld>
            <a:endParaRPr lang="en-US"/>
          </a:p>
        </p:txBody>
      </p:sp>
      <p:sp>
        <p:nvSpPr>
          <p:cNvPr id="13316" name="Placeholder 4"/>
          <p:cNvSpPr>
            <a:spLocks noGrp="1" noRot="1" noChangeAspect="1" noChangeArrowheads="1" noTextEdit="1"/>
          </p:cNvSpPr>
          <p:nvPr>
            <p:ph type="sldImg" idx="2"/>
          </p:nvPr>
        </p:nvSpPr>
        <p:spPr bwMode="auto">
          <a:xfrm>
            <a:off x="1370013" y="649288"/>
            <a:ext cx="4346575" cy="3260725"/>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14193" y="4139973"/>
            <a:ext cx="5686067" cy="3919400"/>
          </a:xfrm>
          <a:prstGeom prst="rect">
            <a:avLst/>
          </a:prstGeom>
          <a:noFill/>
          <a:ln w="9525">
            <a:solidFill>
              <a:schemeClr val="tx1"/>
            </a:solidFill>
            <a:miter lim="800000"/>
            <a:headEnd/>
            <a:tailEnd/>
          </a:ln>
        </p:spPr>
        <p:txBody>
          <a:bodyPr vert="horz" wrap="square" lIns="93926" tIns="46963" rIns="93926" bIns="4696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2" y="8252460"/>
            <a:ext cx="3070860" cy="434340"/>
          </a:xfrm>
          <a:prstGeom prst="rect">
            <a:avLst/>
          </a:prstGeom>
          <a:noFill/>
          <a:ln w="9525">
            <a:noFill/>
            <a:miter lim="800000"/>
            <a:headEnd/>
            <a:tailEnd/>
          </a:ln>
        </p:spPr>
        <p:txBody>
          <a:bodyPr vert="horz" wrap="square" lIns="93926" tIns="46963" rIns="93926" bIns="46963"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015742" y="8252460"/>
            <a:ext cx="3070860" cy="434340"/>
          </a:xfrm>
          <a:prstGeom prst="rect">
            <a:avLst/>
          </a:prstGeom>
          <a:noFill/>
          <a:ln w="9525">
            <a:noFill/>
            <a:miter lim="800000"/>
            <a:headEnd/>
            <a:tailEnd/>
          </a:ln>
        </p:spPr>
        <p:txBody>
          <a:bodyPr vert="horz" wrap="square" lIns="93926" tIns="46963" rIns="93926" bIns="46963"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2pPr>
    <a:lvl3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3pPr>
    <a:lvl4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4pPr>
    <a:lvl5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82359" y="8831907"/>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1</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What’s it like to work with team members you can’t count on to have your back?</a:t>
            </a:r>
          </a:p>
        </p:txBody>
      </p:sp>
    </p:spTree>
    <p:extLst>
      <p:ext uri="{BB962C8B-B14F-4D97-AF65-F5344CB8AC3E}">
        <p14:creationId xmlns:p14="http://schemas.microsoft.com/office/powerpoint/2010/main" val="2070584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2</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When you’re frightened, how likely are you to follow someone else’s suggestions? Does it make a difference if you trust that person and their ability?</a:t>
            </a:r>
          </a:p>
        </p:txBody>
      </p:sp>
    </p:spTree>
    <p:extLst>
      <p:ext uri="{BB962C8B-B14F-4D97-AF65-F5344CB8AC3E}">
        <p14:creationId xmlns:p14="http://schemas.microsoft.com/office/powerpoint/2010/main" val="1540964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3</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How willing are you to share your knowledge and experience with someone who doesn’t value you? </a:t>
            </a:r>
          </a:p>
          <a:p>
            <a:pPr defTabSz="1017991" eaLnBrk="1" hangingPunct="1">
              <a:buFont typeface="Arial" panose="020B0604020202020204" pitchFamily="34" charset="0"/>
              <a:buChar char="•"/>
            </a:pPr>
            <a:endParaRPr lang="en-US" dirty="0"/>
          </a:p>
          <a:p>
            <a:pPr defTabSz="1017991" eaLnBrk="1" hangingPunct="1">
              <a:buFont typeface="Arial" panose="020B0604020202020204" pitchFamily="34" charset="0"/>
              <a:buChar char="•"/>
            </a:pPr>
            <a:r>
              <a:rPr lang="en-US" dirty="0"/>
              <a:t>How willing are you to share your knowledge and experience with someone who hasn’t made an effort to connect with you?</a:t>
            </a:r>
          </a:p>
        </p:txBody>
      </p:sp>
    </p:spTree>
    <p:extLst>
      <p:ext uri="{BB962C8B-B14F-4D97-AF65-F5344CB8AC3E}">
        <p14:creationId xmlns:p14="http://schemas.microsoft.com/office/powerpoint/2010/main" val="4079064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4</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r>
              <a:rPr lang="en-US" dirty="0"/>
              <a:t>   What might Dodge have done to make a connection with the other smokejumpers?</a:t>
            </a:r>
          </a:p>
        </p:txBody>
      </p:sp>
    </p:spTree>
    <p:extLst>
      <p:ext uri="{BB962C8B-B14F-4D97-AF65-F5344CB8AC3E}">
        <p14:creationId xmlns:p14="http://schemas.microsoft.com/office/powerpoint/2010/main" val="1286314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5</a:t>
            </a:fld>
            <a:endParaRPr lang="en-US" sz="1400"/>
          </a:p>
        </p:txBody>
      </p:sp>
      <p:sp>
        <p:nvSpPr>
          <p:cNvPr id="32770" name="Rectangle 2"/>
          <p:cNvSpPr>
            <a:spLocks noGrp="1" noRot="1" noChangeAspect="1" noChangeArrowheads="1" noTextEdit="1"/>
          </p:cNvSpPr>
          <p:nvPr>
            <p:ph type="sldImg"/>
          </p:nvPr>
        </p:nvSpPr>
        <p:spPr>
          <a:xfrm>
            <a:off x="1189038" y="700088"/>
            <a:ext cx="4660900" cy="3495675"/>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What’s it like to work for someone who is competent, but doesn’t respect others? </a:t>
            </a:r>
          </a:p>
          <a:p>
            <a:pPr defTabSz="1017991" eaLnBrk="1" hangingPunct="1">
              <a:buFont typeface="Arial" panose="020B0604020202020204" pitchFamily="34" charset="0"/>
              <a:buChar char="•"/>
            </a:pPr>
            <a:endParaRPr lang="en-US" dirty="0"/>
          </a:p>
          <a:p>
            <a:pPr defTabSz="1017991" eaLnBrk="1" hangingPunct="1">
              <a:buFont typeface="Arial" panose="020B0604020202020204" pitchFamily="34" charset="0"/>
              <a:buChar char="•"/>
            </a:pPr>
            <a:r>
              <a:rPr lang="en-US" dirty="0"/>
              <a:t>How likely are you to work hard for someone who is competent, but doesn’t seem to value or respect you?</a:t>
            </a:r>
          </a:p>
        </p:txBody>
      </p:sp>
    </p:spTree>
    <p:extLst>
      <p:ext uri="{BB962C8B-B14F-4D97-AF65-F5344CB8AC3E}">
        <p14:creationId xmlns:p14="http://schemas.microsoft.com/office/powerpoint/2010/main" val="2329118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6</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Is being competent enough?</a:t>
            </a:r>
          </a:p>
          <a:p>
            <a:pPr defTabSz="1017991" eaLnBrk="1" hangingPunct="1">
              <a:buFont typeface="Arial" panose="020B0604020202020204" pitchFamily="34" charset="0"/>
              <a:buChar char="•"/>
            </a:pPr>
            <a:endParaRPr lang="en-US" dirty="0"/>
          </a:p>
          <a:p>
            <a:pPr defTabSz="1017991" eaLnBrk="1" hangingPunct="1">
              <a:buFont typeface="Arial" panose="020B0604020202020204" pitchFamily="34" charset="0"/>
              <a:buChar char="•"/>
            </a:pPr>
            <a:r>
              <a:rPr lang="en-US" dirty="0"/>
              <a:t>If someone believes competence is all that matters, will he or she make an effort to connect with you?</a:t>
            </a:r>
          </a:p>
        </p:txBody>
      </p:sp>
    </p:spTree>
    <p:extLst>
      <p:ext uri="{BB962C8B-B14F-4D97-AF65-F5344CB8AC3E}">
        <p14:creationId xmlns:p14="http://schemas.microsoft.com/office/powerpoint/2010/main" val="2787155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72484C5-4B59-4B9F-9F08-0818D22EEC55}" type="datetime1">
              <a:rPr lang="en-US" smtClean="0"/>
              <a:t>3/24/2024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EF2813B1-87F7-4B7F-9135-352C5F974998}" type="datetime1">
              <a:rPr lang="en-US" smtClean="0"/>
              <a:t>3/24/2024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1EC885F5-FE07-4AA6-97E6-8651230B6E4D}" type="datetime1">
              <a:rPr lang="en-US" smtClean="0"/>
              <a:t>3/24/2024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7B724397-5960-4B8D-A1D8-9E61004E4D19}" type="datetime1">
              <a:rPr lang="en-US" smtClean="0"/>
              <a:t>3/24/2024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BA7681F5-8733-478A-936A-A60A1CEF67C8}" type="datetime1">
              <a:rPr lang="en-US" smtClean="0"/>
              <a:t>3/24/2024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BEE68F8-0C46-4C42-A47A-DA4E31594E50}" type="datetime1">
              <a:rPr lang="en-US" smtClean="0"/>
              <a:t>3/24/2024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142EADA-C746-491C-9147-7F7EA47628A4}" type="datetime1">
              <a:rPr lang="en-US" smtClean="0"/>
              <a:t>3/24/2024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564F45B8-53A3-4935-A364-49CBBD425D31}" type="datetime1">
              <a:rPr lang="en-US" smtClean="0"/>
              <a:t>3/24/2024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BF7C59BE-2B45-4679-BBE8-2A99B3AE9D33}" type="datetime1">
              <a:rPr lang="en-US" smtClean="0"/>
              <a:t>3/24/2024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D9F225E4-0AAC-44DC-B413-B78CEE829770}" type="datetime1">
              <a:rPr lang="en-US" smtClean="0"/>
              <a:t>3/24/2024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0D50AED5-C126-46DF-887B-3045230011D2}" type="datetime1">
              <a:rPr lang="en-US" smtClean="0"/>
              <a:t>3/24/2024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a:t>Ken Chapman &amp; Associates, Inc. © 2018</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a:t>Ken Chapman &amp; Associates, Inc. © 2018</a:t>
            </a:r>
            <a:endParaRPr lang="en-US" dirty="0"/>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#1</a:t>
            </a:r>
          </a:p>
          <a:p>
            <a:pPr marL="0" indent="0" algn="ctr" defTabSz="914400" eaLnBrk="1" hangingPunct="1">
              <a:spcBef>
                <a:spcPts val="576"/>
              </a:spcBef>
              <a:buFont typeface="Arial" pitchFamily="-72" charset="0"/>
              <a:buNone/>
            </a:pPr>
            <a:endParaRPr lang="en-US" sz="1000" b="1" i="1" dirty="0"/>
          </a:p>
          <a:p>
            <a:pPr marL="0" indent="0" algn="ctr" defTabSz="914400">
              <a:spcBef>
                <a:spcPts val="576"/>
              </a:spcBef>
              <a:buNone/>
            </a:pPr>
            <a:r>
              <a:rPr lang="en-US" b="1" dirty="0"/>
              <a:t>Dodge’s smokejumpers were a loosely associated crew – team cohesion did not exist. Cohesion requires people to know each other and to connect with each other.  The connection gives team members a reason to </a:t>
            </a:r>
            <a:r>
              <a:rPr lang="en-US" b="1" i="1" dirty="0"/>
              <a:t>have each other’s back.</a:t>
            </a:r>
          </a:p>
          <a:p>
            <a:pPr marL="0" indent="0" algn="ctr" defTabSz="914400">
              <a:spcBef>
                <a:spcPts val="576"/>
              </a:spcBef>
              <a:buNone/>
            </a:pPr>
            <a:endParaRPr lang="en-US" sz="1400" b="1" i="1" dirty="0"/>
          </a:p>
          <a:p>
            <a:pPr marL="0" indent="0" algn="r" defTabSz="914400">
              <a:spcBef>
                <a:spcPts val="576"/>
              </a:spcBef>
              <a:buNone/>
            </a:pPr>
            <a:r>
              <a:rPr lang="en-US" sz="1400" i="1" dirty="0"/>
              <a:t>[Chapter 5, Page 49]</a:t>
            </a:r>
          </a:p>
        </p:txBody>
      </p:sp>
      <p:sp>
        <p:nvSpPr>
          <p:cNvPr id="7" name="Rectangle 2">
            <a:extLst>
              <a:ext uri="{FF2B5EF4-FFF2-40B4-BE49-F238E27FC236}">
                <a16:creationId xmlns:a16="http://schemas.microsoft.com/office/drawing/2014/main" id="{EA97F624-E955-4637-87CC-DE8D73D533AA}"/>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
        <p:nvSpPr>
          <p:cNvPr id="3" name="Footer Placeholder 1">
            <a:extLst>
              <a:ext uri="{FF2B5EF4-FFF2-40B4-BE49-F238E27FC236}">
                <a16:creationId xmlns:a16="http://schemas.microsoft.com/office/drawing/2014/main" id="{B99931F7-CDF9-AE24-32F8-D44CBBCA055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4AF926B2-4B00-92A6-5733-9209808172A3}"/>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32707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#2</a:t>
            </a:r>
            <a:endParaRPr lang="en-US"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defTabSz="914400">
              <a:spcBef>
                <a:spcPts val="576"/>
              </a:spcBef>
              <a:buNone/>
            </a:pPr>
            <a:r>
              <a:rPr lang="en-US" b="1" dirty="0"/>
              <a:t>The Speed of Trust never had the chance to develop between Wagner Dodge and the team.  The result is best expressed in the response of a team member when Dodge offered an impromptu strategy for saving their lives: “The hell with that.  I’m getting out of here.”</a:t>
            </a:r>
          </a:p>
          <a:p>
            <a:pPr marL="0" indent="0" algn="ctr" defTabSz="914400">
              <a:spcBef>
                <a:spcPts val="576"/>
              </a:spcBef>
              <a:buNone/>
            </a:pPr>
            <a:endParaRPr lang="en-US" sz="1400" b="1" i="1" dirty="0"/>
          </a:p>
          <a:p>
            <a:pPr marL="0" indent="0" algn="r" defTabSz="914400">
              <a:spcBef>
                <a:spcPts val="576"/>
              </a:spcBef>
              <a:buNone/>
            </a:pPr>
            <a:r>
              <a:rPr lang="en-US" sz="1400" i="1" dirty="0"/>
              <a:t>[Chapter 5, Page 49]</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3" name="Footer Placeholder 1">
            <a:extLst>
              <a:ext uri="{FF2B5EF4-FFF2-40B4-BE49-F238E27FC236}">
                <a16:creationId xmlns:a16="http://schemas.microsoft.com/office/drawing/2014/main" id="{03F58203-2E14-E8AB-D19F-94FFA4A2DC3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5C8C7678-6B1C-C606-3B74-581EDB1ABFCA}"/>
              </a:ext>
            </a:extLst>
          </p:cNvPr>
          <p:cNvPicPr>
            <a:picLocks noChangeAspect="1"/>
          </p:cNvPicPr>
          <p:nvPr/>
        </p:nvPicPr>
        <p:blipFill>
          <a:blip r:embed="rId3"/>
          <a:stretch>
            <a:fillRect/>
          </a:stretch>
        </p:blipFill>
        <p:spPr>
          <a:xfrm>
            <a:off x="7724885" y="6106176"/>
            <a:ext cx="1291001" cy="438940"/>
          </a:xfrm>
          <a:prstGeom prst="rect">
            <a:avLst/>
          </a:prstGeom>
        </p:spPr>
      </p:pic>
      <p:sp>
        <p:nvSpPr>
          <p:cNvPr id="2" name="Rectangle 2">
            <a:extLst>
              <a:ext uri="{FF2B5EF4-FFF2-40B4-BE49-F238E27FC236}">
                <a16:creationId xmlns:a16="http://schemas.microsoft.com/office/drawing/2014/main" id="{4F411470-4D92-957C-A2A3-F0DFD32BED09}"/>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3257790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287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#3</a:t>
            </a:r>
            <a:endParaRPr lang="en-US" b="1"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defTabSz="914400">
              <a:spcBef>
                <a:spcPts val="576"/>
              </a:spcBef>
              <a:buNone/>
            </a:pPr>
            <a:r>
              <a:rPr lang="en-US" b="1" dirty="0"/>
              <a:t>Human connection is the first mile marker on the road to trust. It begins when leaders get to know others and allow others to get to know them. The bottom line: the more connected people feel, the better they behave. </a:t>
            </a:r>
          </a:p>
          <a:p>
            <a:pPr marL="0" indent="0" algn="ctr" defTabSz="914400">
              <a:spcBef>
                <a:spcPts val="576"/>
              </a:spcBef>
              <a:buNone/>
            </a:pPr>
            <a:endParaRPr lang="en-US" sz="1400" b="1" dirty="0"/>
          </a:p>
          <a:p>
            <a:pPr marL="0" indent="0" algn="r" defTabSz="914400">
              <a:spcBef>
                <a:spcPts val="576"/>
              </a:spcBef>
              <a:buNone/>
            </a:pPr>
            <a:r>
              <a:rPr lang="en-US" sz="1400" i="1" dirty="0"/>
              <a:t>[Chapter 5, Page 49]</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3" name="Footer Placeholder 1">
            <a:extLst>
              <a:ext uri="{FF2B5EF4-FFF2-40B4-BE49-F238E27FC236}">
                <a16:creationId xmlns:a16="http://schemas.microsoft.com/office/drawing/2014/main" id="{B83E1507-D56F-629F-28B0-F74B3EF888D4}"/>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2032A8AD-CD45-66C1-7CFA-9CAA52373CED}"/>
              </a:ext>
            </a:extLst>
          </p:cNvPr>
          <p:cNvPicPr>
            <a:picLocks noChangeAspect="1"/>
          </p:cNvPicPr>
          <p:nvPr/>
        </p:nvPicPr>
        <p:blipFill>
          <a:blip r:embed="rId3"/>
          <a:stretch>
            <a:fillRect/>
          </a:stretch>
        </p:blipFill>
        <p:spPr>
          <a:xfrm>
            <a:off x="7724885" y="6106176"/>
            <a:ext cx="1291001" cy="438940"/>
          </a:xfrm>
          <a:prstGeom prst="rect">
            <a:avLst/>
          </a:prstGeom>
        </p:spPr>
      </p:pic>
      <p:sp>
        <p:nvSpPr>
          <p:cNvPr id="2" name="Rectangle 2">
            <a:extLst>
              <a:ext uri="{FF2B5EF4-FFF2-40B4-BE49-F238E27FC236}">
                <a16:creationId xmlns:a16="http://schemas.microsoft.com/office/drawing/2014/main" id="{6E4CAFFF-3887-090C-DFF8-03EDDAF85587}"/>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305747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#4</a:t>
            </a:r>
            <a:endParaRPr lang="en-US" b="1"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defTabSz="914400">
              <a:spcBef>
                <a:spcPts val="576"/>
              </a:spcBef>
              <a:buNone/>
            </a:pPr>
            <a:r>
              <a:rPr lang="en-US" b="1" dirty="0"/>
              <a:t>In the case of Wagner Dodge, he contributed knowledge, experience, courage, and determination.  He was more than willing to assert the value of what he brought to the table that day.  So much so, that he completely discounted his team members’ knowledge and experience.  Even more, he did not place a value on the </a:t>
            </a:r>
            <a:r>
              <a:rPr lang="en-US" b="1" i="1" dirty="0"/>
              <a:t>human connection</a:t>
            </a:r>
            <a:r>
              <a:rPr lang="en-US" b="1" dirty="0"/>
              <a:t>.</a:t>
            </a:r>
            <a:endParaRPr lang="en-US" sz="1400" b="1" dirty="0"/>
          </a:p>
          <a:p>
            <a:pPr marL="0" indent="0" algn="ctr" defTabSz="914400">
              <a:spcBef>
                <a:spcPts val="576"/>
              </a:spcBef>
              <a:buNone/>
            </a:pPr>
            <a:endParaRPr lang="en-US" sz="1400" b="1" i="1" dirty="0"/>
          </a:p>
          <a:p>
            <a:pPr marL="0" indent="0" algn="r" defTabSz="914400">
              <a:spcBef>
                <a:spcPts val="576"/>
              </a:spcBef>
              <a:buNone/>
            </a:pPr>
            <a:r>
              <a:rPr lang="en-US" sz="1400" i="1" dirty="0"/>
              <a:t>[Chapter 5, Page 50]</a:t>
            </a:r>
          </a:p>
          <a:p>
            <a:pPr marL="0" indent="0" algn="ctr" defTabSz="914400" eaLnBrk="1" hangingPunct="1">
              <a:lnSpc>
                <a:spcPct val="90000"/>
              </a:lnSpc>
              <a:spcBef>
                <a:spcPts val="576"/>
              </a:spcBef>
              <a:buFont typeface="Arial" pitchFamily="-72" charset="0"/>
              <a:buNone/>
            </a:pPr>
            <a:endParaRPr lang="en-US" sz="1000" b="1" i="1" dirty="0">
              <a:solidFill>
                <a:schemeClr val="tx1"/>
              </a:solidFill>
            </a:endParaRPr>
          </a:p>
        </p:txBody>
      </p:sp>
      <p:sp>
        <p:nvSpPr>
          <p:cNvPr id="3" name="Footer Placeholder 1">
            <a:extLst>
              <a:ext uri="{FF2B5EF4-FFF2-40B4-BE49-F238E27FC236}">
                <a16:creationId xmlns:a16="http://schemas.microsoft.com/office/drawing/2014/main" id="{368CF7DA-F0AF-C63D-C36F-A90309635815}"/>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37ADC8DC-5E01-8277-E9C4-530C72D990C4}"/>
              </a:ext>
            </a:extLst>
          </p:cNvPr>
          <p:cNvPicPr>
            <a:picLocks noChangeAspect="1"/>
          </p:cNvPicPr>
          <p:nvPr/>
        </p:nvPicPr>
        <p:blipFill>
          <a:blip r:embed="rId3"/>
          <a:stretch>
            <a:fillRect/>
          </a:stretch>
        </p:blipFill>
        <p:spPr>
          <a:xfrm>
            <a:off x="7724885" y="6106176"/>
            <a:ext cx="1291001" cy="438940"/>
          </a:xfrm>
          <a:prstGeom prst="rect">
            <a:avLst/>
          </a:prstGeom>
        </p:spPr>
      </p:pic>
      <p:sp>
        <p:nvSpPr>
          <p:cNvPr id="2" name="Rectangle 2">
            <a:extLst>
              <a:ext uri="{FF2B5EF4-FFF2-40B4-BE49-F238E27FC236}">
                <a16:creationId xmlns:a16="http://schemas.microsoft.com/office/drawing/2014/main" id="{7CA3D2F8-7F64-476F-4AD1-A7C21A47CE9C}"/>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396463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8"/>
            <a:ext cx="8229600" cy="47983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#5</a:t>
            </a:r>
            <a:endParaRPr lang="en-US" b="1"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defTabSz="914400">
              <a:spcBef>
                <a:spcPts val="576"/>
              </a:spcBef>
              <a:buNone/>
            </a:pPr>
            <a:r>
              <a:rPr lang="en-US" b="1" dirty="0"/>
              <a:t>People don’t care what you know until they know you care. Team members will often do for a leader they respect that they would never do for the merely competent leader. The bottom line: People want to be valued far more than they want to be impressed.</a:t>
            </a:r>
            <a:endParaRPr lang="en-US" b="1" dirty="0">
              <a:solidFill>
                <a:srgbClr val="800000"/>
              </a:solidFill>
            </a:endParaRPr>
          </a:p>
          <a:p>
            <a:pPr marL="0" indent="0" algn="ctr" defTabSz="914400">
              <a:spcBef>
                <a:spcPts val="576"/>
              </a:spcBef>
              <a:buNone/>
            </a:pPr>
            <a:endParaRPr lang="en-US" sz="1400" b="1" i="1" dirty="0">
              <a:solidFill>
                <a:srgbClr val="800000"/>
              </a:solidFill>
            </a:endParaRPr>
          </a:p>
          <a:p>
            <a:pPr marL="0" indent="0" algn="r" defTabSz="914400">
              <a:spcBef>
                <a:spcPts val="576"/>
              </a:spcBef>
              <a:buNone/>
            </a:pPr>
            <a:r>
              <a:rPr lang="en-US" sz="1400" i="1" dirty="0"/>
              <a:t>[Chapter 5, Page 52]</a:t>
            </a:r>
          </a:p>
        </p:txBody>
      </p:sp>
      <p:sp>
        <p:nvSpPr>
          <p:cNvPr id="3" name="Footer Placeholder 1">
            <a:extLst>
              <a:ext uri="{FF2B5EF4-FFF2-40B4-BE49-F238E27FC236}">
                <a16:creationId xmlns:a16="http://schemas.microsoft.com/office/drawing/2014/main" id="{228DF692-706F-316B-C693-BD7CE969B0E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A3383F10-620A-D592-0F66-98CB1FED38A7}"/>
              </a:ext>
            </a:extLst>
          </p:cNvPr>
          <p:cNvPicPr>
            <a:picLocks noChangeAspect="1"/>
          </p:cNvPicPr>
          <p:nvPr/>
        </p:nvPicPr>
        <p:blipFill>
          <a:blip r:embed="rId3"/>
          <a:stretch>
            <a:fillRect/>
          </a:stretch>
        </p:blipFill>
        <p:spPr>
          <a:xfrm>
            <a:off x="7724885" y="6106176"/>
            <a:ext cx="1291001" cy="438940"/>
          </a:xfrm>
          <a:prstGeom prst="rect">
            <a:avLst/>
          </a:prstGeom>
        </p:spPr>
      </p:pic>
      <p:sp>
        <p:nvSpPr>
          <p:cNvPr id="2" name="Rectangle 2">
            <a:extLst>
              <a:ext uri="{FF2B5EF4-FFF2-40B4-BE49-F238E27FC236}">
                <a16:creationId xmlns:a16="http://schemas.microsoft.com/office/drawing/2014/main" id="{27FDB273-61CB-A71A-5FA4-9DE6F4EA54EF}"/>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826464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dirty="0"/>
              <a:t>Quote #6</a:t>
            </a:r>
          </a:p>
          <a:p>
            <a:pPr marL="0" indent="0" algn="ctr" defTabSz="914400" eaLnBrk="1" hangingPunct="1">
              <a:buFont typeface="Arial" pitchFamily="-72" charset="0"/>
              <a:buNone/>
            </a:pPr>
            <a:endParaRPr lang="en-US" sz="1000" b="1" i="1" dirty="0">
              <a:solidFill>
                <a:schemeClr val="tx1"/>
              </a:solidFill>
            </a:endParaRPr>
          </a:p>
          <a:p>
            <a:pPr marL="0" indent="0" algn="ctr" defTabSz="914400">
              <a:buNone/>
            </a:pPr>
            <a:r>
              <a:rPr lang="en-US" b="1" dirty="0"/>
              <a:t>Wagner Dodge was a good, well-intentioned man. He was fearless, experienced, and competent. Unfortunately, he believed that competence was the most important quality a leader could possess. His competence became his greatest liability.</a:t>
            </a:r>
          </a:p>
          <a:p>
            <a:pPr marL="0" indent="0" algn="ctr" defTabSz="914400">
              <a:buNone/>
            </a:pPr>
            <a:endParaRPr lang="en-US" sz="1400" b="1" i="1" dirty="0"/>
          </a:p>
          <a:p>
            <a:pPr marL="0" indent="0" algn="r" defTabSz="914400">
              <a:buNone/>
            </a:pPr>
            <a:r>
              <a:rPr lang="en-US" sz="1400" i="1" dirty="0"/>
              <a:t>[Chapter 5, Page 55]</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3" name="Footer Placeholder 1">
            <a:extLst>
              <a:ext uri="{FF2B5EF4-FFF2-40B4-BE49-F238E27FC236}">
                <a16:creationId xmlns:a16="http://schemas.microsoft.com/office/drawing/2014/main" id="{2C732A3B-8BE2-3068-49B0-69E9C9B16406}"/>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7A30D038-D49C-2B5D-CDB7-4061E858F3BF}"/>
              </a:ext>
            </a:extLst>
          </p:cNvPr>
          <p:cNvPicPr>
            <a:picLocks noChangeAspect="1"/>
          </p:cNvPicPr>
          <p:nvPr/>
        </p:nvPicPr>
        <p:blipFill>
          <a:blip r:embed="rId3"/>
          <a:stretch>
            <a:fillRect/>
          </a:stretch>
        </p:blipFill>
        <p:spPr>
          <a:xfrm>
            <a:off x="7724885" y="6106176"/>
            <a:ext cx="1291001" cy="438940"/>
          </a:xfrm>
          <a:prstGeom prst="rect">
            <a:avLst/>
          </a:prstGeom>
        </p:spPr>
      </p:pic>
      <p:sp>
        <p:nvSpPr>
          <p:cNvPr id="2" name="Rectangle 2">
            <a:extLst>
              <a:ext uri="{FF2B5EF4-FFF2-40B4-BE49-F238E27FC236}">
                <a16:creationId xmlns:a16="http://schemas.microsoft.com/office/drawing/2014/main" id="{CD64C017-39F9-5BFC-1743-52356C036110}"/>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15143509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20376</TotalTime>
  <Words>658</Words>
  <Application>Microsoft Office PowerPoint</Application>
  <PresentationFormat>On-screen Show (4:3)</PresentationFormat>
  <Paragraphs>72</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Perpetua Titling MT</vt:lpstr>
      <vt:lpstr>Verdana</vt:lpstr>
      <vt:lpstr>Apothecary</vt:lpstr>
      <vt:lpstr>PowerPoint Presentation</vt:lpstr>
      <vt:lpstr>PowerPoint Presentation</vt:lpstr>
      <vt:lpstr>PowerPoint Presentation</vt:lpstr>
      <vt:lpstr>PowerPoint Presentation</vt:lpstr>
      <vt:lpstr>PowerPoint Presentation</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514</cp:revision>
  <cp:lastPrinted>2020-01-13T18:21:45Z</cp:lastPrinted>
  <dcterms:created xsi:type="dcterms:W3CDTF">2014-04-21T13:47:24Z</dcterms:created>
  <dcterms:modified xsi:type="dcterms:W3CDTF">2024-03-24T19:54:23Z</dcterms:modified>
</cp:coreProperties>
</file>