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1"/>
  </p:sldMasterIdLst>
  <p:notesMasterIdLst>
    <p:notesMasterId r:id="rId25"/>
  </p:notesMasterIdLst>
  <p:handoutMasterIdLst>
    <p:handoutMasterId r:id="rId26"/>
  </p:handoutMasterIdLst>
  <p:sldIdLst>
    <p:sldId id="887" r:id="rId2"/>
    <p:sldId id="901" r:id="rId3"/>
    <p:sldId id="534" r:id="rId4"/>
    <p:sldId id="549" r:id="rId5"/>
    <p:sldId id="550" r:id="rId6"/>
    <p:sldId id="551" r:id="rId7"/>
    <p:sldId id="552" r:id="rId8"/>
    <p:sldId id="553" r:id="rId9"/>
    <p:sldId id="555" r:id="rId10"/>
    <p:sldId id="556" r:id="rId11"/>
    <p:sldId id="848" r:id="rId12"/>
    <p:sldId id="891" r:id="rId13"/>
    <p:sldId id="440" r:id="rId14"/>
    <p:sldId id="526" r:id="rId15"/>
    <p:sldId id="527" r:id="rId16"/>
    <p:sldId id="528" r:id="rId17"/>
    <p:sldId id="529" r:id="rId18"/>
    <p:sldId id="530" r:id="rId19"/>
    <p:sldId id="1193" r:id="rId20"/>
    <p:sldId id="899" r:id="rId21"/>
    <p:sldId id="485" r:id="rId22"/>
    <p:sldId id="433" r:id="rId23"/>
    <p:sldId id="900" r:id="rId24"/>
  </p:sldIdLst>
  <p:sldSz cx="9144000" cy="6858000" type="screen4x3"/>
  <p:notesSz cx="7315200" cy="96012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60" userDrawn="1">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B5B5B5"/>
    <a:srgbClr val="F40000"/>
    <a:srgbClr val="000000"/>
    <a:srgbClr val="996633"/>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36" autoAdjust="0"/>
    <p:restoredTop sz="93391" autoAdjust="0"/>
  </p:normalViewPr>
  <p:slideViewPr>
    <p:cSldViewPr snapToGrid="0" snapToObjects="1">
      <p:cViewPr varScale="1">
        <p:scale>
          <a:sx n="66" d="100"/>
          <a:sy n="66" d="100"/>
        </p:scale>
        <p:origin x="1284"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864"/>
    </p:cViewPr>
  </p:sorterViewPr>
  <p:notesViewPr>
    <p:cSldViewPr snapToGrid="0" snapToObjects="1" showGuides="1">
      <p:cViewPr varScale="1">
        <p:scale>
          <a:sx n="51" d="100"/>
          <a:sy n="51" d="100"/>
        </p:scale>
        <p:origin x="2552" y="5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1" cy="480060"/>
          </a:xfrm>
          <a:prstGeom prst="rect">
            <a:avLst/>
          </a:prstGeom>
        </p:spPr>
        <p:txBody>
          <a:bodyPr vert="horz" lIns="96640" tIns="48320" rIns="96640" bIns="48320" rtlCol="0"/>
          <a:lstStyle>
            <a:lvl1pPr algn="l">
              <a:defRPr sz="1200"/>
            </a:lvl1pPr>
          </a:lstStyle>
          <a:p>
            <a:endParaRPr lang="en-US"/>
          </a:p>
        </p:txBody>
      </p:sp>
      <p:sp>
        <p:nvSpPr>
          <p:cNvPr id="3" name="Date Placeholder 2"/>
          <p:cNvSpPr>
            <a:spLocks noGrp="1"/>
          </p:cNvSpPr>
          <p:nvPr>
            <p:ph type="dt" sz="quarter" idx="1"/>
          </p:nvPr>
        </p:nvSpPr>
        <p:spPr>
          <a:xfrm>
            <a:off x="4143590" y="0"/>
            <a:ext cx="3169921" cy="480060"/>
          </a:xfrm>
          <a:prstGeom prst="rect">
            <a:avLst/>
          </a:prstGeom>
        </p:spPr>
        <p:txBody>
          <a:bodyPr vert="horz" lIns="96640" tIns="48320" rIns="96640" bIns="48320" rtlCol="0"/>
          <a:lstStyle>
            <a:lvl1pPr algn="r">
              <a:defRPr sz="1200"/>
            </a:lvl1pPr>
          </a:lstStyle>
          <a:p>
            <a:fld id="{1E809FF1-4882-BA4F-88CE-CE81967FB135}" type="datetime1">
              <a:rPr lang="en-US" smtClean="0"/>
              <a:t>6/6/2024</a:t>
            </a:fld>
            <a:endParaRPr lang="en-US"/>
          </a:p>
        </p:txBody>
      </p:sp>
      <p:sp>
        <p:nvSpPr>
          <p:cNvPr id="4" name="Footer Placeholder 3"/>
          <p:cNvSpPr>
            <a:spLocks noGrp="1"/>
          </p:cNvSpPr>
          <p:nvPr>
            <p:ph type="ftr" sz="quarter" idx="2"/>
          </p:nvPr>
        </p:nvSpPr>
        <p:spPr>
          <a:xfrm>
            <a:off x="1" y="9119474"/>
            <a:ext cx="3169921" cy="480060"/>
          </a:xfrm>
          <a:prstGeom prst="rect">
            <a:avLst/>
          </a:prstGeom>
        </p:spPr>
        <p:txBody>
          <a:bodyPr vert="horz" lIns="96640" tIns="48320" rIns="96640" bIns="48320" rtlCol="0" anchor="b"/>
          <a:lstStyle>
            <a:lvl1pPr algn="l">
              <a:defRPr sz="1200"/>
            </a:lvl1pPr>
          </a:lstStyle>
          <a:p>
            <a:endParaRPr lang="en-US"/>
          </a:p>
        </p:txBody>
      </p:sp>
      <p:sp>
        <p:nvSpPr>
          <p:cNvPr id="5" name="Slide Number Placeholder 4"/>
          <p:cNvSpPr>
            <a:spLocks noGrp="1"/>
          </p:cNvSpPr>
          <p:nvPr>
            <p:ph type="sldNum" sz="quarter" idx="3"/>
          </p:nvPr>
        </p:nvSpPr>
        <p:spPr>
          <a:xfrm>
            <a:off x="4143590" y="9119474"/>
            <a:ext cx="3169921" cy="480060"/>
          </a:xfrm>
          <a:prstGeom prst="rect">
            <a:avLst/>
          </a:prstGeom>
        </p:spPr>
        <p:txBody>
          <a:bodyPr vert="horz" lIns="96640" tIns="48320" rIns="96640" bIns="48320" rtlCol="0" anchor="b"/>
          <a:lstStyle>
            <a:lvl1pPr algn="r">
              <a:defRPr sz="12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1" y="0"/>
            <a:ext cx="3169921" cy="480060"/>
          </a:xfrm>
          <a:prstGeom prst="rect">
            <a:avLst/>
          </a:prstGeom>
          <a:noFill/>
          <a:ln w="9525">
            <a:noFill/>
            <a:miter lim="800000"/>
            <a:headEnd/>
            <a:tailEnd/>
          </a:ln>
        </p:spPr>
        <p:txBody>
          <a:bodyPr vert="horz" wrap="square" lIns="96640" tIns="48320" rIns="96640" bIns="48320" numCol="1" anchor="t" anchorCtr="0" compatLnSpc="1">
            <a:prstTxWarp prst="textNoShape">
              <a:avLst/>
            </a:prstTxWarp>
          </a:bodyPr>
          <a:lstStyle>
            <a:lvl1pPr algn="l">
              <a:defRPr sz="1200"/>
            </a:lvl1pPr>
          </a:lstStyle>
          <a:p>
            <a:pPr>
              <a:defRPr/>
            </a:pPr>
            <a:endParaRPr lang="en-US"/>
          </a:p>
        </p:txBody>
      </p:sp>
      <p:sp>
        <p:nvSpPr>
          <p:cNvPr id="81923" name="Rectangle 3"/>
          <p:cNvSpPr>
            <a:spLocks noGrp="1" noChangeArrowheads="1"/>
          </p:cNvSpPr>
          <p:nvPr>
            <p:ph type="dt" idx="1"/>
          </p:nvPr>
        </p:nvSpPr>
        <p:spPr bwMode="auto">
          <a:xfrm>
            <a:off x="4145282" y="0"/>
            <a:ext cx="3169921" cy="480060"/>
          </a:xfrm>
          <a:prstGeom prst="rect">
            <a:avLst/>
          </a:prstGeom>
          <a:noFill/>
          <a:ln w="9525">
            <a:noFill/>
            <a:miter lim="800000"/>
            <a:headEnd/>
            <a:tailEnd/>
          </a:ln>
        </p:spPr>
        <p:txBody>
          <a:bodyPr vert="horz" wrap="square" lIns="96640" tIns="48320" rIns="96640" bIns="48320" numCol="1" anchor="t" anchorCtr="0" compatLnSpc="1">
            <a:prstTxWarp prst="textNoShape">
              <a:avLst/>
            </a:prstTxWarp>
          </a:bodyPr>
          <a:lstStyle>
            <a:lvl1pPr algn="r">
              <a:defRPr sz="1200"/>
            </a:lvl1pPr>
          </a:lstStyle>
          <a:p>
            <a:pPr>
              <a:defRPr/>
            </a:pPr>
            <a:fld id="{9D3A0367-7A95-1C41-9E47-360E5FBB23EB}" type="datetime1">
              <a:rPr lang="en-US" smtClean="0"/>
              <a:t>6/6/2024</a:t>
            </a:fld>
            <a:endParaRPr lang="en-US"/>
          </a:p>
        </p:txBody>
      </p:sp>
      <p:sp>
        <p:nvSpPr>
          <p:cNvPr id="13316" name="Placeholder 4"/>
          <p:cNvSpPr>
            <a:spLocks noGrp="1" noRot="1" noChangeAspect="1" noChangeArrowheads="1" noTextEdit="1"/>
          </p:cNvSpPr>
          <p:nvPr>
            <p:ph type="sldImg" idx="2"/>
          </p:nvPr>
        </p:nvSpPr>
        <p:spPr bwMode="auto">
          <a:xfrm>
            <a:off x="1207008" y="704088"/>
            <a:ext cx="4693920" cy="3520440"/>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13232" y="4462272"/>
            <a:ext cx="5678424" cy="4224528"/>
          </a:xfrm>
          <a:prstGeom prst="rect">
            <a:avLst/>
          </a:prstGeom>
          <a:noFill/>
          <a:ln w="9525">
            <a:solidFill>
              <a:schemeClr val="tx1"/>
            </a:solidFill>
            <a:miter lim="800000"/>
            <a:headEnd/>
            <a:tailEnd/>
          </a:ln>
        </p:spPr>
        <p:txBody>
          <a:bodyPr vert="horz" wrap="square" lIns="96640" tIns="48320" rIns="96640" bIns="483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1" y="9121140"/>
            <a:ext cx="3169921" cy="480060"/>
          </a:xfrm>
          <a:prstGeom prst="rect">
            <a:avLst/>
          </a:prstGeom>
          <a:noFill/>
          <a:ln w="9525">
            <a:noFill/>
            <a:miter lim="800000"/>
            <a:headEnd/>
            <a:tailEnd/>
          </a:ln>
        </p:spPr>
        <p:txBody>
          <a:bodyPr vert="horz" wrap="square" lIns="96640" tIns="48320" rIns="96640" bIns="48320" numCol="1" anchor="b" anchorCtr="0" compatLnSpc="1">
            <a:prstTxWarp prst="textNoShape">
              <a:avLst/>
            </a:prstTxWarp>
          </a:bodyPr>
          <a:lstStyle>
            <a:lvl1pPr algn="l">
              <a:defRPr sz="1200"/>
            </a:lvl1pPr>
          </a:lstStyle>
          <a:p>
            <a:pPr>
              <a:defRPr/>
            </a:pPr>
            <a:endParaRPr lang="en-US"/>
          </a:p>
        </p:txBody>
      </p:sp>
      <p:sp>
        <p:nvSpPr>
          <p:cNvPr id="81927" name="Rectangle 7"/>
          <p:cNvSpPr>
            <a:spLocks noGrp="1" noChangeArrowheads="1"/>
          </p:cNvSpPr>
          <p:nvPr>
            <p:ph type="sldNum" sz="quarter" idx="5"/>
          </p:nvPr>
        </p:nvSpPr>
        <p:spPr bwMode="auto">
          <a:xfrm>
            <a:off x="4145282" y="9121140"/>
            <a:ext cx="3169921" cy="480060"/>
          </a:xfrm>
          <a:prstGeom prst="rect">
            <a:avLst/>
          </a:prstGeom>
          <a:noFill/>
          <a:ln w="9525">
            <a:noFill/>
            <a:miter lim="800000"/>
            <a:headEnd/>
            <a:tailEnd/>
          </a:ln>
        </p:spPr>
        <p:txBody>
          <a:bodyPr vert="horz" wrap="square" lIns="96640" tIns="48320" rIns="96640" bIns="48320" numCol="1" anchor="b" anchorCtr="0" compatLnSpc="1">
            <a:prstTxWarp prst="textNoShape">
              <a:avLst/>
            </a:prstTxWarp>
          </a:bodyPr>
          <a:lstStyle>
            <a:lvl1pPr algn="r">
              <a:defRPr sz="12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2pPr>
    <a:lvl3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3pPr>
    <a:lvl4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4pPr>
    <a:lvl5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728650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704850"/>
            <a:ext cx="4694238" cy="3519488"/>
          </a:xfrm>
        </p:spPr>
      </p:sp>
      <p:sp>
        <p:nvSpPr>
          <p:cNvPr id="3" name="Notes Placeholder 2"/>
          <p:cNvSpPr>
            <a:spLocks noGrp="1"/>
          </p:cNvSpPr>
          <p:nvPr>
            <p:ph type="body" idx="1"/>
          </p:nvPr>
        </p:nvSpPr>
        <p:spPr/>
        <p:txBody>
          <a:bodyPr/>
          <a:lstStyle/>
          <a:p>
            <a:endParaRPr lang="en-US"/>
          </a:p>
        </p:txBody>
      </p:sp>
      <p:sp>
        <p:nvSpPr>
          <p:cNvPr id="5" name="Slide Number Placeholder 3">
            <a:extLst>
              <a:ext uri="{FF2B5EF4-FFF2-40B4-BE49-F238E27FC236}">
                <a16:creationId xmlns:a16="http://schemas.microsoft.com/office/drawing/2014/main" id="{0D7C4792-B768-4D25-9415-C969E97618E8}"/>
              </a:ext>
            </a:extLst>
          </p:cNvPr>
          <p:cNvSpPr>
            <a:spLocks noGrp="1"/>
          </p:cNvSpPr>
          <p:nvPr>
            <p:ph type="sldNum" sz="quarter" idx="5"/>
          </p:nvPr>
        </p:nvSpPr>
        <p:spPr>
          <a:xfrm>
            <a:off x="3932616" y="8901006"/>
            <a:ext cx="3169921" cy="480060"/>
          </a:xfrm>
        </p:spPr>
        <p:txBody>
          <a:bodyPr/>
          <a:lstStyle/>
          <a:p>
            <a:pPr>
              <a:defRPr/>
            </a:pPr>
            <a:fld id="{E663E861-245C-4254-9C16-CA710BCFD0AC}" type="slidenum">
              <a:rPr lang="en-US" smtClean="0"/>
              <a:pPr>
                <a:defRPr/>
              </a:pPr>
              <a:t>10</a:t>
            </a:fld>
            <a:endParaRPr lang="en-US" dirty="0"/>
          </a:p>
        </p:txBody>
      </p:sp>
    </p:spTree>
    <p:extLst>
      <p:ext uri="{BB962C8B-B14F-4D97-AF65-F5344CB8AC3E}">
        <p14:creationId xmlns:p14="http://schemas.microsoft.com/office/powerpoint/2010/main" val="48774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ceholder 2"/>
          <p:cNvSpPr>
            <a:spLocks noGrp="1" noRot="1" noChangeAspect="1" noChangeArrowheads="1" noTextEdit="1"/>
          </p:cNvSpPr>
          <p:nvPr>
            <p:ph type="sldImg"/>
          </p:nvPr>
        </p:nvSpPr>
        <p:spPr>
          <a:xfrm>
            <a:off x="1206500" y="704850"/>
            <a:ext cx="4694238" cy="3519488"/>
          </a:xfrm>
          <a:ln/>
        </p:spPr>
      </p:sp>
      <p:sp>
        <p:nvSpPr>
          <p:cNvPr id="21506" name="Placeholder 3"/>
          <p:cNvSpPr>
            <a:spLocks noGrp="1" noChangeArrowheads="1"/>
          </p:cNvSpPr>
          <p:nvPr>
            <p:ph type="body" idx="1"/>
          </p:nvPr>
        </p:nvSpPr>
        <p:spPr>
          <a:noFill/>
          <a:ln/>
        </p:spPr>
        <p:txBody>
          <a:bodyPr/>
          <a:lstStyle/>
          <a:p>
            <a:pPr marL="173736" marR="0" lvl="0" indent="-173736" algn="l" defTabSz="457200" rtl="0" eaLnBrk="1" fontAlgn="base" latinLnBrk="0" hangingPunct="1">
              <a:lnSpc>
                <a:spcPct val="100000"/>
              </a:lnSpc>
              <a:spcBef>
                <a:spcPts val="0"/>
              </a:spcBef>
              <a:spcAft>
                <a:spcPct val="0"/>
              </a:spcAft>
              <a:buClrTx/>
              <a:buSzTx/>
              <a:buFont typeface="Arial" panose="020B0604020202020204" pitchFamily="34" charset="0"/>
              <a:buChar char="•"/>
              <a:tabLst/>
              <a:defRPr/>
            </a:pPr>
            <a:endParaRPr lang="en-US" dirty="0"/>
          </a:p>
        </p:txBody>
      </p:sp>
      <p:sp>
        <p:nvSpPr>
          <p:cNvPr id="4" name="Slide Number Placeholder 3">
            <a:extLst>
              <a:ext uri="{FF2B5EF4-FFF2-40B4-BE49-F238E27FC236}">
                <a16:creationId xmlns:a16="http://schemas.microsoft.com/office/drawing/2014/main" id="{551FA2D4-7B31-4170-9B87-19F9D32296E6}"/>
              </a:ext>
            </a:extLst>
          </p:cNvPr>
          <p:cNvSpPr>
            <a:spLocks noGrp="1"/>
          </p:cNvSpPr>
          <p:nvPr>
            <p:ph type="sldNum" sz="quarter" idx="5"/>
          </p:nvPr>
        </p:nvSpPr>
        <p:spPr>
          <a:xfrm>
            <a:off x="4145282" y="9121140"/>
            <a:ext cx="3169921" cy="480060"/>
          </a:xfrm>
        </p:spPr>
        <p:txBody>
          <a:bodyPr/>
          <a:lstStyle/>
          <a:p>
            <a:pPr>
              <a:defRPr/>
            </a:pPr>
            <a:fld id="{E663E861-245C-4254-9C16-CA710BCFD0AC}" type="slidenum">
              <a:rPr lang="en-US" smtClean="0"/>
              <a:pPr>
                <a:defRPr/>
              </a:pPr>
              <a:t>11</a:t>
            </a:fld>
            <a:endParaRPr lang="en-US" dirty="0"/>
          </a:p>
        </p:txBody>
      </p:sp>
    </p:spTree>
    <p:extLst>
      <p:ext uri="{BB962C8B-B14F-4D97-AF65-F5344CB8AC3E}">
        <p14:creationId xmlns:p14="http://schemas.microsoft.com/office/powerpoint/2010/main" val="1031105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0723" name="Rectangle 3"/>
          <p:cNvSpPr>
            <a:spLocks noGrp="1" noChangeArrowheads="1"/>
          </p:cNvSpPr>
          <p:nvPr>
            <p:ph type="body" idx="1"/>
          </p:nvPr>
        </p:nvSpPr>
        <p:spPr>
          <a:xfrm>
            <a:off x="713232" y="4462272"/>
            <a:ext cx="5678424" cy="4224528"/>
          </a:xfrm>
          <a:noFill/>
          <a:ln>
            <a:solidFill>
              <a:srgbClr val="000000"/>
            </a:solidFill>
          </a:ln>
        </p:spPr>
        <p:txBody>
          <a:bodyPr lIns="91525" tIns="45762" rIns="91525" bIns="45762"/>
          <a:lstStyle/>
          <a:p>
            <a:pPr defTabSz="915831" eaLnBrk="1" hangingPunct="1">
              <a:buFont typeface="Arial" panose="020B0604020202020204" pitchFamily="34" charset="0"/>
              <a:buChar char="•"/>
            </a:pPr>
            <a:endParaRPr lang="en-US" dirty="0"/>
          </a:p>
        </p:txBody>
      </p:sp>
      <p:sp>
        <p:nvSpPr>
          <p:cNvPr id="6" name="Slide Number Placeholder 3">
            <a:extLst>
              <a:ext uri="{FF2B5EF4-FFF2-40B4-BE49-F238E27FC236}">
                <a16:creationId xmlns:a16="http://schemas.microsoft.com/office/drawing/2014/main" id="{81FC40B4-05EB-46FE-AF20-2A8A2320F3FC}"/>
              </a:ext>
            </a:extLst>
          </p:cNvPr>
          <p:cNvSpPr>
            <a:spLocks noGrp="1"/>
          </p:cNvSpPr>
          <p:nvPr>
            <p:ph type="sldNum" sz="quarter" idx="5"/>
          </p:nvPr>
        </p:nvSpPr>
        <p:spPr>
          <a:xfrm>
            <a:off x="4145282" y="9121140"/>
            <a:ext cx="3169921" cy="480060"/>
          </a:xfrm>
        </p:spPr>
        <p:txBody>
          <a:bodyPr/>
          <a:lstStyle/>
          <a:p>
            <a:pPr>
              <a:defRPr/>
            </a:pPr>
            <a:fld id="{E663E861-245C-4254-9C16-CA710BCFD0AC}" type="slidenum">
              <a:rPr lang="en-US" smtClean="0"/>
              <a:pPr>
                <a:defRPr/>
              </a:pPr>
              <a:t>12</a:t>
            </a:fld>
            <a:endParaRPr lang="en-US" dirty="0"/>
          </a:p>
        </p:txBody>
      </p:sp>
    </p:spTree>
    <p:extLst>
      <p:ext uri="{BB962C8B-B14F-4D97-AF65-F5344CB8AC3E}">
        <p14:creationId xmlns:p14="http://schemas.microsoft.com/office/powerpoint/2010/main" val="1839133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692492" y="4363409"/>
            <a:ext cx="5513296" cy="4130929"/>
          </a:xfrm>
          <a:noFill/>
          <a:ln>
            <a:noFill/>
          </a:ln>
        </p:spPr>
        <p:txBody>
          <a:bodyPr lIns="94001" tIns="46999" rIns="94001" bIns="46999"/>
          <a:lstStyle/>
          <a:p>
            <a:pPr defTabSz="937885" eaLnBrk="1" hangingPunct="1"/>
            <a:r>
              <a:rPr lang="en-US" dirty="0"/>
              <a:t>What kind of “gotchas” have you had to work around?</a:t>
            </a:r>
          </a:p>
          <a:p>
            <a:pPr defTabSz="937885" eaLnBrk="1" hangingPunct="1"/>
            <a:endParaRPr lang="en-US" dirty="0"/>
          </a:p>
          <a:p>
            <a:pPr defTabSz="937885" eaLnBrk="1" hangingPunct="1"/>
            <a:r>
              <a:rPr lang="en-US" dirty="0"/>
              <a:t>What happens if everyone on the team is trying to keep their heads down?</a:t>
            </a:r>
          </a:p>
        </p:txBody>
      </p:sp>
      <p:sp>
        <p:nvSpPr>
          <p:cNvPr id="32769" name="Rectangle 7"/>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13</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Tree>
    <p:extLst>
      <p:ext uri="{BB962C8B-B14F-4D97-AF65-F5344CB8AC3E}">
        <p14:creationId xmlns:p14="http://schemas.microsoft.com/office/powerpoint/2010/main" val="2070584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defTabSz="937885" eaLnBrk="1" hangingPunct="1"/>
            <a:r>
              <a:rPr lang="en-US" dirty="0"/>
              <a:t>  Why do people trust someone who is willing to accept responsibility for themselves?</a:t>
            </a:r>
          </a:p>
        </p:txBody>
      </p:sp>
      <p:sp>
        <p:nvSpPr>
          <p:cNvPr id="32769" name="Rectangle 7"/>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14</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Tree>
    <p:extLst>
      <p:ext uri="{BB962C8B-B14F-4D97-AF65-F5344CB8AC3E}">
        <p14:creationId xmlns:p14="http://schemas.microsoft.com/office/powerpoint/2010/main" val="1540964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defTabSz="937885" eaLnBrk="1" hangingPunct="1"/>
            <a:r>
              <a:rPr lang="en-US" dirty="0"/>
              <a:t>Would you rather have someone tell you the truth even though you may not want to hear it or have someone tell you a lie just because it sounds good?  (ugly truth vs. pretty lie?)  </a:t>
            </a:r>
          </a:p>
        </p:txBody>
      </p:sp>
      <p:sp>
        <p:nvSpPr>
          <p:cNvPr id="32769" name="Rectangle 7"/>
          <p:cNvSpPr txBox="1">
            <a:spLocks noGrp="1" noChangeArrowheads="1"/>
          </p:cNvSpPr>
          <p:nvPr/>
        </p:nvSpPr>
        <p:spPr bwMode="auto">
          <a:xfrm>
            <a:off x="4029088" y="8913976"/>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15</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Tree>
    <p:extLst>
      <p:ext uri="{BB962C8B-B14F-4D97-AF65-F5344CB8AC3E}">
        <p14:creationId xmlns:p14="http://schemas.microsoft.com/office/powerpoint/2010/main" val="1286314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16</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
        <p:nvSpPr>
          <p:cNvPr id="32771" name="Rectangle 3"/>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defTabSz="937885" eaLnBrk="1" hangingPunct="1"/>
            <a:r>
              <a:rPr lang="en-US" dirty="0"/>
              <a:t>Do you trust a stranger you’ve just met in an airport or in the grocery store? </a:t>
            </a:r>
          </a:p>
          <a:p>
            <a:pPr defTabSz="937885" eaLnBrk="1" hangingPunct="1"/>
            <a:endParaRPr lang="en-US" dirty="0"/>
          </a:p>
          <a:p>
            <a:pPr defTabSz="937885" eaLnBrk="1" hangingPunct="1"/>
            <a:r>
              <a:rPr lang="en-US" dirty="0"/>
              <a:t>Do you have to know everything about a person in order to be able to trust them?</a:t>
            </a:r>
          </a:p>
        </p:txBody>
      </p:sp>
    </p:spTree>
    <p:extLst>
      <p:ext uri="{BB962C8B-B14F-4D97-AF65-F5344CB8AC3E}">
        <p14:creationId xmlns:p14="http://schemas.microsoft.com/office/powerpoint/2010/main" val="2329118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17</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
        <p:nvSpPr>
          <p:cNvPr id="32771" name="Rectangle 3"/>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defTabSz="937885" eaLnBrk="1" hangingPunct="1"/>
            <a:r>
              <a:rPr lang="en-US" dirty="0"/>
              <a:t>Are you more likely to trust an optimist or a pessimist? Why?</a:t>
            </a:r>
          </a:p>
          <a:p>
            <a:pPr defTabSz="937885" eaLnBrk="1" hangingPunct="1"/>
            <a:r>
              <a:rPr lang="en-US" dirty="0"/>
              <a:t>What do we mean by “clear-eyed” optimist? (Be realistic in your optimism.) Why is this important?</a:t>
            </a:r>
          </a:p>
        </p:txBody>
      </p:sp>
    </p:spTree>
    <p:extLst>
      <p:ext uri="{BB962C8B-B14F-4D97-AF65-F5344CB8AC3E}">
        <p14:creationId xmlns:p14="http://schemas.microsoft.com/office/powerpoint/2010/main" val="4079064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18</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
        <p:nvSpPr>
          <p:cNvPr id="32771" name="Rectangle 3"/>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marL="173736" marR="0" lvl="0" indent="-173736" algn="l" defTabSz="937885" rtl="0" eaLnBrk="1" fontAlgn="base" latinLnBrk="0" hangingPunct="1">
              <a:lnSpc>
                <a:spcPct val="100000"/>
              </a:lnSpc>
              <a:spcBef>
                <a:spcPts val="0"/>
              </a:spcBef>
              <a:spcAft>
                <a:spcPct val="0"/>
              </a:spcAft>
              <a:buClrTx/>
              <a:buSzTx/>
              <a:buFontTx/>
              <a:buNone/>
              <a:tabLst/>
              <a:defRPr/>
            </a:pPr>
            <a:r>
              <a:rPr lang="en-US" dirty="0"/>
              <a:t>What makes it hard to trust someone who claims to know everything?</a:t>
            </a:r>
          </a:p>
          <a:p>
            <a:pPr defTabSz="937885" eaLnBrk="1" hangingPunct="1"/>
            <a:endParaRPr lang="en-US" dirty="0"/>
          </a:p>
        </p:txBody>
      </p:sp>
    </p:spTree>
    <p:extLst>
      <p:ext uri="{BB962C8B-B14F-4D97-AF65-F5344CB8AC3E}">
        <p14:creationId xmlns:p14="http://schemas.microsoft.com/office/powerpoint/2010/main" val="2787155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BA6E6-DD6D-A00A-BA08-0097B7634E27}"/>
            </a:ext>
          </a:extLst>
        </p:cNvPr>
        <p:cNvGrpSpPr/>
        <p:nvPr/>
      </p:nvGrpSpPr>
      <p:grpSpPr>
        <a:xfrm>
          <a:off x="0" y="0"/>
          <a:ext cx="0" cy="0"/>
          <a:chOff x="0" y="0"/>
          <a:chExt cx="0" cy="0"/>
        </a:xfrm>
      </p:grpSpPr>
      <p:sp>
        <p:nvSpPr>
          <p:cNvPr id="32769" name="Rectangle 7">
            <a:extLst>
              <a:ext uri="{FF2B5EF4-FFF2-40B4-BE49-F238E27FC236}">
                <a16:creationId xmlns:a16="http://schemas.microsoft.com/office/drawing/2014/main" id="{C7F04ACC-ACB5-67F6-5BB6-EBCD82330945}"/>
              </a:ext>
            </a:extLst>
          </p:cNvPr>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19</a:t>
            </a:fld>
            <a:endParaRPr lang="en-US" sz="1200"/>
          </a:p>
        </p:txBody>
      </p:sp>
      <p:sp>
        <p:nvSpPr>
          <p:cNvPr id="32770" name="Rectangle 2">
            <a:extLst>
              <a:ext uri="{FF2B5EF4-FFF2-40B4-BE49-F238E27FC236}">
                <a16:creationId xmlns:a16="http://schemas.microsoft.com/office/drawing/2014/main" id="{BB61E9BB-BC92-F481-D86C-18984E455A93}"/>
              </a:ext>
            </a:extLst>
          </p:cNvPr>
          <p:cNvSpPr>
            <a:spLocks noGrp="1" noRot="1" noChangeAspect="1" noChangeArrowheads="1" noTextEdit="1"/>
          </p:cNvSpPr>
          <p:nvPr>
            <p:ph type="sldImg"/>
          </p:nvPr>
        </p:nvSpPr>
        <p:spPr>
          <a:xfrm>
            <a:off x="1152525" y="688975"/>
            <a:ext cx="4591050" cy="3443288"/>
          </a:xfrm>
          <a:solidFill>
            <a:srgbClr val="FFFFFF"/>
          </a:solidFill>
          <a:ln/>
        </p:spPr>
      </p:sp>
      <p:sp>
        <p:nvSpPr>
          <p:cNvPr id="32771" name="Rectangle 3">
            <a:extLst>
              <a:ext uri="{FF2B5EF4-FFF2-40B4-BE49-F238E27FC236}">
                <a16:creationId xmlns:a16="http://schemas.microsoft.com/office/drawing/2014/main" id="{33446A40-75F8-49D9-8DFD-B612A29554C2}"/>
              </a:ext>
            </a:extLst>
          </p:cNvPr>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defTabSz="937885" eaLnBrk="1" hangingPunct="1"/>
            <a:r>
              <a:rPr lang="en-US" dirty="0"/>
              <a:t>Why were Ralph’s customers enforcing his honor code?  </a:t>
            </a:r>
          </a:p>
          <a:p>
            <a:pPr defTabSz="937885" eaLnBrk="1" hangingPunct="1"/>
            <a:endParaRPr lang="en-US" dirty="0"/>
          </a:p>
          <a:p>
            <a:pPr defTabSz="937885" eaLnBrk="1" hangingPunct="1"/>
            <a:r>
              <a:rPr lang="en-US" dirty="0"/>
              <a:t>Can you think of an example from your own experience where someone has trusted you to pay?</a:t>
            </a:r>
          </a:p>
        </p:txBody>
      </p:sp>
    </p:spTree>
    <p:extLst>
      <p:ext uri="{BB962C8B-B14F-4D97-AF65-F5344CB8AC3E}">
        <p14:creationId xmlns:p14="http://schemas.microsoft.com/office/powerpoint/2010/main" val="3194184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xfrm>
            <a:off x="1206500" y="704850"/>
            <a:ext cx="4694238" cy="3519488"/>
          </a:xfrm>
          <a:ln/>
        </p:spPr>
      </p:sp>
      <p:sp>
        <p:nvSpPr>
          <p:cNvPr id="19458" name="Placeholder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253873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p:cNvSpPr>
            <a:spLocks noGrp="1" noRot="1" noChangeAspect="1" noChangeArrowheads="1" noTextEdit="1"/>
          </p:cNvSpPr>
          <p:nvPr>
            <p:ph type="sldImg"/>
          </p:nvPr>
        </p:nvSpPr>
        <p:spPr bwMode="auto">
          <a:xfrm>
            <a:off x="1206500" y="704850"/>
            <a:ext cx="4694238" cy="3521075"/>
          </a:xfrm>
          <a:prstGeom prst="rect">
            <a:avLst/>
          </a:prstGeom>
          <a:solidFill>
            <a:srgbClr val="FFFFFF"/>
          </a:solidFill>
          <a:ln>
            <a:solidFill>
              <a:srgbClr val="000000"/>
            </a:solidFill>
            <a:miter lim="800000"/>
            <a:headEnd/>
            <a:tailEnd/>
          </a:ln>
        </p:spPr>
      </p:sp>
      <p:sp>
        <p:nvSpPr>
          <p:cNvPr id="82948" name="Rectangle 3"/>
          <p:cNvSpPr>
            <a:spLocks noGrp="1" noChangeArrowheads="1"/>
          </p:cNvSpPr>
          <p:nvPr>
            <p:ph type="body" idx="1"/>
          </p:nvPr>
        </p:nvSpPr>
        <p:spPr bwMode="auto">
          <a:xfrm>
            <a:off x="713232" y="4462272"/>
            <a:ext cx="5678424" cy="4224528"/>
          </a:xfrm>
          <a:prstGeom prst="rect">
            <a:avLst/>
          </a:prstGeom>
          <a:noFill/>
          <a:ln>
            <a:solidFill>
              <a:srgbClr val="000000"/>
            </a:solidFill>
            <a:miter lim="800000"/>
            <a:headEnd/>
            <a:tailEnd/>
          </a:ln>
        </p:spPr>
        <p:txBody>
          <a:bodyPr>
            <a:prstTxWarp prst="textNoShape">
              <a:avLst/>
            </a:prstTxWarp>
            <a:normAutofit/>
          </a:bodyPr>
          <a:lstStyle/>
          <a:p>
            <a:pPr indent="-171450">
              <a:buFont typeface="Arial" panose="020B0604020202020204" pitchFamily="34" charset="0"/>
              <a:buChar char="•"/>
            </a:pPr>
            <a:endParaRPr lang="en-US" dirty="0"/>
          </a:p>
        </p:txBody>
      </p:sp>
      <p:sp>
        <p:nvSpPr>
          <p:cNvPr id="5" name="Slide Number Placeholder 3">
            <a:extLst>
              <a:ext uri="{FF2B5EF4-FFF2-40B4-BE49-F238E27FC236}">
                <a16:creationId xmlns:a16="http://schemas.microsoft.com/office/drawing/2014/main" id="{32C38A86-B01A-4398-A110-EC1B0AE7515B}"/>
              </a:ext>
            </a:extLst>
          </p:cNvPr>
          <p:cNvSpPr>
            <a:spLocks noGrp="1"/>
          </p:cNvSpPr>
          <p:nvPr>
            <p:ph type="sldNum" sz="quarter" idx="5"/>
          </p:nvPr>
        </p:nvSpPr>
        <p:spPr>
          <a:xfrm>
            <a:off x="4145282" y="9121140"/>
            <a:ext cx="3169921" cy="480060"/>
          </a:xfrm>
        </p:spPr>
        <p:txBody>
          <a:bodyPr/>
          <a:lstStyle/>
          <a:p>
            <a:pPr>
              <a:defRPr/>
            </a:pPr>
            <a:fld id="{E663E861-245C-4254-9C16-CA710BCFD0AC}" type="slidenum">
              <a:rPr lang="en-US" smtClean="0"/>
              <a:pPr>
                <a:defRPr/>
              </a:pPr>
              <a:t>20</a:t>
            </a:fld>
            <a:endParaRPr lang="en-US" dirty="0"/>
          </a:p>
        </p:txBody>
      </p:sp>
    </p:spTree>
    <p:extLst>
      <p:ext uri="{BB962C8B-B14F-4D97-AF65-F5344CB8AC3E}">
        <p14:creationId xmlns:p14="http://schemas.microsoft.com/office/powerpoint/2010/main" val="4134821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2"/>
          <p:cNvSpPr>
            <a:spLocks noGrp="1" noRot="1" noChangeAspect="1" noChangeArrowheads="1" noTextEdit="1"/>
          </p:cNvSpPr>
          <p:nvPr>
            <p:ph type="sldImg"/>
          </p:nvPr>
        </p:nvSpPr>
        <p:spPr bwMode="auto">
          <a:xfrm>
            <a:off x="1206500" y="704850"/>
            <a:ext cx="4694238" cy="3521075"/>
          </a:xfrm>
          <a:prstGeom prst="rect">
            <a:avLst/>
          </a:prstGeom>
          <a:solidFill>
            <a:srgbClr val="FFFFFF"/>
          </a:solidFill>
          <a:ln>
            <a:solidFill>
              <a:srgbClr val="000000"/>
            </a:solidFill>
            <a:miter lim="800000"/>
            <a:headEnd/>
            <a:tailEnd/>
          </a:ln>
        </p:spPr>
      </p:sp>
      <p:sp>
        <p:nvSpPr>
          <p:cNvPr id="87044" name="Rectangle 3"/>
          <p:cNvSpPr>
            <a:spLocks noGrp="1" noChangeArrowheads="1"/>
          </p:cNvSpPr>
          <p:nvPr>
            <p:ph type="body" idx="1"/>
          </p:nvPr>
        </p:nvSpPr>
        <p:spPr bwMode="auto">
          <a:xfrm>
            <a:off x="713232" y="4462272"/>
            <a:ext cx="5678424" cy="4224528"/>
          </a:xfrm>
          <a:prstGeom prst="rect">
            <a:avLst/>
          </a:prstGeom>
          <a:noFill/>
          <a:ln>
            <a:solidFill>
              <a:srgbClr val="000000"/>
            </a:solidFill>
            <a:miter lim="800000"/>
            <a:headEnd/>
            <a:tailEnd/>
          </a:ln>
        </p:spPr>
        <p:txBody>
          <a:bodyPr>
            <a:prstTxWarp prst="textNoShape">
              <a:avLst/>
            </a:prstTxWarp>
          </a:bodyPr>
          <a:lstStyle/>
          <a:p>
            <a:pPr marL="0" indent="0" defTabSz="922866" eaLnBrk="1" hangingPunct="1"/>
            <a:endParaRPr lang="en-US" dirty="0"/>
          </a:p>
        </p:txBody>
      </p:sp>
      <p:sp>
        <p:nvSpPr>
          <p:cNvPr id="5" name="Slide Number Placeholder 3">
            <a:extLst>
              <a:ext uri="{FF2B5EF4-FFF2-40B4-BE49-F238E27FC236}">
                <a16:creationId xmlns:a16="http://schemas.microsoft.com/office/drawing/2014/main" id="{9D262DAB-0EAA-46A7-B40D-2CF699933965}"/>
              </a:ext>
            </a:extLst>
          </p:cNvPr>
          <p:cNvSpPr>
            <a:spLocks noGrp="1"/>
          </p:cNvSpPr>
          <p:nvPr>
            <p:ph type="sldNum" sz="quarter" idx="5"/>
          </p:nvPr>
        </p:nvSpPr>
        <p:spPr>
          <a:xfrm>
            <a:off x="4145282" y="9121140"/>
            <a:ext cx="3169921" cy="480060"/>
          </a:xfrm>
        </p:spPr>
        <p:txBody>
          <a:bodyPr/>
          <a:lstStyle/>
          <a:p>
            <a:pPr>
              <a:defRPr/>
            </a:pPr>
            <a:fld id="{E663E861-245C-4254-9C16-CA710BCFD0AC}" type="slidenum">
              <a:rPr lang="en-US" smtClean="0"/>
              <a:pPr>
                <a:defRPr/>
              </a:pPr>
              <a:t>21</a:t>
            </a:fld>
            <a:endParaRPr lang="en-US" dirty="0"/>
          </a:p>
        </p:txBody>
      </p:sp>
    </p:spTree>
    <p:extLst>
      <p:ext uri="{BB962C8B-B14F-4D97-AF65-F5344CB8AC3E}">
        <p14:creationId xmlns:p14="http://schemas.microsoft.com/office/powerpoint/2010/main" val="25808626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a:xfrm>
            <a:off x="1206500" y="714375"/>
            <a:ext cx="4759325" cy="3570288"/>
          </a:xfrm>
          <a:solidFill>
            <a:srgbClr val="FFFFFF"/>
          </a:solidFill>
          <a:ln/>
        </p:spPr>
      </p:sp>
      <p:sp>
        <p:nvSpPr>
          <p:cNvPr id="97282" name="Notes Placeholder 2"/>
          <p:cNvSpPr>
            <a:spLocks noGrp="1"/>
          </p:cNvSpPr>
          <p:nvPr>
            <p:ph type="body" idx="1"/>
          </p:nvPr>
        </p:nvSpPr>
        <p:spPr>
          <a:xfrm>
            <a:off x="720015" y="4523631"/>
            <a:ext cx="5732431" cy="3570288"/>
          </a:xfrm>
          <a:noFill/>
          <a:ln>
            <a:solidFill>
              <a:srgbClr val="000000"/>
            </a:solidFill>
          </a:ln>
        </p:spPr>
        <p:txBody>
          <a:bodyPr lIns="93366" tIns="46683" rIns="93366" bIns="46683"/>
          <a:lstStyle/>
          <a:p>
            <a:pPr defTabSz="949378">
              <a:buFont typeface="Arial" panose="020B0604020202020204" pitchFamily="34" charset="0"/>
              <a:buChar char="•"/>
            </a:pPr>
            <a:endParaRPr lang="en-US" dirty="0"/>
          </a:p>
        </p:txBody>
      </p:sp>
      <p:sp>
        <p:nvSpPr>
          <p:cNvPr id="97283" name="Slide Number Placeholder 3"/>
          <p:cNvSpPr txBox="1">
            <a:spLocks noGrp="1"/>
          </p:cNvSpPr>
          <p:nvPr/>
        </p:nvSpPr>
        <p:spPr bwMode="auto">
          <a:xfrm>
            <a:off x="4010346" y="8157801"/>
            <a:ext cx="2976864" cy="369973"/>
          </a:xfrm>
          <a:prstGeom prst="rect">
            <a:avLst/>
          </a:prstGeom>
          <a:noFill/>
          <a:ln w="9525">
            <a:noFill/>
            <a:miter lim="800000"/>
            <a:headEnd/>
            <a:tailEnd/>
          </a:ln>
        </p:spPr>
        <p:txBody>
          <a:bodyPr lIns="93366" tIns="46683" rIns="93366" bIns="46683" anchor="b">
            <a:prstTxWarp prst="textNoShape">
              <a:avLst/>
            </a:prstTxWarp>
          </a:bodyPr>
          <a:lstStyle/>
          <a:p>
            <a:pPr algn="r" defTabSz="932228"/>
            <a:fld id="{749573A2-D697-487A-BE75-6AD5EFAF8D51}" type="slidenum">
              <a:rPr lang="en-US" sz="1200"/>
              <a:pPr algn="r" defTabSz="932228"/>
              <a:t>22</a:t>
            </a:fld>
            <a:endParaRPr lang="en-US" sz="1200" dirty="0"/>
          </a:p>
        </p:txBody>
      </p:sp>
    </p:spTree>
    <p:extLst>
      <p:ext uri="{BB962C8B-B14F-4D97-AF65-F5344CB8AC3E}">
        <p14:creationId xmlns:p14="http://schemas.microsoft.com/office/powerpoint/2010/main" val="3969403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xfrm>
            <a:off x="1206500" y="704850"/>
            <a:ext cx="4694238" cy="3519488"/>
          </a:xfrm>
          <a:ln/>
        </p:spPr>
      </p:sp>
      <p:sp>
        <p:nvSpPr>
          <p:cNvPr id="15362" name="Placeholder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165142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704850"/>
            <a:ext cx="4694238"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a:xfrm>
            <a:off x="3932616" y="8901006"/>
            <a:ext cx="3169921" cy="480060"/>
          </a:xfrm>
        </p:spPr>
        <p:txBody>
          <a:bodyPr/>
          <a:lstStyle/>
          <a:p>
            <a:pPr>
              <a:defRPr/>
            </a:pPr>
            <a:fld id="{E663E861-245C-4254-9C16-CA710BCFD0AC}" type="slidenum">
              <a:rPr lang="en-US" smtClean="0"/>
              <a:pPr>
                <a:defRPr/>
              </a:pPr>
              <a:t>3</a:t>
            </a:fld>
            <a:endParaRPr lang="en-US" dirty="0"/>
          </a:p>
        </p:txBody>
      </p:sp>
    </p:spTree>
    <p:extLst>
      <p:ext uri="{BB962C8B-B14F-4D97-AF65-F5344CB8AC3E}">
        <p14:creationId xmlns:p14="http://schemas.microsoft.com/office/powerpoint/2010/main" val="3876459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704850"/>
            <a:ext cx="4694238" cy="3519488"/>
          </a:xfrm>
        </p:spPr>
      </p:sp>
      <p:sp>
        <p:nvSpPr>
          <p:cNvPr id="3" name="Notes Placeholder 2"/>
          <p:cNvSpPr>
            <a:spLocks noGrp="1"/>
          </p:cNvSpPr>
          <p:nvPr>
            <p:ph type="body" idx="1"/>
          </p:nvPr>
        </p:nvSpPr>
        <p:spPr/>
        <p:txBody>
          <a:bodyPr/>
          <a:lstStyle/>
          <a:p>
            <a:endParaRPr lang="en-US"/>
          </a:p>
        </p:txBody>
      </p:sp>
      <p:sp>
        <p:nvSpPr>
          <p:cNvPr id="5" name="Slide Number Placeholder 3">
            <a:extLst>
              <a:ext uri="{FF2B5EF4-FFF2-40B4-BE49-F238E27FC236}">
                <a16:creationId xmlns:a16="http://schemas.microsoft.com/office/drawing/2014/main" id="{FBCE8BCD-8382-4A15-BCAC-2A63A74B7557}"/>
              </a:ext>
            </a:extLst>
          </p:cNvPr>
          <p:cNvSpPr>
            <a:spLocks noGrp="1"/>
          </p:cNvSpPr>
          <p:nvPr>
            <p:ph type="sldNum" sz="quarter" idx="5"/>
          </p:nvPr>
        </p:nvSpPr>
        <p:spPr>
          <a:xfrm>
            <a:off x="3932616" y="8901006"/>
            <a:ext cx="3169921" cy="480060"/>
          </a:xfrm>
        </p:spPr>
        <p:txBody>
          <a:bodyPr/>
          <a:lstStyle/>
          <a:p>
            <a:pPr>
              <a:defRPr/>
            </a:pPr>
            <a:fld id="{E663E861-245C-4254-9C16-CA710BCFD0AC}" type="slidenum">
              <a:rPr lang="en-US" smtClean="0"/>
              <a:pPr>
                <a:defRPr/>
              </a:pPr>
              <a:t>4</a:t>
            </a:fld>
            <a:endParaRPr lang="en-US" dirty="0"/>
          </a:p>
        </p:txBody>
      </p:sp>
    </p:spTree>
    <p:extLst>
      <p:ext uri="{BB962C8B-B14F-4D97-AF65-F5344CB8AC3E}">
        <p14:creationId xmlns:p14="http://schemas.microsoft.com/office/powerpoint/2010/main" val="3852975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704850"/>
            <a:ext cx="4694238" cy="3519488"/>
          </a:xfrm>
        </p:spPr>
      </p:sp>
      <p:sp>
        <p:nvSpPr>
          <p:cNvPr id="3" name="Notes Placeholder 2"/>
          <p:cNvSpPr>
            <a:spLocks noGrp="1"/>
          </p:cNvSpPr>
          <p:nvPr>
            <p:ph type="body" idx="1"/>
          </p:nvPr>
        </p:nvSpPr>
        <p:spPr/>
        <p:txBody>
          <a:bodyPr/>
          <a:lstStyle/>
          <a:p>
            <a:endParaRPr lang="en-US"/>
          </a:p>
        </p:txBody>
      </p:sp>
      <p:sp>
        <p:nvSpPr>
          <p:cNvPr id="5" name="Slide Number Placeholder 3">
            <a:extLst>
              <a:ext uri="{FF2B5EF4-FFF2-40B4-BE49-F238E27FC236}">
                <a16:creationId xmlns:a16="http://schemas.microsoft.com/office/drawing/2014/main" id="{C2A92FF7-B524-4B92-AA16-B6A5D35A4DCC}"/>
              </a:ext>
            </a:extLst>
          </p:cNvPr>
          <p:cNvSpPr>
            <a:spLocks noGrp="1"/>
          </p:cNvSpPr>
          <p:nvPr>
            <p:ph type="sldNum" sz="quarter" idx="5"/>
          </p:nvPr>
        </p:nvSpPr>
        <p:spPr>
          <a:xfrm>
            <a:off x="3932616" y="8901006"/>
            <a:ext cx="3169921" cy="480060"/>
          </a:xfrm>
        </p:spPr>
        <p:txBody>
          <a:bodyPr/>
          <a:lstStyle/>
          <a:p>
            <a:pPr>
              <a:defRPr/>
            </a:pPr>
            <a:fld id="{E663E861-245C-4254-9C16-CA710BCFD0AC}" type="slidenum">
              <a:rPr lang="en-US" smtClean="0"/>
              <a:pPr>
                <a:defRPr/>
              </a:pPr>
              <a:t>5</a:t>
            </a:fld>
            <a:endParaRPr lang="en-US" dirty="0"/>
          </a:p>
        </p:txBody>
      </p:sp>
    </p:spTree>
    <p:extLst>
      <p:ext uri="{BB962C8B-B14F-4D97-AF65-F5344CB8AC3E}">
        <p14:creationId xmlns:p14="http://schemas.microsoft.com/office/powerpoint/2010/main" val="1994707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704850"/>
            <a:ext cx="4694238" cy="3519488"/>
          </a:xfrm>
        </p:spPr>
      </p:sp>
      <p:sp>
        <p:nvSpPr>
          <p:cNvPr id="3" name="Notes Placeholder 2"/>
          <p:cNvSpPr>
            <a:spLocks noGrp="1"/>
          </p:cNvSpPr>
          <p:nvPr>
            <p:ph type="body" idx="1"/>
          </p:nvPr>
        </p:nvSpPr>
        <p:spPr/>
        <p:txBody>
          <a:bodyPr/>
          <a:lstStyle/>
          <a:p>
            <a:endParaRPr lang="en-US"/>
          </a:p>
        </p:txBody>
      </p:sp>
      <p:sp>
        <p:nvSpPr>
          <p:cNvPr id="5" name="Slide Number Placeholder 3">
            <a:extLst>
              <a:ext uri="{FF2B5EF4-FFF2-40B4-BE49-F238E27FC236}">
                <a16:creationId xmlns:a16="http://schemas.microsoft.com/office/drawing/2014/main" id="{286992D9-37E7-4D57-B82E-7CD795D87744}"/>
              </a:ext>
            </a:extLst>
          </p:cNvPr>
          <p:cNvSpPr>
            <a:spLocks noGrp="1"/>
          </p:cNvSpPr>
          <p:nvPr>
            <p:ph type="sldNum" sz="quarter" idx="5"/>
          </p:nvPr>
        </p:nvSpPr>
        <p:spPr>
          <a:xfrm>
            <a:off x="3932616" y="8901006"/>
            <a:ext cx="3169921" cy="480060"/>
          </a:xfrm>
        </p:spPr>
        <p:txBody>
          <a:bodyPr/>
          <a:lstStyle/>
          <a:p>
            <a:pPr>
              <a:defRPr/>
            </a:pPr>
            <a:fld id="{E663E861-245C-4254-9C16-CA710BCFD0AC}" type="slidenum">
              <a:rPr lang="en-US" smtClean="0"/>
              <a:pPr>
                <a:defRPr/>
              </a:pPr>
              <a:t>6</a:t>
            </a:fld>
            <a:endParaRPr lang="en-US" dirty="0"/>
          </a:p>
        </p:txBody>
      </p:sp>
    </p:spTree>
    <p:extLst>
      <p:ext uri="{BB962C8B-B14F-4D97-AF65-F5344CB8AC3E}">
        <p14:creationId xmlns:p14="http://schemas.microsoft.com/office/powerpoint/2010/main" val="2230333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704850"/>
            <a:ext cx="4694238" cy="3519488"/>
          </a:xfrm>
        </p:spPr>
      </p:sp>
      <p:sp>
        <p:nvSpPr>
          <p:cNvPr id="3" name="Notes Placeholder 2"/>
          <p:cNvSpPr>
            <a:spLocks noGrp="1"/>
          </p:cNvSpPr>
          <p:nvPr>
            <p:ph type="body" idx="1"/>
          </p:nvPr>
        </p:nvSpPr>
        <p:spPr/>
        <p:txBody>
          <a:bodyPr/>
          <a:lstStyle/>
          <a:p>
            <a:endParaRPr lang="en-US" dirty="0"/>
          </a:p>
        </p:txBody>
      </p:sp>
      <p:sp>
        <p:nvSpPr>
          <p:cNvPr id="5" name="Slide Number Placeholder 3">
            <a:extLst>
              <a:ext uri="{FF2B5EF4-FFF2-40B4-BE49-F238E27FC236}">
                <a16:creationId xmlns:a16="http://schemas.microsoft.com/office/drawing/2014/main" id="{3EBA8324-8BDA-4426-8914-04DD99DEC151}"/>
              </a:ext>
            </a:extLst>
          </p:cNvPr>
          <p:cNvSpPr>
            <a:spLocks noGrp="1"/>
          </p:cNvSpPr>
          <p:nvPr>
            <p:ph type="sldNum" sz="quarter" idx="5"/>
          </p:nvPr>
        </p:nvSpPr>
        <p:spPr>
          <a:xfrm>
            <a:off x="3932616" y="8901006"/>
            <a:ext cx="3169921" cy="480060"/>
          </a:xfrm>
        </p:spPr>
        <p:txBody>
          <a:bodyPr/>
          <a:lstStyle/>
          <a:p>
            <a:pPr>
              <a:defRPr/>
            </a:pPr>
            <a:fld id="{E663E861-245C-4254-9C16-CA710BCFD0AC}" type="slidenum">
              <a:rPr lang="en-US" smtClean="0"/>
              <a:pPr>
                <a:defRPr/>
              </a:pPr>
              <a:t>7</a:t>
            </a:fld>
            <a:endParaRPr lang="en-US" dirty="0"/>
          </a:p>
        </p:txBody>
      </p:sp>
    </p:spTree>
    <p:extLst>
      <p:ext uri="{BB962C8B-B14F-4D97-AF65-F5344CB8AC3E}">
        <p14:creationId xmlns:p14="http://schemas.microsoft.com/office/powerpoint/2010/main" val="1312556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704850"/>
            <a:ext cx="4694238" cy="3519488"/>
          </a:xfrm>
        </p:spPr>
      </p:sp>
      <p:sp>
        <p:nvSpPr>
          <p:cNvPr id="3" name="Notes Placeholder 2"/>
          <p:cNvSpPr>
            <a:spLocks noGrp="1"/>
          </p:cNvSpPr>
          <p:nvPr>
            <p:ph type="body" idx="1"/>
          </p:nvPr>
        </p:nvSpPr>
        <p:spPr/>
        <p:txBody>
          <a:bodyPr/>
          <a:lstStyle/>
          <a:p>
            <a:endParaRPr lang="en-US" dirty="0"/>
          </a:p>
        </p:txBody>
      </p:sp>
      <p:sp>
        <p:nvSpPr>
          <p:cNvPr id="5" name="Slide Number Placeholder 3">
            <a:extLst>
              <a:ext uri="{FF2B5EF4-FFF2-40B4-BE49-F238E27FC236}">
                <a16:creationId xmlns:a16="http://schemas.microsoft.com/office/drawing/2014/main" id="{F803D3CF-87E3-4DFE-A71C-D95D6A161B8C}"/>
              </a:ext>
            </a:extLst>
          </p:cNvPr>
          <p:cNvSpPr>
            <a:spLocks noGrp="1"/>
          </p:cNvSpPr>
          <p:nvPr>
            <p:ph type="sldNum" sz="quarter" idx="5"/>
          </p:nvPr>
        </p:nvSpPr>
        <p:spPr>
          <a:xfrm>
            <a:off x="3932616" y="8901006"/>
            <a:ext cx="3169921" cy="480060"/>
          </a:xfrm>
        </p:spPr>
        <p:txBody>
          <a:bodyPr/>
          <a:lstStyle/>
          <a:p>
            <a:pPr>
              <a:defRPr/>
            </a:pPr>
            <a:fld id="{E663E861-245C-4254-9C16-CA710BCFD0AC}" type="slidenum">
              <a:rPr lang="en-US" smtClean="0"/>
              <a:pPr>
                <a:defRPr/>
              </a:pPr>
              <a:t>8</a:t>
            </a:fld>
            <a:endParaRPr lang="en-US" dirty="0"/>
          </a:p>
        </p:txBody>
      </p:sp>
    </p:spTree>
    <p:extLst>
      <p:ext uri="{BB962C8B-B14F-4D97-AF65-F5344CB8AC3E}">
        <p14:creationId xmlns:p14="http://schemas.microsoft.com/office/powerpoint/2010/main" val="3784325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704850"/>
            <a:ext cx="4694238" cy="3519488"/>
          </a:xfrm>
        </p:spPr>
      </p:sp>
      <p:sp>
        <p:nvSpPr>
          <p:cNvPr id="3" name="Notes Placeholder 2"/>
          <p:cNvSpPr>
            <a:spLocks noGrp="1"/>
          </p:cNvSpPr>
          <p:nvPr>
            <p:ph type="body" idx="1"/>
          </p:nvPr>
        </p:nvSpPr>
        <p:spPr/>
        <p:txBody>
          <a:bodyPr/>
          <a:lstStyle/>
          <a:p>
            <a:endParaRPr lang="en-US"/>
          </a:p>
        </p:txBody>
      </p:sp>
      <p:sp>
        <p:nvSpPr>
          <p:cNvPr id="5" name="Slide Number Placeholder 3">
            <a:extLst>
              <a:ext uri="{FF2B5EF4-FFF2-40B4-BE49-F238E27FC236}">
                <a16:creationId xmlns:a16="http://schemas.microsoft.com/office/drawing/2014/main" id="{AED2AE6B-27C8-410F-8170-34159CA986AA}"/>
              </a:ext>
            </a:extLst>
          </p:cNvPr>
          <p:cNvSpPr>
            <a:spLocks noGrp="1"/>
          </p:cNvSpPr>
          <p:nvPr>
            <p:ph type="sldNum" sz="quarter" idx="5"/>
          </p:nvPr>
        </p:nvSpPr>
        <p:spPr>
          <a:xfrm>
            <a:off x="3932616" y="8901006"/>
            <a:ext cx="3169921" cy="480060"/>
          </a:xfrm>
        </p:spPr>
        <p:txBody>
          <a:bodyPr/>
          <a:lstStyle/>
          <a:p>
            <a:pPr>
              <a:defRPr/>
            </a:pPr>
            <a:fld id="{E663E861-245C-4254-9C16-CA710BCFD0AC}" type="slidenum">
              <a:rPr lang="en-US" smtClean="0"/>
              <a:pPr>
                <a:defRPr/>
              </a:pPr>
              <a:t>9</a:t>
            </a:fld>
            <a:endParaRPr lang="en-US" dirty="0"/>
          </a:p>
        </p:txBody>
      </p:sp>
    </p:spTree>
    <p:extLst>
      <p:ext uri="{BB962C8B-B14F-4D97-AF65-F5344CB8AC3E}">
        <p14:creationId xmlns:p14="http://schemas.microsoft.com/office/powerpoint/2010/main" val="3907254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429EFE7-8019-B64A-9501-5B6E34701227}" type="datetime1">
              <a:rPr lang="en-US" smtClean="0"/>
              <a:t>6/6/2024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3758A53-BF65-DF4A-A697-4A01F40BB484}" type="datetime1">
              <a:rPr lang="en-US" smtClean="0"/>
              <a:t>6/6/2024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C4393FE-D4F0-724B-9906-F466B2B591C5}" type="datetime1">
              <a:rPr lang="en-US" smtClean="0"/>
              <a:t>6/6/2024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BC3D26E-5B31-9941-B94E-22B7AE9CA81C}" type="datetime1">
              <a:rPr lang="en-US" smtClean="0"/>
              <a:t>6/6/2024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D59B16D-C214-8144-B80D-D9F22A853B7F}" type="datetime1">
              <a:rPr lang="en-US" smtClean="0"/>
              <a:t>6/6/2024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67B8E43-CECA-3F42-A136-A3603ECF99C7}" type="datetime1">
              <a:rPr lang="en-US" smtClean="0"/>
              <a:t>6/6/2024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CE79075-26FB-F141-8EBC-B01D473EC764}" type="datetime1">
              <a:rPr lang="en-US" smtClean="0"/>
              <a:t>6/6/2024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All Rights Reserved</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DB93CAA-5B66-8644-B21C-45BB1AC30D57}" type="datetime1">
              <a:rPr lang="en-US" smtClean="0"/>
              <a:t>6/6/2024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8FF8E492-21F1-0E49-8F75-935AFBF2E416}" type="datetime1">
              <a:rPr lang="en-US" smtClean="0"/>
              <a:t>6/6/2024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9DBEF27-E931-0F47-95F9-CAC6C51EC482}" type="datetime1">
              <a:rPr lang="en-US" smtClean="0"/>
              <a:t>6/6/2024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81759E2-B566-954F-9887-D65E4EE229EB}" type="datetime1">
              <a:rPr lang="en-US" smtClean="0"/>
              <a:t>6/6/2024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All Rights Reserved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All Rights Reserved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pic>
        <p:nvPicPr>
          <p:cNvPr id="5" name="Picture 4" descr="A black background with red text&#10;&#10;Description automatically generated">
            <a:extLst>
              <a:ext uri="{FF2B5EF4-FFF2-40B4-BE49-F238E27FC236}">
                <a16:creationId xmlns:a16="http://schemas.microsoft.com/office/drawing/2014/main" id="{04A44660-5607-4246-6777-2A5E2E5C5EAD}"/>
              </a:ext>
            </a:extLst>
          </p:cNvPr>
          <p:cNvPicPr>
            <a:picLocks noChangeAspect="1"/>
          </p:cNvPicPr>
          <p:nvPr/>
        </p:nvPicPr>
        <p:blipFill>
          <a:blip r:embed="rId3"/>
          <a:stretch>
            <a:fillRect/>
          </a:stretch>
        </p:blipFill>
        <p:spPr>
          <a:xfrm>
            <a:off x="937387" y="560439"/>
            <a:ext cx="7269225" cy="2471535"/>
          </a:xfrm>
          <a:prstGeom prst="rect">
            <a:avLst/>
          </a:prstGeom>
        </p:spPr>
      </p:pic>
    </p:spTree>
    <p:extLst>
      <p:ext uri="{BB962C8B-B14F-4D97-AF65-F5344CB8AC3E}">
        <p14:creationId xmlns:p14="http://schemas.microsoft.com/office/powerpoint/2010/main" val="886831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FAF456-9252-4143-9CF4-85B36C9B393B}"/>
              </a:ext>
            </a:extLst>
          </p:cNvPr>
          <p:cNvSpPr txBox="1">
            <a:spLocks/>
          </p:cNvSpPr>
          <p:nvPr/>
        </p:nvSpPr>
        <p:spPr>
          <a:xfrm>
            <a:off x="756502" y="546188"/>
            <a:ext cx="7629121"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800000"/>
                </a:solidFill>
                <a:latin typeface="+mn-lt"/>
              </a:rPr>
              <a:t>What is a group of frogs called?</a:t>
            </a:r>
          </a:p>
        </p:txBody>
      </p:sp>
      <p:sp>
        <p:nvSpPr>
          <p:cNvPr id="4" name="Content Placeholder 2">
            <a:extLst>
              <a:ext uri="{FF2B5EF4-FFF2-40B4-BE49-F238E27FC236}">
                <a16:creationId xmlns:a16="http://schemas.microsoft.com/office/drawing/2014/main" id="{3E3A8253-7913-4B28-9953-D856D99204EF}"/>
              </a:ext>
            </a:extLst>
          </p:cNvPr>
          <p:cNvSpPr txBox="1">
            <a:spLocks/>
          </p:cNvSpPr>
          <p:nvPr/>
        </p:nvSpPr>
        <p:spPr>
          <a:xfrm>
            <a:off x="756632" y="2627832"/>
            <a:ext cx="2551389" cy="2117182"/>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a herd</a:t>
            </a:r>
          </a:p>
          <a:p>
            <a:pPr marL="630936" indent="-512064">
              <a:spcBef>
                <a:spcPts val="0"/>
              </a:spcBef>
              <a:buClrTx/>
              <a:buFont typeface="+mj-lt"/>
              <a:buAutoNum type="alphaUcPeriod"/>
            </a:pPr>
            <a:r>
              <a:rPr lang="en-US" sz="3200" dirty="0"/>
              <a:t>a pod</a:t>
            </a:r>
          </a:p>
          <a:p>
            <a:pPr marL="630936" indent="-512064">
              <a:spcBef>
                <a:spcPts val="0"/>
              </a:spcBef>
              <a:buClrTx/>
              <a:buFont typeface="+mj-lt"/>
              <a:buAutoNum type="alphaUcPeriod"/>
            </a:pPr>
            <a:r>
              <a:rPr lang="en-US" sz="3200" dirty="0"/>
              <a:t>an army</a:t>
            </a:r>
          </a:p>
          <a:p>
            <a:pPr marL="630936" indent="-512064">
              <a:spcBef>
                <a:spcPts val="0"/>
              </a:spcBef>
              <a:buClrTx/>
              <a:buFont typeface="+mj-lt"/>
              <a:buAutoNum type="alphaUcPeriod"/>
            </a:pPr>
            <a:r>
              <a:rPr lang="en-US" sz="3200" dirty="0"/>
              <a:t>a crowd</a:t>
            </a:r>
          </a:p>
        </p:txBody>
      </p:sp>
      <p:pic>
        <p:nvPicPr>
          <p:cNvPr id="7" name="Picture 6">
            <a:extLst>
              <a:ext uri="{FF2B5EF4-FFF2-40B4-BE49-F238E27FC236}">
                <a16:creationId xmlns:a16="http://schemas.microsoft.com/office/drawing/2014/main" id="{2CE73B7C-DA16-4C1C-80F8-DB80D4286951}"/>
              </a:ext>
            </a:extLst>
          </p:cNvPr>
          <p:cNvPicPr>
            <a:picLocks noChangeAspect="1"/>
          </p:cNvPicPr>
          <p:nvPr/>
        </p:nvPicPr>
        <p:blipFill>
          <a:blip r:embed="rId3"/>
          <a:stretch>
            <a:fillRect/>
          </a:stretch>
        </p:blipFill>
        <p:spPr>
          <a:xfrm>
            <a:off x="3894014" y="2471194"/>
            <a:ext cx="4580196" cy="2430458"/>
          </a:xfrm>
          <a:prstGeom prst="ellipse">
            <a:avLst/>
          </a:prstGeom>
          <a:ln w="38100">
            <a:solidFill>
              <a:srgbClr val="800000"/>
            </a:solidFill>
          </a:ln>
        </p:spPr>
      </p:pic>
      <p:sp>
        <p:nvSpPr>
          <p:cNvPr id="2" name="TextBox 1">
            <a:extLst>
              <a:ext uri="{FF2B5EF4-FFF2-40B4-BE49-F238E27FC236}">
                <a16:creationId xmlns:a16="http://schemas.microsoft.com/office/drawing/2014/main" id="{581CF6DC-420D-4130-BCCC-9D4AE5ADC8F2}"/>
              </a:ext>
            </a:extLst>
          </p:cNvPr>
          <p:cNvSpPr txBox="1"/>
          <p:nvPr/>
        </p:nvSpPr>
        <p:spPr>
          <a:xfrm>
            <a:off x="2042626" y="5778314"/>
            <a:ext cx="5063852" cy="461665"/>
          </a:xfrm>
          <a:prstGeom prst="rect">
            <a:avLst/>
          </a:prstGeom>
          <a:noFill/>
        </p:spPr>
        <p:txBody>
          <a:bodyPr wrap="square" rtlCol="0">
            <a:spAutoFit/>
          </a:bodyPr>
          <a:lstStyle/>
          <a:p>
            <a:pPr algn="ctr"/>
            <a:r>
              <a:rPr lang="en-US" dirty="0">
                <a:latin typeface="+mn-lt"/>
              </a:rPr>
              <a:t>A group of toads is called a knot.</a:t>
            </a:r>
          </a:p>
        </p:txBody>
      </p:sp>
      <p:sp>
        <p:nvSpPr>
          <p:cNvPr id="14" name="Rectangle 13">
            <a:extLst>
              <a:ext uri="{FF2B5EF4-FFF2-40B4-BE49-F238E27FC236}">
                <a16:creationId xmlns:a16="http://schemas.microsoft.com/office/drawing/2014/main" id="{B0342253-6D83-4A48-9FC6-589ECE42099E}"/>
              </a:ext>
            </a:extLst>
          </p:cNvPr>
          <p:cNvSpPr/>
          <p:nvPr/>
        </p:nvSpPr>
        <p:spPr>
          <a:xfrm>
            <a:off x="832536" y="3690586"/>
            <a:ext cx="2175840"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7D3CAB0-F980-D327-7B88-C2DCE552E481}"/>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9" name="Footer Placeholder 1">
            <a:extLst>
              <a:ext uri="{FF2B5EF4-FFF2-40B4-BE49-F238E27FC236}">
                <a16:creationId xmlns:a16="http://schemas.microsoft.com/office/drawing/2014/main" id="{C4234E34-C229-CF27-1AC7-9EB4E4EE421A}"/>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39546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6" presetClass="entr" presetSubtype="2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4"/>
          <p:cNvSpPr txBox="1">
            <a:spLocks noChangeArrowheads="1"/>
          </p:cNvSpPr>
          <p:nvPr/>
        </p:nvSpPr>
        <p:spPr bwMode="auto">
          <a:xfrm>
            <a:off x="77788" y="548640"/>
            <a:ext cx="8975725" cy="978729"/>
          </a:xfrm>
          <a:prstGeom prst="rect">
            <a:avLst/>
          </a:prstGeom>
          <a:noFill/>
          <a:ln w="9525">
            <a:noFill/>
            <a:miter lim="800000"/>
            <a:headEnd/>
            <a:tailEnd/>
          </a:ln>
        </p:spPr>
        <p:txBody>
          <a:bodyPr>
            <a:prstTxWarp prst="textNoShape">
              <a:avLst/>
            </a:prstTxWarp>
            <a:spAutoFit/>
          </a:bodyPr>
          <a:lstStyle/>
          <a:p>
            <a:pPr algn="ctr">
              <a:lnSpc>
                <a:spcPct val="90000"/>
              </a:lnSpc>
            </a:pPr>
            <a:r>
              <a:rPr lang="en-US" sz="3600" b="1" dirty="0">
                <a:solidFill>
                  <a:srgbClr val="800000"/>
                </a:solidFill>
                <a:latin typeface="Calibri" pitchFamily="-72" charset="0"/>
              </a:rPr>
              <a:t>Session Standards</a:t>
            </a:r>
          </a:p>
          <a:p>
            <a:pPr algn="ctr">
              <a:lnSpc>
                <a:spcPct val="90000"/>
              </a:lnSpc>
            </a:pPr>
            <a:r>
              <a:rPr lang="en-US" sz="2800" dirty="0">
                <a:solidFill>
                  <a:schemeClr val="accent6"/>
                </a:solidFill>
                <a:latin typeface="Calibri" pitchFamily="-72" charset="0"/>
              </a:rPr>
              <a:t>Confirmed in Session One</a:t>
            </a:r>
            <a:endParaRPr lang="en-US" sz="2000" dirty="0">
              <a:solidFill>
                <a:schemeClr val="accent6"/>
              </a:solidFill>
              <a:latin typeface="Calibri" pitchFamily="-72" charset="0"/>
            </a:endParaRPr>
          </a:p>
        </p:txBody>
      </p:sp>
      <p:sp>
        <p:nvSpPr>
          <p:cNvPr id="20482" name="TextBox 5"/>
          <p:cNvSpPr txBox="1">
            <a:spLocks noChangeArrowheads="1"/>
          </p:cNvSpPr>
          <p:nvPr/>
        </p:nvSpPr>
        <p:spPr bwMode="auto">
          <a:xfrm>
            <a:off x="326571" y="1765085"/>
            <a:ext cx="6626679" cy="4744572"/>
          </a:xfrm>
          <a:prstGeom prst="rect">
            <a:avLst/>
          </a:prstGeom>
          <a:noFill/>
          <a:ln w="9525">
            <a:noFill/>
            <a:miter lim="800000"/>
            <a:headEnd/>
            <a:tailEnd/>
          </a:ln>
        </p:spPr>
        <p:txBody>
          <a:bodyPr wrap="square">
            <a:prstTxWarp prst="textNoShape">
              <a:avLst/>
            </a:prstTxWarp>
            <a:spAutoFit/>
          </a:bodyPr>
          <a:lstStyle/>
          <a:p>
            <a:pPr marL="457200" indent="-457200">
              <a:spcBef>
                <a:spcPct val="20000"/>
              </a:spcBef>
              <a:buFont typeface="Arial"/>
              <a:buChar char="•"/>
              <a:defRPr/>
            </a:pPr>
            <a:r>
              <a:rPr lang="en-US" sz="2800" i="1" dirty="0">
                <a:latin typeface="Calibri" pitchFamily="-72" charset="0"/>
              </a:rPr>
              <a:t>Silence cell phones.</a:t>
            </a:r>
          </a:p>
          <a:p>
            <a:pPr marL="457200" indent="-457200">
              <a:spcBef>
                <a:spcPct val="20000"/>
              </a:spcBef>
              <a:buFont typeface="Arial"/>
              <a:buChar char="•"/>
              <a:defRPr/>
            </a:pPr>
            <a:r>
              <a:rPr lang="en-US" sz="2800" i="1" dirty="0">
                <a:latin typeface="Calibri" pitchFamily="-72" charset="0"/>
              </a:rPr>
              <a:t>No “active” email &amp; texting.</a:t>
            </a:r>
          </a:p>
          <a:p>
            <a:pPr marL="457200" indent="-457200">
              <a:spcBef>
                <a:spcPct val="20000"/>
              </a:spcBef>
              <a:buFont typeface="Arial"/>
              <a:buChar char="•"/>
              <a:defRPr/>
            </a:pPr>
            <a:r>
              <a:rPr lang="en-US" sz="2800" i="1" dirty="0">
                <a:latin typeface="Calibri" pitchFamily="-72" charset="0"/>
              </a:rPr>
              <a:t>If it’s necessary to take a call or return            a message, please leave the room.         Step away so that your conversation  does not interrupt the team discussion.</a:t>
            </a:r>
          </a:p>
          <a:p>
            <a:pPr marL="457200" indent="-457200">
              <a:spcBef>
                <a:spcPct val="20000"/>
              </a:spcBef>
              <a:buFont typeface="Arial"/>
              <a:buChar char="•"/>
              <a:defRPr/>
            </a:pPr>
            <a:r>
              <a:rPr lang="en-US" sz="2800" i="1" dirty="0">
                <a:latin typeface="Calibri" pitchFamily="-72" charset="0"/>
              </a:rPr>
              <a:t>Refrain from side conversations.</a:t>
            </a:r>
          </a:p>
          <a:p>
            <a:pPr marL="457200" indent="-457200">
              <a:spcBef>
                <a:spcPct val="20000"/>
              </a:spcBef>
              <a:buFont typeface="Arial"/>
              <a:buChar char="•"/>
              <a:defRPr/>
            </a:pPr>
            <a:r>
              <a:rPr lang="en-US" sz="2800" i="1" dirty="0">
                <a:latin typeface="Calibri" pitchFamily="-72" charset="0"/>
              </a:rPr>
              <a:t>Personal stories or examples shared by team members remain in this room.</a:t>
            </a:r>
            <a:endParaRPr lang="en-US" sz="2800" dirty="0">
              <a:latin typeface="Calisto MT" pitchFamily="-72" charset="0"/>
            </a:endParaRPr>
          </a:p>
          <a:p>
            <a:pPr algn="ctr">
              <a:defRPr/>
            </a:pPr>
            <a:endParaRPr lang="en-US" dirty="0">
              <a:latin typeface="Calisto MT" pitchFamily="-72" charset="0"/>
            </a:endParaRPr>
          </a:p>
        </p:txBody>
      </p:sp>
      <p:pic>
        <p:nvPicPr>
          <p:cNvPr id="20485" name="Picture 7" descr="exit sign.pn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43513" y="3567337"/>
            <a:ext cx="1406787" cy="808038"/>
          </a:xfrm>
          <a:prstGeom prst="rect">
            <a:avLst/>
          </a:prstGeom>
          <a:noFill/>
          <a:ln w="9525">
            <a:noFill/>
            <a:miter lim="800000"/>
            <a:headEnd/>
            <a:tailEnd/>
          </a:ln>
        </p:spPr>
      </p:pic>
      <p:pic>
        <p:nvPicPr>
          <p:cNvPr id="20486" name="Picture 8" descr="silent symbol.png"/>
          <p:cNvPicPr>
            <a:picLocks noChangeAspect="1"/>
          </p:cNvPicPr>
          <p:nvPr/>
        </p:nvPicPr>
        <p:blipFill>
          <a:blip r:embed="rId4"/>
          <a:srcRect/>
          <a:stretch>
            <a:fillRect/>
          </a:stretch>
        </p:blipFill>
        <p:spPr bwMode="auto">
          <a:xfrm>
            <a:off x="7415854" y="1566867"/>
            <a:ext cx="1334446" cy="1108075"/>
          </a:xfrm>
          <a:prstGeom prst="rect">
            <a:avLst/>
          </a:prstGeom>
          <a:noFill/>
          <a:ln w="9525">
            <a:noFill/>
            <a:miter lim="800000"/>
            <a:headEnd/>
            <a:tailEnd/>
          </a:ln>
        </p:spPr>
      </p:pic>
      <p:pic>
        <p:nvPicPr>
          <p:cNvPr id="4" name="Picture 3">
            <a:extLst>
              <a:ext uri="{FF2B5EF4-FFF2-40B4-BE49-F238E27FC236}">
                <a16:creationId xmlns:a16="http://schemas.microsoft.com/office/drawing/2014/main" id="{FE8C3274-B7DB-4E95-9915-C85BAB144B8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pic>
        <p:nvPicPr>
          <p:cNvPr id="5" name="Picture 4">
            <a:extLst>
              <a:ext uri="{FF2B5EF4-FFF2-40B4-BE49-F238E27FC236}">
                <a16:creationId xmlns:a16="http://schemas.microsoft.com/office/drawing/2014/main" id="{2C6C40A2-33D1-2D9C-32AA-4D225138AB1A}"/>
              </a:ext>
            </a:extLst>
          </p:cNvPr>
          <p:cNvPicPr>
            <a:picLocks noChangeAspect="1"/>
          </p:cNvPicPr>
          <p:nvPr/>
        </p:nvPicPr>
        <p:blipFill>
          <a:blip r:embed="rId6"/>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400091E8-D4AD-9B18-9FC3-2665919F5B43}"/>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48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48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48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48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48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idx="4294967295"/>
          </p:nvPr>
        </p:nvSpPr>
        <p:spPr bwMode="auto">
          <a:xfrm>
            <a:off x="82296" y="1169131"/>
            <a:ext cx="8979408" cy="978408"/>
          </a:xfrm>
        </p:spPr>
        <p:txBody>
          <a:bodyPr wrap="square" lIns="91432" tIns="45715" rIns="91432" bIns="45715" numCol="1" anchorCtr="0" compatLnSpc="1">
            <a:prstTxWarp prst="textNoShape">
              <a:avLst/>
            </a:prstTxWarp>
            <a:normAutofit fontScale="90000"/>
          </a:bodyPr>
          <a:lstStyle/>
          <a:p>
            <a:pPr>
              <a:lnSpc>
                <a:spcPct val="90000"/>
              </a:lnSpc>
              <a:defRPr/>
            </a:pPr>
            <a:r>
              <a:rPr lang="en-US" sz="3900" b="1" cap="none" dirty="0">
                <a:solidFill>
                  <a:srgbClr val="800000"/>
                </a:solidFill>
                <a:latin typeface="Calibri" pitchFamily="-72" charset="0"/>
              </a:rPr>
              <a:t>Opportunity Assignment Roundtable: </a:t>
            </a:r>
            <a:br>
              <a:rPr lang="en-US" sz="3200" b="1" cap="none" dirty="0">
                <a:solidFill>
                  <a:srgbClr val="800000"/>
                </a:solidFill>
                <a:latin typeface="Calibri" pitchFamily="-72" charset="0"/>
              </a:rPr>
            </a:br>
            <a:r>
              <a:rPr lang="en-US" sz="3100" i="1" cap="none" dirty="0">
                <a:solidFill>
                  <a:schemeClr val="accent6"/>
                </a:solidFill>
                <a:latin typeface="Calibri" pitchFamily="-72" charset="0"/>
              </a:rPr>
              <a:t>The Leader’s Code</a:t>
            </a:r>
            <a:endParaRPr lang="en-US" sz="2200" b="1" i="1" cap="none" dirty="0">
              <a:solidFill>
                <a:srgbClr val="FFFF00"/>
              </a:solidFill>
            </a:endParaRPr>
          </a:p>
        </p:txBody>
      </p:sp>
      <p:sp>
        <p:nvSpPr>
          <p:cNvPr id="7171" name="Rectangle 3"/>
          <p:cNvSpPr>
            <a:spLocks noGrp="1" noChangeArrowheads="1"/>
          </p:cNvSpPr>
          <p:nvPr>
            <p:ph idx="4294967295"/>
          </p:nvPr>
        </p:nvSpPr>
        <p:spPr>
          <a:xfrm>
            <a:off x="1001486" y="2201409"/>
            <a:ext cx="7162799" cy="3735095"/>
          </a:xfrm>
        </p:spPr>
        <p:txBody>
          <a:bodyPr lIns="91432" tIns="45715" rIns="91432" bIns="45715"/>
          <a:lstStyle/>
          <a:p>
            <a:pPr indent="-342900" defTabSz="912813">
              <a:lnSpc>
                <a:spcPct val="90000"/>
              </a:lnSpc>
              <a:buClrTx/>
            </a:pPr>
            <a:r>
              <a:rPr lang="en-US" sz="2200" dirty="0">
                <a:latin typeface="Calibri" pitchFamily="-72" charset="0"/>
              </a:rPr>
              <a:t>You were asked to read Chapter 4, </a:t>
            </a:r>
            <a:r>
              <a:rPr lang="en-US" sz="2200" i="1" dirty="0">
                <a:latin typeface="Calibri" pitchFamily="-72" charset="0"/>
              </a:rPr>
              <a:t>The Speed of Trust</a:t>
            </a:r>
            <a:r>
              <a:rPr lang="en-US" sz="2200" dirty="0">
                <a:latin typeface="Calibri" pitchFamily="-72" charset="0"/>
              </a:rPr>
              <a:t>.</a:t>
            </a:r>
            <a:endParaRPr lang="en-US" sz="2200" b="1" dirty="0">
              <a:latin typeface="Calibri" pitchFamily="-72" charset="0"/>
            </a:endParaRPr>
          </a:p>
          <a:p>
            <a:pPr indent="-342900" defTabSz="912813">
              <a:lnSpc>
                <a:spcPct val="90000"/>
              </a:lnSpc>
              <a:buClrTx/>
            </a:pPr>
            <a:endParaRPr lang="en-US" sz="2200" b="1" dirty="0">
              <a:latin typeface="Calibri" pitchFamily="-72" charset="0"/>
            </a:endParaRPr>
          </a:p>
          <a:p>
            <a:pPr indent="-342900" defTabSz="912813">
              <a:lnSpc>
                <a:spcPct val="90000"/>
              </a:lnSpc>
              <a:buClrTx/>
            </a:pPr>
            <a:r>
              <a:rPr lang="en-US" sz="2200" dirty="0">
                <a:latin typeface="Calibri" pitchFamily="-72" charset="0"/>
              </a:rPr>
              <a:t>Working in your teams, discuss </a:t>
            </a:r>
            <a:r>
              <a:rPr lang="en-US" sz="2200">
                <a:latin typeface="Calibri" pitchFamily="-72" charset="0"/>
              </a:rPr>
              <a:t>the quote </a:t>
            </a:r>
            <a:r>
              <a:rPr lang="en-US" sz="2200" dirty="0">
                <a:latin typeface="Calibri" pitchFamily="-72" charset="0"/>
              </a:rPr>
              <a:t>your team has been assigned. </a:t>
            </a:r>
          </a:p>
          <a:p>
            <a:pPr indent="-342900" defTabSz="912813">
              <a:lnSpc>
                <a:spcPct val="90000"/>
              </a:lnSpc>
              <a:buClrTx/>
            </a:pPr>
            <a:endParaRPr lang="en-US" sz="2200" dirty="0">
              <a:latin typeface="Calibri" pitchFamily="-72" charset="0"/>
            </a:endParaRPr>
          </a:p>
          <a:p>
            <a:pPr indent="-342900" defTabSz="912813">
              <a:lnSpc>
                <a:spcPct val="90000"/>
              </a:lnSpc>
              <a:buClrTx/>
            </a:pPr>
            <a:r>
              <a:rPr lang="en-US" sz="2200" dirty="0">
                <a:latin typeface="Calibri" pitchFamily="-72" charset="0"/>
              </a:rPr>
              <a:t>What does this mean for you and your team?</a:t>
            </a:r>
          </a:p>
          <a:p>
            <a:pPr indent="-342900" defTabSz="912813">
              <a:lnSpc>
                <a:spcPct val="90000"/>
              </a:lnSpc>
              <a:buClrTx/>
            </a:pPr>
            <a:endParaRPr lang="en-US" sz="2200" dirty="0">
              <a:latin typeface="Calibri" pitchFamily="-72" charset="0"/>
            </a:endParaRPr>
          </a:p>
          <a:p>
            <a:pPr indent="-342900" defTabSz="912813">
              <a:lnSpc>
                <a:spcPct val="90000"/>
              </a:lnSpc>
              <a:buClrTx/>
            </a:pPr>
            <a:r>
              <a:rPr lang="en-US" sz="2200" dirty="0">
                <a:latin typeface="Calibri" pitchFamily="-72" charset="0"/>
              </a:rPr>
              <a:t>Record your thoughts on paper.</a:t>
            </a:r>
          </a:p>
          <a:p>
            <a:pPr marL="0" indent="0" defTabSz="912813">
              <a:lnSpc>
                <a:spcPct val="90000"/>
              </a:lnSpc>
              <a:buClrTx/>
              <a:buNone/>
            </a:pPr>
            <a:endParaRPr lang="en-US" sz="2200" dirty="0">
              <a:latin typeface="Calibri" pitchFamily="-72" charset="0"/>
            </a:endParaRPr>
          </a:p>
          <a:p>
            <a:pPr indent="-342900" defTabSz="912813">
              <a:lnSpc>
                <a:spcPct val="90000"/>
              </a:lnSpc>
              <a:buClrTx/>
            </a:pPr>
            <a:r>
              <a:rPr lang="en-US" sz="2200" dirty="0">
                <a:latin typeface="Calibri" pitchFamily="-72" charset="0"/>
              </a:rPr>
              <a:t>Appoint a spokesperson for your team.</a:t>
            </a:r>
            <a:endParaRPr lang="en-US" sz="2200" dirty="0"/>
          </a:p>
        </p:txBody>
      </p:sp>
      <p:sp>
        <p:nvSpPr>
          <p:cNvPr id="29699"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Frame 1">
            <a:extLst>
              <a:ext uri="{FF2B5EF4-FFF2-40B4-BE49-F238E27FC236}">
                <a16:creationId xmlns:a16="http://schemas.microsoft.com/office/drawing/2014/main" id="{E8DAAC3E-9C2C-4237-9F53-45FCCEB3FDF5}"/>
              </a:ext>
            </a:extLst>
          </p:cNvPr>
          <p:cNvSpPr/>
          <p:nvPr/>
        </p:nvSpPr>
        <p:spPr>
          <a:xfrm>
            <a:off x="-157842" y="-59960"/>
            <a:ext cx="9459685" cy="7106332"/>
          </a:xfrm>
          <a:prstGeom prst="frame">
            <a:avLst>
              <a:gd name="adj1" fmla="val 16176"/>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4DEBA29-DCAD-4BD5-8774-961474A8FAD8}"/>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Pause for Team Discussion</a:t>
            </a:r>
          </a:p>
        </p:txBody>
      </p:sp>
      <p:pic>
        <p:nvPicPr>
          <p:cNvPr id="5" name="Picture 4">
            <a:extLst>
              <a:ext uri="{FF2B5EF4-FFF2-40B4-BE49-F238E27FC236}">
                <a16:creationId xmlns:a16="http://schemas.microsoft.com/office/drawing/2014/main" id="{335377AF-B0BF-7F82-62F6-C6ADFBDB86B4}"/>
              </a:ext>
            </a:extLst>
          </p:cNvPr>
          <p:cNvPicPr>
            <a:picLocks noChangeAspect="1"/>
          </p:cNvPicPr>
          <p:nvPr/>
        </p:nvPicPr>
        <p:blipFill>
          <a:blip r:embed="rId3">
            <a:duotone>
              <a:schemeClr val="bg2">
                <a:shade val="45000"/>
                <a:satMod val="135000"/>
              </a:schemeClr>
              <a:prstClr val="white"/>
            </a:duotone>
          </a:blip>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779F8CB1-8464-57F3-F39C-09EF0BFF2BFE}"/>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solidFill>
                  <a:schemeClr val="bg1">
                    <a:lumMod val="95000"/>
                  </a:schemeClr>
                </a:solidFill>
                <a:latin typeface="Calibri"/>
                <a:cs typeface="Calibri"/>
              </a:rPr>
              <a:t>Ken Chapman &amp; Associates, Inc. All Rights Reserved</a:t>
            </a:r>
          </a:p>
          <a:p>
            <a:pPr>
              <a:defRPr/>
            </a:pPr>
            <a:r>
              <a:rPr lang="en-US" sz="900" dirty="0">
                <a:solidFill>
                  <a:schemeClr val="bg1">
                    <a:lumMod val="95000"/>
                  </a:schemeClr>
                </a:solidFill>
                <a:latin typeface="Calibri"/>
                <a:cs typeface="Calibri"/>
              </a:rPr>
              <a:t>Not Licensed for Use Outside McWane, Inc.</a:t>
            </a:r>
          </a:p>
        </p:txBody>
      </p:sp>
    </p:spTree>
    <p:extLst>
      <p:ext uri="{BB962C8B-B14F-4D97-AF65-F5344CB8AC3E}">
        <p14:creationId xmlns:p14="http://schemas.microsoft.com/office/powerpoint/2010/main" val="577031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#1</a:t>
            </a:r>
          </a:p>
          <a:p>
            <a:pPr marL="0" indent="0" algn="ctr" defTabSz="914400" eaLnBrk="1" hangingPunct="1">
              <a:spcBef>
                <a:spcPts val="576"/>
              </a:spcBef>
              <a:buFont typeface="Arial" pitchFamily="-72" charset="0"/>
              <a:buNone/>
            </a:pPr>
            <a:endParaRPr lang="en-US" sz="1000" b="1" dirty="0"/>
          </a:p>
          <a:p>
            <a:pPr marL="0" indent="0" algn="ctr" defTabSz="914400">
              <a:spcBef>
                <a:spcPts val="576"/>
              </a:spcBef>
              <a:buNone/>
            </a:pPr>
            <a:r>
              <a:rPr lang="en-US" b="1" dirty="0"/>
              <a:t>When people do not trust each other, they do not get involved. They comply. They keep their heads down. They do what they have to do. It takes all their energy to make their way around the potholes </a:t>
            </a:r>
            <a:r>
              <a:rPr lang="en-US" b="1" i="1" dirty="0"/>
              <a:t>(the gotchas) </a:t>
            </a:r>
            <a:r>
              <a:rPr lang="en-US" b="1" dirty="0"/>
              <a:t>of the culture. People focus on surviving, not thriving.</a:t>
            </a:r>
            <a:endParaRPr lang="en-US" sz="1400" b="1" dirty="0"/>
          </a:p>
          <a:p>
            <a:pPr marL="0" indent="0" algn="r" defTabSz="914400">
              <a:spcBef>
                <a:spcPts val="576"/>
              </a:spcBef>
              <a:buNone/>
            </a:pPr>
            <a:r>
              <a:rPr lang="en-US" sz="1400" dirty="0"/>
              <a:t>[Chapter 4, Page 33]</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7" name="Rectangle 2">
            <a:extLst>
              <a:ext uri="{FF2B5EF4-FFF2-40B4-BE49-F238E27FC236}">
                <a16:creationId xmlns:a16="http://schemas.microsoft.com/office/drawing/2014/main" id="{C16A13EA-8B48-41A4-95F5-C079203DBDFC}"/>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2" name="Picture 1">
            <a:extLst>
              <a:ext uri="{FF2B5EF4-FFF2-40B4-BE49-F238E27FC236}">
                <a16:creationId xmlns:a16="http://schemas.microsoft.com/office/drawing/2014/main" id="{A87D3C23-DAF2-170F-4F82-47C763081BDB}"/>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3" name="Footer Placeholder 1">
            <a:extLst>
              <a:ext uri="{FF2B5EF4-FFF2-40B4-BE49-F238E27FC236}">
                <a16:creationId xmlns:a16="http://schemas.microsoft.com/office/drawing/2014/main" id="{2521F77B-0029-5BF1-2E63-20123661DEDC}"/>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483592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#2</a:t>
            </a:r>
            <a:endParaRPr lang="en-US" dirty="0">
              <a:solidFill>
                <a:schemeClr val="tx1"/>
              </a:solidFill>
            </a:endParaRPr>
          </a:p>
          <a:p>
            <a:pPr marL="0" indent="0" algn="ctr" defTabSz="914400" eaLnBrk="1" hangingPunct="1">
              <a:spcBef>
                <a:spcPts val="576"/>
              </a:spcBef>
              <a:buFont typeface="Arial" pitchFamily="-72" charset="0"/>
              <a:buNone/>
            </a:pPr>
            <a:endParaRPr lang="en-US" sz="1000" b="1" dirty="0">
              <a:solidFill>
                <a:schemeClr val="tx1"/>
              </a:solidFill>
            </a:endParaRPr>
          </a:p>
          <a:p>
            <a:pPr marL="0" indent="0" algn="ctr" eaLnBrk="1" hangingPunct="1">
              <a:spcBef>
                <a:spcPts val="576"/>
              </a:spcBef>
              <a:buFont typeface="Wingdings" pitchFamily="-72" charset="2"/>
              <a:buNone/>
            </a:pPr>
            <a:r>
              <a:rPr lang="en-US" b="1" dirty="0"/>
              <a:t>People trust accountability. This means</a:t>
            </a:r>
            <a:r>
              <a:rPr lang="en-US" b="1" i="1" dirty="0"/>
              <a:t> I </a:t>
            </a:r>
            <a:r>
              <a:rPr lang="en-US" b="1" dirty="0"/>
              <a:t>must assume full responsibility for being trustworthy. My first responsibility is to manage my own words and behavior. It only works if I am fully responsible for me – no complaints, no hedging, no excuses.</a:t>
            </a:r>
            <a:endParaRPr lang="en-US" b="1" dirty="0">
              <a:latin typeface="Calibri" pitchFamily="-72" charset="0"/>
            </a:endParaRPr>
          </a:p>
          <a:p>
            <a:pPr marL="0" indent="0" algn="ctr" defTabSz="914400">
              <a:spcBef>
                <a:spcPts val="576"/>
              </a:spcBef>
              <a:buNone/>
            </a:pPr>
            <a:endParaRPr lang="en-US" sz="1400" b="1" dirty="0"/>
          </a:p>
          <a:p>
            <a:pPr marL="0" indent="0" algn="r" defTabSz="914400">
              <a:spcBef>
                <a:spcPts val="576"/>
              </a:spcBef>
              <a:buNone/>
            </a:pPr>
            <a:r>
              <a:rPr lang="en-US" sz="1400" dirty="0"/>
              <a:t>[Chapter 4, Page 34]</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Rectangle 2">
            <a:extLst>
              <a:ext uri="{FF2B5EF4-FFF2-40B4-BE49-F238E27FC236}">
                <a16:creationId xmlns:a16="http://schemas.microsoft.com/office/drawing/2014/main" id="{5CDE3438-6CFA-E98A-72F1-21EFAFC27CCB}"/>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92A0E579-D7B3-ED1B-450A-96550049FFC4}"/>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E347E08D-E0A0-BA4E-2D9A-037D60F7BCC9}"/>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598271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#3</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Bef>
                <a:spcPts val="576"/>
              </a:spcBef>
              <a:buNone/>
            </a:pPr>
            <a:r>
              <a:rPr lang="en-US" b="1" dirty="0"/>
              <a:t>People trust candor and clarity. </a:t>
            </a:r>
          </a:p>
          <a:p>
            <a:pPr marL="0" indent="0" algn="ctr" eaLnBrk="1" hangingPunct="1">
              <a:spcBef>
                <a:spcPts val="576"/>
              </a:spcBef>
              <a:buNone/>
            </a:pPr>
            <a:r>
              <a:rPr lang="en-US" b="1" dirty="0"/>
              <a:t>They may not always like it, but they trust it. </a:t>
            </a:r>
          </a:p>
          <a:p>
            <a:pPr marL="0" indent="0" algn="ctr" defTabSz="914400">
              <a:spcBef>
                <a:spcPts val="576"/>
              </a:spcBef>
              <a:buNone/>
            </a:pPr>
            <a:endParaRPr lang="en-US" sz="200" b="1" dirty="0"/>
          </a:p>
          <a:p>
            <a:pPr marL="0" indent="0" algn="r" defTabSz="914400">
              <a:spcBef>
                <a:spcPts val="576"/>
              </a:spcBef>
              <a:buNone/>
            </a:pPr>
            <a:r>
              <a:rPr lang="en-US" sz="1400" dirty="0"/>
              <a:t>[Chapter 4, Page 35]</a:t>
            </a:r>
          </a:p>
          <a:p>
            <a:pPr marL="0" indent="0" algn="ctr" defTabSz="914400" eaLnBrk="1" hangingPunct="1">
              <a:lnSpc>
                <a:spcPct val="90000"/>
              </a:lnSpc>
              <a:spcBef>
                <a:spcPts val="576"/>
              </a:spcBef>
              <a:buNone/>
            </a:pPr>
            <a:endParaRPr lang="en-US" sz="1000" b="1" dirty="0">
              <a:solidFill>
                <a:schemeClr val="tx1"/>
              </a:solidFill>
            </a:endParaRP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Rectangle 2">
            <a:extLst>
              <a:ext uri="{FF2B5EF4-FFF2-40B4-BE49-F238E27FC236}">
                <a16:creationId xmlns:a16="http://schemas.microsoft.com/office/drawing/2014/main" id="{8E875EBB-D449-9FE2-A197-690F95CA5DCF}"/>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5453333E-9D1B-26E4-3E94-64799EAA788F}"/>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6B99483B-D468-674B-6F1C-D777FBC3F223}"/>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941971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798"/>
            <a:ext cx="8229600" cy="47983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#4</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Aft>
                <a:spcPts val="0"/>
              </a:spcAft>
              <a:buNone/>
            </a:pPr>
            <a:r>
              <a:rPr lang="en-US" b="1" dirty="0"/>
              <a:t>People trust those who make the effort to care and connect. People do not care what you know until they know you care. We do not, and often cannot, trust what we do not know. The people around us need to know who we are, where we are from, and what is important to us. We must listen long enough and well enough to learn the same about them. </a:t>
            </a:r>
            <a:endParaRPr lang="en-US" sz="1400" b="1" dirty="0">
              <a:solidFill>
                <a:srgbClr val="800000"/>
              </a:solidFill>
            </a:endParaRPr>
          </a:p>
          <a:p>
            <a:pPr marL="0" indent="0" algn="r" defTabSz="914400">
              <a:spcBef>
                <a:spcPts val="576"/>
              </a:spcBef>
              <a:buNone/>
            </a:pPr>
            <a:r>
              <a:rPr lang="en-US" sz="1400" dirty="0"/>
              <a:t>[Chapter 4, Pages 36-37]</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Rectangle 2">
            <a:extLst>
              <a:ext uri="{FF2B5EF4-FFF2-40B4-BE49-F238E27FC236}">
                <a16:creationId xmlns:a16="http://schemas.microsoft.com/office/drawing/2014/main" id="{2B835F94-3CBE-7858-F50B-331343B76DE7}"/>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9E7EF950-7E2D-EB21-56B4-01F187DB2BAC}"/>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269AB52F-32C8-DE20-E6AD-B0888380576E}"/>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599738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799"/>
            <a:ext cx="8229600" cy="47983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#5</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a:spcBef>
                <a:spcPts val="576"/>
              </a:spcBef>
              <a:buNone/>
            </a:pPr>
            <a:r>
              <a:rPr lang="en-US" sz="2300" b="1" dirty="0"/>
              <a:t>People trust clear-eyed optimism. Optimism inspires trust. People want to believe things will work out. No matter how gloomy the present circumstance, people are drawn to hope. They know a can-do attitude makes a big difference.</a:t>
            </a:r>
          </a:p>
          <a:p>
            <a:pPr marL="0" indent="0" algn="ctr" defTabSz="914400">
              <a:spcBef>
                <a:spcPts val="576"/>
              </a:spcBef>
              <a:buNone/>
            </a:pPr>
            <a:endParaRPr lang="en-US" sz="500" b="1" dirty="0"/>
          </a:p>
          <a:p>
            <a:pPr marL="0" indent="0" algn="r" defTabSz="914400">
              <a:spcBef>
                <a:spcPts val="576"/>
              </a:spcBef>
              <a:buNone/>
            </a:pPr>
            <a:r>
              <a:rPr lang="en-US" sz="1400" dirty="0"/>
              <a:t>[Chapter 4, Page 39]</a:t>
            </a:r>
          </a:p>
        </p:txBody>
      </p:sp>
      <p:sp>
        <p:nvSpPr>
          <p:cNvPr id="2" name="Rectangle 2">
            <a:extLst>
              <a:ext uri="{FF2B5EF4-FFF2-40B4-BE49-F238E27FC236}">
                <a16:creationId xmlns:a16="http://schemas.microsoft.com/office/drawing/2014/main" id="{854E0457-9195-714D-4C67-760F5B867EFE}"/>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CCAC9FE9-DB29-1CC2-D612-7566209BB8FD}"/>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47AEEB83-6227-B24D-7214-714C162F0D54}"/>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40518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dirty="0"/>
              <a:t>Quote #6</a:t>
            </a:r>
          </a:p>
          <a:p>
            <a:pPr marL="0" indent="0" algn="ctr" defTabSz="914400" eaLnBrk="1" hangingPunct="1">
              <a:buFont typeface="Arial" pitchFamily="-72" charset="0"/>
              <a:buNone/>
            </a:pPr>
            <a:endParaRPr lang="en-US" sz="1000" b="1" dirty="0">
              <a:solidFill>
                <a:schemeClr val="tx1"/>
              </a:solidFill>
            </a:endParaRPr>
          </a:p>
          <a:p>
            <a:pPr marL="0" indent="0" algn="ctr" defTabSz="914400">
              <a:buNone/>
            </a:pPr>
            <a:r>
              <a:rPr lang="en-US" b="1" dirty="0"/>
              <a:t>People are drawn to the confident but humble leader. They find it easy to trust humility and easy to trust the humbly confident leader. They trust the leader who, while confident, avoids arrogance. Arrogance is a trust buster. Perfection is not believable. No one knows everything. No one is 100 percent right 100 percent of the time. Even at their best, people remain imperfect.</a:t>
            </a:r>
          </a:p>
          <a:p>
            <a:pPr marL="0" indent="0" algn="ctr" defTabSz="914400">
              <a:buNone/>
            </a:pPr>
            <a:endParaRPr lang="en-US" sz="1400" b="1" dirty="0"/>
          </a:p>
          <a:p>
            <a:pPr marL="0" indent="0" algn="r" defTabSz="914400">
              <a:buNone/>
            </a:pPr>
            <a:r>
              <a:rPr lang="en-US" sz="1400" dirty="0"/>
              <a:t>[Chapter 4, Page 41]</a:t>
            </a:r>
          </a:p>
        </p:txBody>
      </p:sp>
      <p:sp>
        <p:nvSpPr>
          <p:cNvPr id="2" name="Rectangle 2">
            <a:extLst>
              <a:ext uri="{FF2B5EF4-FFF2-40B4-BE49-F238E27FC236}">
                <a16:creationId xmlns:a16="http://schemas.microsoft.com/office/drawing/2014/main" id="{31FCA7FE-58B0-BFDC-54DD-2231B33F2B2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054F5B24-DAF3-10F9-D8C2-A735BFB84ECD}"/>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C7D9693D-49D4-F74F-649B-D72E906001B0}"/>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939722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E137E-C9FD-D8D4-7F61-4DC36F508C9B}"/>
            </a:ext>
          </a:extLst>
        </p:cNvPr>
        <p:cNvGrpSpPr/>
        <p:nvPr/>
      </p:nvGrpSpPr>
      <p:grpSpPr>
        <a:xfrm>
          <a:off x="0" y="0"/>
          <a:ext cx="0" cy="0"/>
          <a:chOff x="0" y="0"/>
          <a:chExt cx="0" cy="0"/>
        </a:xfrm>
      </p:grpSpPr>
      <p:sp>
        <p:nvSpPr>
          <p:cNvPr id="8" name="Rectangle 3">
            <a:extLst>
              <a:ext uri="{FF2B5EF4-FFF2-40B4-BE49-F238E27FC236}">
                <a16:creationId xmlns:a16="http://schemas.microsoft.com/office/drawing/2014/main" id="{01282DF3-2EFB-78C8-67A6-5613008BD83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dirty="0"/>
              <a:t>Quote #7</a:t>
            </a:r>
          </a:p>
          <a:p>
            <a:pPr marL="0" indent="0" algn="ctr" defTabSz="914400" eaLnBrk="1" hangingPunct="1">
              <a:buFont typeface="Arial" pitchFamily="-72" charset="0"/>
              <a:buNone/>
            </a:pPr>
            <a:endParaRPr lang="en-US" sz="1000" b="1" dirty="0">
              <a:solidFill>
                <a:schemeClr val="tx1"/>
              </a:solidFill>
            </a:endParaRPr>
          </a:p>
          <a:p>
            <a:pPr marL="0" indent="0" algn="ctr" defTabSz="914400">
              <a:buNone/>
            </a:pPr>
            <a:r>
              <a:rPr lang="en-US" b="1" dirty="0"/>
              <a:t>They love that Ralph trusts them and the customers are quick to return the compliment. I once observed a man place an order, receive his order, and then attempt to walk away. Four of Ralph’s customers blocked the man. They did not get physical with him. They simply stood in his exit path and pointed to the cash box. And, as if reciting a chant they had practiced said, “You need to pay before you leave.”</a:t>
            </a:r>
          </a:p>
          <a:p>
            <a:pPr marL="0" indent="0" algn="ctr" defTabSz="914400">
              <a:buNone/>
            </a:pPr>
            <a:endParaRPr lang="en-US" sz="1400" b="1" dirty="0"/>
          </a:p>
          <a:p>
            <a:pPr marL="0" indent="0" algn="r" defTabSz="914400">
              <a:buNone/>
            </a:pPr>
            <a:r>
              <a:rPr lang="en-US" sz="1400" dirty="0"/>
              <a:t>[Chapter 4, Pages 42-43]</a:t>
            </a:r>
          </a:p>
        </p:txBody>
      </p:sp>
      <p:sp>
        <p:nvSpPr>
          <p:cNvPr id="2" name="Rectangle 2">
            <a:extLst>
              <a:ext uri="{FF2B5EF4-FFF2-40B4-BE49-F238E27FC236}">
                <a16:creationId xmlns:a16="http://schemas.microsoft.com/office/drawing/2014/main" id="{E07454EE-0D19-E3D7-367B-048600F17F5F}"/>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7E70D26B-4729-B91F-2C64-FDD0B7260B81}"/>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1CFF80AC-D1FF-E180-251F-B88295863376}"/>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595644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2">
            <a:extLst>
              <a:ext uri="{FF2B5EF4-FFF2-40B4-BE49-F238E27FC236}">
                <a16:creationId xmlns:a16="http://schemas.microsoft.com/office/drawing/2014/main" id="{3FE86299-AB6E-4782-A1B9-3107E55D7AA5}"/>
              </a:ext>
            </a:extLst>
          </p:cNvPr>
          <p:cNvSpPr txBox="1">
            <a:spLocks noChangeArrowheads="1"/>
          </p:cNvSpPr>
          <p:nvPr/>
        </p:nvSpPr>
        <p:spPr bwMode="auto">
          <a:xfrm>
            <a:off x="1918845" y="4468906"/>
            <a:ext cx="5306311" cy="2484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981F23"/>
                </a:solidFill>
                <a:effectLst/>
                <a:latin typeface="Calibri" panose="020F0502020204030204" pitchFamily="34" charset="0"/>
              </a:rPr>
              <a:t>Session Four: Trust</a:t>
            </a:r>
            <a:endParaRPr kumimoji="0" lang="en-US" altLang="en-US" sz="2800" b="0" i="0" u="none" strike="noStrike" cap="none" normalizeH="0" baseline="0" dirty="0">
              <a:ln>
                <a:noFill/>
              </a:ln>
              <a:solidFill>
                <a:srgbClr val="981F23"/>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D5B24A9D-369D-4AC1-8B95-35B66D4D1E29}"/>
              </a:ext>
            </a:extLst>
          </p:cNvPr>
          <p:cNvGrpSpPr/>
          <p:nvPr/>
        </p:nvGrpSpPr>
        <p:grpSpPr>
          <a:xfrm>
            <a:off x="2555424" y="506865"/>
            <a:ext cx="4033152" cy="3438144"/>
            <a:chOff x="2766036" y="626252"/>
            <a:chExt cx="4033152" cy="3438144"/>
          </a:xfrm>
        </p:grpSpPr>
        <p:pic>
          <p:nvPicPr>
            <p:cNvPr id="1037" name="Picture 13">
              <a:extLst>
                <a:ext uri="{FF2B5EF4-FFF2-40B4-BE49-F238E27FC236}">
                  <a16:creationId xmlns:a16="http://schemas.microsoft.com/office/drawing/2014/main" id="{19E58330-A824-4034-9132-65C4C2B58D5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1675" y="626780"/>
              <a:ext cx="3397513" cy="34368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8" name="Picture 14">
              <a:extLst>
                <a:ext uri="{FF2B5EF4-FFF2-40B4-BE49-F238E27FC236}">
                  <a16:creationId xmlns:a16="http://schemas.microsoft.com/office/drawing/2014/main" id="{CECE4FBF-5047-4DEC-8A96-D86BE14A94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75011"/>
            <a:stretch>
              <a:fillRect/>
            </a:stretch>
          </p:blipFill>
          <p:spPr bwMode="auto">
            <a:xfrm rot="16200000">
              <a:off x="1523702" y="1868586"/>
              <a:ext cx="3438144" cy="9534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14" name="TextBox 13">
            <a:extLst>
              <a:ext uri="{FF2B5EF4-FFF2-40B4-BE49-F238E27FC236}">
                <a16:creationId xmlns:a16="http://schemas.microsoft.com/office/drawing/2014/main" id="{C5C4399A-34FC-4364-A673-52CD0EE6F1AC}"/>
              </a:ext>
            </a:extLst>
          </p:cNvPr>
          <p:cNvSpPr txBox="1"/>
          <p:nvPr/>
        </p:nvSpPr>
        <p:spPr>
          <a:xfrm>
            <a:off x="1530656" y="6236068"/>
            <a:ext cx="6082689" cy="523220"/>
          </a:xfrm>
          <a:prstGeom prst="rect">
            <a:avLst/>
          </a:prstGeom>
          <a:noFill/>
        </p:spPr>
        <p:txBody>
          <a:bodyPr wrap="square" rtlCol="0">
            <a:spAutoFit/>
          </a:bodyPr>
          <a:lstStyle/>
          <a:p>
            <a:pPr algn="ctr"/>
            <a:r>
              <a:rPr lang="en-US" sz="1400" dirty="0">
                <a:latin typeface="+mn-lt"/>
              </a:rPr>
              <a:t>Ken Chapman and Associates, Inc. All Rights Reserved</a:t>
            </a:r>
          </a:p>
          <a:p>
            <a:pPr algn="ctr"/>
            <a:r>
              <a:rPr lang="en-US" sz="1400" dirty="0">
                <a:latin typeface="+mn-lt"/>
              </a:rPr>
              <a:t>Not Licensed for Use Outside McWane, Inc.</a:t>
            </a:r>
          </a:p>
        </p:txBody>
      </p:sp>
      <p:pic>
        <p:nvPicPr>
          <p:cNvPr id="3" name="Picture 2" descr="A black background with red text&#10;&#10;Description automatically generated">
            <a:extLst>
              <a:ext uri="{FF2B5EF4-FFF2-40B4-BE49-F238E27FC236}">
                <a16:creationId xmlns:a16="http://schemas.microsoft.com/office/drawing/2014/main" id="{97DA82FA-5802-FAB9-3238-F32094896252}"/>
              </a:ext>
            </a:extLst>
          </p:cNvPr>
          <p:cNvPicPr>
            <a:picLocks noChangeAspect="1"/>
          </p:cNvPicPr>
          <p:nvPr/>
        </p:nvPicPr>
        <p:blipFill>
          <a:blip r:embed="rId5"/>
          <a:stretch>
            <a:fillRect/>
          </a:stretch>
        </p:blipFill>
        <p:spPr>
          <a:xfrm>
            <a:off x="3026348" y="4940784"/>
            <a:ext cx="3194928" cy="1086275"/>
          </a:xfrm>
          <a:prstGeom prst="rect">
            <a:avLst/>
          </a:prstGeom>
        </p:spPr>
      </p:pic>
    </p:spTree>
    <p:extLst>
      <p:ext uri="{BB962C8B-B14F-4D97-AF65-F5344CB8AC3E}">
        <p14:creationId xmlns:p14="http://schemas.microsoft.com/office/powerpoint/2010/main" val="190119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noChangeArrowheads="1"/>
          </p:cNvSpPr>
          <p:nvPr>
            <p:ph idx="4294967295"/>
          </p:nvPr>
        </p:nvSpPr>
        <p:spPr>
          <a:xfrm>
            <a:off x="457200" y="1410317"/>
            <a:ext cx="8229600" cy="5372273"/>
          </a:xfrm>
        </p:spPr>
        <p:txBody>
          <a:bodyPr>
            <a:normAutofit/>
          </a:bodyPr>
          <a:lstStyle/>
          <a:p>
            <a:pPr marL="0" indent="0">
              <a:buFont typeface="Arial" pitchFamily="-72" charset="0"/>
              <a:buNone/>
            </a:pPr>
            <a:endParaRPr lang="en-US" dirty="0">
              <a:latin typeface="Calibri" pitchFamily="-72" charset="0"/>
            </a:endParaRPr>
          </a:p>
          <a:p>
            <a:pPr marL="0" indent="0" algn="ctr">
              <a:buFont typeface="Arial" pitchFamily="-72" charset="0"/>
              <a:buNone/>
            </a:pPr>
            <a:r>
              <a:rPr lang="en-US" b="1" dirty="0">
                <a:latin typeface="Calibri" pitchFamily="-72" charset="0"/>
              </a:rPr>
              <a:t>Working in your teams, develop a T-Chart of </a:t>
            </a:r>
          </a:p>
          <a:p>
            <a:pPr marL="0" indent="0" algn="ctr">
              <a:buFont typeface="Arial" pitchFamily="-72" charset="0"/>
              <a:buNone/>
            </a:pPr>
            <a:r>
              <a:rPr lang="en-US" b="1" dirty="0">
                <a:latin typeface="Calibri" pitchFamily="-72" charset="0"/>
              </a:rPr>
              <a:t>Trust Builders and Trust Busters.</a:t>
            </a:r>
          </a:p>
          <a:p>
            <a:pPr marL="0" indent="0" algn="ctr">
              <a:buFont typeface="Arial" pitchFamily="-72" charset="0"/>
              <a:buNone/>
            </a:pPr>
            <a:endParaRPr lang="en-US" sz="1800" b="1" dirty="0">
              <a:latin typeface="Calibri" pitchFamily="-72" charset="0"/>
            </a:endParaRPr>
          </a:p>
          <a:p>
            <a:pPr marL="0" indent="0" algn="ctr">
              <a:buFont typeface="Arial" pitchFamily="-72" charset="0"/>
              <a:buNone/>
            </a:pPr>
            <a:r>
              <a:rPr lang="en-US" b="1" dirty="0">
                <a:latin typeface="Calibri" pitchFamily="-72" charset="0"/>
              </a:rPr>
              <a:t>Assign a team member to report for your team.</a:t>
            </a:r>
          </a:p>
          <a:p>
            <a:pPr marL="0" indent="0" algn="ctr">
              <a:buFont typeface="Arial" pitchFamily="-72" charset="0"/>
              <a:buNone/>
            </a:pPr>
            <a:endParaRPr lang="en-US" b="1" dirty="0">
              <a:latin typeface="Calibri" pitchFamily="-72" charset="0"/>
            </a:endParaRPr>
          </a:p>
          <a:p>
            <a:pPr marL="0" indent="0" algn="ctr">
              <a:buFont typeface="Arial" pitchFamily="-72" charset="0"/>
              <a:buNone/>
            </a:pPr>
            <a:r>
              <a:rPr lang="en-US" dirty="0">
                <a:latin typeface="Calibri" pitchFamily="-72" charset="0"/>
              </a:rPr>
              <a:t>Trust Builders     Trust Busters</a:t>
            </a:r>
          </a:p>
        </p:txBody>
      </p:sp>
      <p:sp>
        <p:nvSpPr>
          <p:cNvPr id="2" name="Frame 1">
            <a:extLst>
              <a:ext uri="{FF2B5EF4-FFF2-40B4-BE49-F238E27FC236}">
                <a16:creationId xmlns:a16="http://schemas.microsoft.com/office/drawing/2014/main" id="{5FD2CB06-FF40-41BF-B751-969C8E1F975B}"/>
              </a:ext>
            </a:extLst>
          </p:cNvPr>
          <p:cNvSpPr/>
          <p:nvPr/>
        </p:nvSpPr>
        <p:spPr>
          <a:xfrm>
            <a:off x="-157842" y="-190589"/>
            <a:ext cx="9459685" cy="7106332"/>
          </a:xfrm>
          <a:prstGeom prst="frame">
            <a:avLst>
              <a:gd name="adj1" fmla="val 16176"/>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BD5B8F04-C8AE-4958-9F07-BEE4EBA53AEB}"/>
              </a:ext>
            </a:extLst>
          </p:cNvPr>
          <p:cNvSpPr txBox="1">
            <a:spLocks/>
          </p:cNvSpPr>
          <p:nvPr/>
        </p:nvSpPr>
        <p:spPr bwMode="auto">
          <a:xfrm>
            <a:off x="82296" y="861422"/>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800000"/>
                </a:solidFill>
                <a:latin typeface="Calibri" pitchFamily="-72" charset="0"/>
              </a:rPr>
              <a:t>The Speed of Trust</a:t>
            </a:r>
          </a:p>
        </p:txBody>
      </p:sp>
      <p:cxnSp>
        <p:nvCxnSpPr>
          <p:cNvPr id="3" name="Straight Connector 2"/>
          <p:cNvCxnSpPr/>
          <p:nvPr/>
        </p:nvCxnSpPr>
        <p:spPr>
          <a:xfrm>
            <a:off x="2757200" y="4391329"/>
            <a:ext cx="3528812" cy="0"/>
          </a:xfrm>
          <a:prstGeom prst="line">
            <a:avLst/>
          </a:prstGeom>
          <a:ln/>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a:off x="4619580" y="3827575"/>
            <a:ext cx="0" cy="1895340"/>
          </a:xfrm>
          <a:prstGeom prst="line">
            <a:avLst/>
          </a:prstGeom>
          <a:ln/>
        </p:spPr>
        <p:style>
          <a:lnRef idx="3">
            <a:schemeClr val="dk1"/>
          </a:lnRef>
          <a:fillRef idx="0">
            <a:schemeClr val="dk1"/>
          </a:fillRef>
          <a:effectRef idx="2">
            <a:schemeClr val="dk1"/>
          </a:effectRef>
          <a:fontRef idx="minor">
            <a:schemeClr val="tx1"/>
          </a:fontRef>
        </p:style>
      </p:cxnSp>
      <p:sp>
        <p:nvSpPr>
          <p:cNvPr id="4" name="TextBox 3">
            <a:extLst>
              <a:ext uri="{FF2B5EF4-FFF2-40B4-BE49-F238E27FC236}">
                <a16:creationId xmlns:a16="http://schemas.microsoft.com/office/drawing/2014/main" id="{786DCC4A-1E36-45F4-BDF1-210AC22E3481}"/>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Pause for Team Discussion</a:t>
            </a:r>
          </a:p>
        </p:txBody>
      </p:sp>
      <p:pic>
        <p:nvPicPr>
          <p:cNvPr id="5" name="Picture 4">
            <a:extLst>
              <a:ext uri="{FF2B5EF4-FFF2-40B4-BE49-F238E27FC236}">
                <a16:creationId xmlns:a16="http://schemas.microsoft.com/office/drawing/2014/main" id="{AE508EEE-0095-BB4D-93C6-6D66F261CB7A}"/>
              </a:ext>
            </a:extLst>
          </p:cNvPr>
          <p:cNvPicPr>
            <a:picLocks noChangeAspect="1"/>
          </p:cNvPicPr>
          <p:nvPr/>
        </p:nvPicPr>
        <p:blipFill>
          <a:blip r:embed="rId3">
            <a:duotone>
              <a:schemeClr val="bg2">
                <a:shade val="45000"/>
                <a:satMod val="135000"/>
              </a:schemeClr>
              <a:prstClr val="white"/>
            </a:duotone>
          </a:blip>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2B86FE9C-9022-265C-F3E6-076C239C6C60}"/>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solidFill>
                  <a:schemeClr val="bg1">
                    <a:lumMod val="95000"/>
                  </a:schemeClr>
                </a:solidFill>
                <a:latin typeface="Calibri"/>
                <a:cs typeface="Calibri"/>
              </a:rPr>
              <a:t>Ken Chapman &amp; Associates, Inc. All Rights Reserved</a:t>
            </a:r>
          </a:p>
          <a:p>
            <a:pPr>
              <a:defRPr/>
            </a:pPr>
            <a:r>
              <a:rPr lang="en-US" sz="900" dirty="0">
                <a:solidFill>
                  <a:schemeClr val="bg1">
                    <a:lumMod val="95000"/>
                  </a:schemeClr>
                </a:solidFill>
                <a:latin typeface="Calibri"/>
                <a:cs typeface="Calibri"/>
              </a:rPr>
              <a:t>Not Licensed for Use Outside McWane, Inc.</a:t>
            </a:r>
          </a:p>
        </p:txBody>
      </p:sp>
    </p:spTree>
    <p:extLst>
      <p:ext uri="{BB962C8B-B14F-4D97-AF65-F5344CB8AC3E}">
        <p14:creationId xmlns:p14="http://schemas.microsoft.com/office/powerpoint/2010/main" val="3233579894"/>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idx="4294967295"/>
          </p:nvPr>
        </p:nvSpPr>
        <p:spPr>
          <a:xfrm>
            <a:off x="82296" y="320040"/>
            <a:ext cx="8979408" cy="978408"/>
          </a:xfrm>
        </p:spPr>
        <p:txBody>
          <a:bodyPr wrap="square" numCol="1" anchorCtr="0" compatLnSpc="1">
            <a:prstTxWarp prst="textNoShape">
              <a:avLst/>
            </a:prstTxWarp>
            <a:normAutofit/>
          </a:bodyPr>
          <a:lstStyle/>
          <a:p>
            <a:r>
              <a:rPr lang="en-US" sz="3600" b="1" cap="none" dirty="0">
                <a:solidFill>
                  <a:srgbClr val="800000"/>
                </a:solidFill>
                <a:latin typeface="Calibri" pitchFamily="-72" charset="0"/>
              </a:rPr>
              <a:t>Top Trust Builders</a:t>
            </a:r>
            <a:endParaRPr lang="en-US" sz="4000" b="1" i="1" cap="none" dirty="0">
              <a:solidFill>
                <a:srgbClr val="800000"/>
              </a:solidFill>
              <a:latin typeface="Calisto MT" pitchFamily="-72" charset="0"/>
            </a:endParaRPr>
          </a:p>
        </p:txBody>
      </p:sp>
      <p:sp>
        <p:nvSpPr>
          <p:cNvPr id="38" name="TextBox 11">
            <a:extLst>
              <a:ext uri="{FF2B5EF4-FFF2-40B4-BE49-F238E27FC236}">
                <a16:creationId xmlns:a16="http://schemas.microsoft.com/office/drawing/2014/main" id="{6F7EBD2C-402A-45AB-9CE0-92A25724744B}"/>
              </a:ext>
            </a:extLst>
          </p:cNvPr>
          <p:cNvSpPr txBox="1">
            <a:spLocks noChangeArrowheads="1"/>
          </p:cNvSpPr>
          <p:nvPr/>
        </p:nvSpPr>
        <p:spPr bwMode="auto">
          <a:xfrm>
            <a:off x="346075" y="1315463"/>
            <a:ext cx="8458200" cy="376237"/>
          </a:xfrm>
          <a:prstGeom prst="rect">
            <a:avLst/>
          </a:prstGeom>
          <a:noFill/>
          <a:ln w="9525">
            <a:solidFill>
              <a:schemeClr val="tx1"/>
            </a:solidFill>
            <a:miter lim="800000"/>
            <a:headEnd/>
            <a:tailEnd/>
          </a:ln>
        </p:spPr>
        <p:txBody>
          <a:bodyPr>
            <a:prstTxWarp prst="textNoShape">
              <a:avLst/>
            </a:prstTxWarp>
            <a:spAutoFit/>
          </a:bodyPr>
          <a:lstStyle/>
          <a:p>
            <a:pPr algn="ctr" eaLnBrk="0" hangingPunct="0"/>
            <a:r>
              <a:rPr lang="en-US" sz="1800"/>
              <a:t>Rate </a:t>
            </a:r>
            <a:r>
              <a:rPr lang="en-US" sz="1800" dirty="0"/>
              <a:t>your own performance, by category, as of today.</a:t>
            </a:r>
          </a:p>
        </p:txBody>
      </p:sp>
      <p:grpSp>
        <p:nvGrpSpPr>
          <p:cNvPr id="3" name="Group 2">
            <a:extLst>
              <a:ext uri="{FF2B5EF4-FFF2-40B4-BE49-F238E27FC236}">
                <a16:creationId xmlns:a16="http://schemas.microsoft.com/office/drawing/2014/main" id="{F6429540-1BF5-4E16-BEBE-A2076584A364}"/>
              </a:ext>
            </a:extLst>
          </p:cNvPr>
          <p:cNvGrpSpPr/>
          <p:nvPr/>
        </p:nvGrpSpPr>
        <p:grpSpPr>
          <a:xfrm>
            <a:off x="342900" y="2057136"/>
            <a:ext cx="8461375" cy="4058915"/>
            <a:chOff x="342900" y="2075608"/>
            <a:chExt cx="8461375" cy="4058915"/>
          </a:xfrm>
        </p:grpSpPr>
        <p:grpSp>
          <p:nvGrpSpPr>
            <p:cNvPr id="24" name="Group 23">
              <a:extLst>
                <a:ext uri="{FF2B5EF4-FFF2-40B4-BE49-F238E27FC236}">
                  <a16:creationId xmlns:a16="http://schemas.microsoft.com/office/drawing/2014/main" id="{EACACF86-1FA5-4F15-8A6D-79932227DC1D}"/>
                </a:ext>
              </a:extLst>
            </p:cNvPr>
            <p:cNvGrpSpPr/>
            <p:nvPr/>
          </p:nvGrpSpPr>
          <p:grpSpPr>
            <a:xfrm>
              <a:off x="342900" y="2075608"/>
              <a:ext cx="8458200" cy="3423417"/>
              <a:chOff x="378735" y="2708963"/>
              <a:chExt cx="8458200" cy="3423417"/>
            </a:xfrm>
          </p:grpSpPr>
          <p:sp>
            <p:nvSpPr>
              <p:cNvPr id="27" name="TextBox 9">
                <a:extLst>
                  <a:ext uri="{FF2B5EF4-FFF2-40B4-BE49-F238E27FC236}">
                    <a16:creationId xmlns:a16="http://schemas.microsoft.com/office/drawing/2014/main" id="{70BA991B-7186-40AF-A033-5EDF068D1EC1}"/>
                  </a:ext>
                </a:extLst>
              </p:cNvPr>
              <p:cNvSpPr txBox="1">
                <a:spLocks noChangeArrowheads="1"/>
              </p:cNvSpPr>
              <p:nvPr/>
            </p:nvSpPr>
            <p:spPr bwMode="auto">
              <a:xfrm>
                <a:off x="378735" y="2927358"/>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dirty="0">
                    <a:latin typeface="Calibri" pitchFamily="-72" charset="0"/>
                  </a:rPr>
                  <a:t>1.  _____________________</a:t>
                </a:r>
              </a:p>
            </p:txBody>
          </p:sp>
          <p:sp>
            <p:nvSpPr>
              <p:cNvPr id="28" name="TextBox 12">
                <a:extLst>
                  <a:ext uri="{FF2B5EF4-FFF2-40B4-BE49-F238E27FC236}">
                    <a16:creationId xmlns:a16="http://schemas.microsoft.com/office/drawing/2014/main" id="{16CC6F0F-F392-4617-94DF-64820249646F}"/>
                  </a:ext>
                </a:extLst>
              </p:cNvPr>
              <p:cNvSpPr txBox="1">
                <a:spLocks noChangeArrowheads="1"/>
              </p:cNvSpPr>
              <p:nvPr/>
            </p:nvSpPr>
            <p:spPr bwMode="auto">
              <a:xfrm>
                <a:off x="378735" y="3613156"/>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a:latin typeface="Calibri" pitchFamily="-72" charset="0"/>
                  </a:rPr>
                  <a:t>2.  _____________________</a:t>
                </a:r>
              </a:p>
            </p:txBody>
          </p:sp>
          <p:sp>
            <p:nvSpPr>
              <p:cNvPr id="29" name="TextBox 13">
                <a:extLst>
                  <a:ext uri="{FF2B5EF4-FFF2-40B4-BE49-F238E27FC236}">
                    <a16:creationId xmlns:a16="http://schemas.microsoft.com/office/drawing/2014/main" id="{8F4ADDAD-AF5C-4B5B-A8F3-57E1343863B2}"/>
                  </a:ext>
                </a:extLst>
              </p:cNvPr>
              <p:cNvSpPr txBox="1">
                <a:spLocks noChangeArrowheads="1"/>
              </p:cNvSpPr>
              <p:nvPr/>
            </p:nvSpPr>
            <p:spPr bwMode="auto">
              <a:xfrm>
                <a:off x="378735" y="4298957"/>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a:latin typeface="Calibri" pitchFamily="-72" charset="0"/>
                  </a:rPr>
                  <a:t>3.  _____________________</a:t>
                </a:r>
              </a:p>
            </p:txBody>
          </p:sp>
          <p:sp>
            <p:nvSpPr>
              <p:cNvPr id="30" name="TextBox 14">
                <a:extLst>
                  <a:ext uri="{FF2B5EF4-FFF2-40B4-BE49-F238E27FC236}">
                    <a16:creationId xmlns:a16="http://schemas.microsoft.com/office/drawing/2014/main" id="{D556E280-1FA9-4FC8-9B58-BF1297012849}"/>
                  </a:ext>
                </a:extLst>
              </p:cNvPr>
              <p:cNvSpPr txBox="1">
                <a:spLocks noChangeArrowheads="1"/>
              </p:cNvSpPr>
              <p:nvPr/>
            </p:nvSpPr>
            <p:spPr bwMode="auto">
              <a:xfrm>
                <a:off x="378735" y="4984757"/>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a:latin typeface="Calibri" pitchFamily="-72" charset="0"/>
                  </a:rPr>
                  <a:t>4.  _____________________</a:t>
                </a:r>
              </a:p>
            </p:txBody>
          </p:sp>
          <p:grpSp>
            <p:nvGrpSpPr>
              <p:cNvPr id="31" name="Group 25">
                <a:extLst>
                  <a:ext uri="{FF2B5EF4-FFF2-40B4-BE49-F238E27FC236}">
                    <a16:creationId xmlns:a16="http://schemas.microsoft.com/office/drawing/2014/main" id="{41EEF6A9-162A-403E-A873-A6BC5C853E35}"/>
                  </a:ext>
                </a:extLst>
              </p:cNvPr>
              <p:cNvGrpSpPr>
                <a:grpSpLocks/>
              </p:cNvGrpSpPr>
              <p:nvPr/>
            </p:nvGrpSpPr>
            <p:grpSpPr bwMode="auto">
              <a:xfrm>
                <a:off x="378735" y="5424494"/>
                <a:ext cx="8458200" cy="707886"/>
                <a:chOff x="533400" y="5709047"/>
                <a:chExt cx="8458200" cy="707430"/>
              </a:xfrm>
            </p:grpSpPr>
            <p:sp>
              <p:nvSpPr>
                <p:cNvPr id="36" name="TextBox 15">
                  <a:extLst>
                    <a:ext uri="{FF2B5EF4-FFF2-40B4-BE49-F238E27FC236}">
                      <a16:creationId xmlns:a16="http://schemas.microsoft.com/office/drawing/2014/main" id="{FAEB8E6A-C361-47F7-9C47-1D37DB0B33E6}"/>
                    </a:ext>
                  </a:extLst>
                </p:cNvPr>
                <p:cNvSpPr txBox="1">
                  <a:spLocks noChangeArrowheads="1"/>
                </p:cNvSpPr>
                <p:nvPr/>
              </p:nvSpPr>
              <p:spPr bwMode="auto">
                <a:xfrm>
                  <a:off x="533400" y="5954951"/>
                  <a:ext cx="3733800" cy="396619"/>
                </a:xfrm>
                <a:prstGeom prst="rect">
                  <a:avLst/>
                </a:prstGeom>
                <a:noFill/>
                <a:ln w="9525">
                  <a:noFill/>
                  <a:miter lim="800000"/>
                  <a:headEnd/>
                  <a:tailEnd/>
                </a:ln>
              </p:spPr>
              <p:txBody>
                <a:bodyPr>
                  <a:prstTxWarp prst="textNoShape">
                    <a:avLst/>
                  </a:prstTxWarp>
                  <a:spAutoFit/>
                </a:bodyPr>
                <a:lstStyle/>
                <a:p>
                  <a:pPr defTabSz="914400" eaLnBrk="0" hangingPunct="0"/>
                  <a:r>
                    <a:rPr lang="en-US" sz="2000" dirty="0">
                      <a:latin typeface="Calibri" pitchFamily="-72" charset="0"/>
                    </a:rPr>
                    <a:t>5.  _____________________</a:t>
                  </a:r>
                </a:p>
              </p:txBody>
            </p:sp>
            <p:sp>
              <p:nvSpPr>
                <p:cNvPr id="37" name="TextBox 20">
                  <a:extLst>
                    <a:ext uri="{FF2B5EF4-FFF2-40B4-BE49-F238E27FC236}">
                      <a16:creationId xmlns:a16="http://schemas.microsoft.com/office/drawing/2014/main" id="{BD4F13CB-1C91-436D-B0DC-6ADE38F74B26}"/>
                    </a:ext>
                  </a:extLst>
                </p:cNvPr>
                <p:cNvSpPr txBox="1">
                  <a:spLocks noChangeArrowheads="1"/>
                </p:cNvSpPr>
                <p:nvPr/>
              </p:nvSpPr>
              <p:spPr bwMode="auto">
                <a:xfrm>
                  <a:off x="3822108" y="5709047"/>
                  <a:ext cx="5169492" cy="707430"/>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grpSp>
          <p:sp>
            <p:nvSpPr>
              <p:cNvPr id="32" name="TextBox 20">
                <a:extLst>
                  <a:ext uri="{FF2B5EF4-FFF2-40B4-BE49-F238E27FC236}">
                    <a16:creationId xmlns:a16="http://schemas.microsoft.com/office/drawing/2014/main" id="{83FDF92A-3A4E-4FEB-B79E-60393AAA1233}"/>
                  </a:ext>
                </a:extLst>
              </p:cNvPr>
              <p:cNvSpPr txBox="1">
                <a:spLocks noChangeArrowheads="1"/>
              </p:cNvSpPr>
              <p:nvPr/>
            </p:nvSpPr>
            <p:spPr bwMode="auto">
              <a:xfrm>
                <a:off x="3667443" y="4785875"/>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sp>
            <p:nvSpPr>
              <p:cNvPr id="33" name="TextBox 20">
                <a:extLst>
                  <a:ext uri="{FF2B5EF4-FFF2-40B4-BE49-F238E27FC236}">
                    <a16:creationId xmlns:a16="http://schemas.microsoft.com/office/drawing/2014/main" id="{DEC2CD36-27B6-4EE5-8DCD-FA602B51177A}"/>
                  </a:ext>
                </a:extLst>
              </p:cNvPr>
              <p:cNvSpPr txBox="1">
                <a:spLocks noChangeArrowheads="1"/>
              </p:cNvSpPr>
              <p:nvPr/>
            </p:nvSpPr>
            <p:spPr bwMode="auto">
              <a:xfrm>
                <a:off x="3662681" y="4043356"/>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sp>
            <p:nvSpPr>
              <p:cNvPr id="34" name="TextBox 20">
                <a:extLst>
                  <a:ext uri="{FF2B5EF4-FFF2-40B4-BE49-F238E27FC236}">
                    <a16:creationId xmlns:a16="http://schemas.microsoft.com/office/drawing/2014/main" id="{0185098B-1A6D-4261-BD9A-139DE06090B7}"/>
                  </a:ext>
                </a:extLst>
              </p:cNvPr>
              <p:cNvSpPr txBox="1">
                <a:spLocks noChangeArrowheads="1"/>
              </p:cNvSpPr>
              <p:nvPr/>
            </p:nvSpPr>
            <p:spPr bwMode="auto">
              <a:xfrm>
                <a:off x="3662681" y="3392877"/>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sp>
            <p:nvSpPr>
              <p:cNvPr id="35" name="TextBox 20">
                <a:extLst>
                  <a:ext uri="{FF2B5EF4-FFF2-40B4-BE49-F238E27FC236}">
                    <a16:creationId xmlns:a16="http://schemas.microsoft.com/office/drawing/2014/main" id="{4967F4F9-9651-4741-914E-EEC739BABF44}"/>
                  </a:ext>
                </a:extLst>
              </p:cNvPr>
              <p:cNvSpPr txBox="1">
                <a:spLocks noChangeArrowheads="1"/>
              </p:cNvSpPr>
              <p:nvPr/>
            </p:nvSpPr>
            <p:spPr bwMode="auto">
              <a:xfrm>
                <a:off x="3656346" y="2708963"/>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grpSp>
        <p:sp>
          <p:nvSpPr>
            <p:cNvPr id="39" name="TextBox 15">
              <a:extLst>
                <a:ext uri="{FF2B5EF4-FFF2-40B4-BE49-F238E27FC236}">
                  <a16:creationId xmlns:a16="http://schemas.microsoft.com/office/drawing/2014/main" id="{73178F5D-7F02-4921-A81C-FB4CC098B8D3}"/>
                </a:ext>
              </a:extLst>
            </p:cNvPr>
            <p:cNvSpPr txBox="1">
              <a:spLocks noChangeArrowheads="1"/>
            </p:cNvSpPr>
            <p:nvPr/>
          </p:nvSpPr>
          <p:spPr bwMode="auto">
            <a:xfrm>
              <a:off x="342900" y="5720216"/>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dirty="0">
                  <a:latin typeface="Calibri" pitchFamily="-72" charset="0"/>
                </a:rPr>
                <a:t>6.  _____________________</a:t>
              </a:r>
            </a:p>
          </p:txBody>
        </p:sp>
        <p:sp>
          <p:nvSpPr>
            <p:cNvPr id="40" name="TextBox 20">
              <a:extLst>
                <a:ext uri="{FF2B5EF4-FFF2-40B4-BE49-F238E27FC236}">
                  <a16:creationId xmlns:a16="http://schemas.microsoft.com/office/drawing/2014/main" id="{0CDA90F2-50D4-40B4-B304-715CDCD62065}"/>
                </a:ext>
              </a:extLst>
            </p:cNvPr>
            <p:cNvSpPr txBox="1">
              <a:spLocks noChangeArrowheads="1"/>
            </p:cNvSpPr>
            <p:nvPr/>
          </p:nvSpPr>
          <p:spPr bwMode="auto">
            <a:xfrm>
              <a:off x="3634783" y="5426637"/>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grpSp>
      <p:pic>
        <p:nvPicPr>
          <p:cNvPr id="2" name="Picture 1">
            <a:extLst>
              <a:ext uri="{FF2B5EF4-FFF2-40B4-BE49-F238E27FC236}">
                <a16:creationId xmlns:a16="http://schemas.microsoft.com/office/drawing/2014/main" id="{2826BDA2-A1D0-4A58-B29B-5C69F534654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pic>
        <p:nvPicPr>
          <p:cNvPr id="6" name="Picture 5">
            <a:extLst>
              <a:ext uri="{FF2B5EF4-FFF2-40B4-BE49-F238E27FC236}">
                <a16:creationId xmlns:a16="http://schemas.microsoft.com/office/drawing/2014/main" id="{64975DAF-9CEF-F546-62C6-EF31865E4445}"/>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7" name="Footer Placeholder 1">
            <a:extLst>
              <a:ext uri="{FF2B5EF4-FFF2-40B4-BE49-F238E27FC236}">
                <a16:creationId xmlns:a16="http://schemas.microsoft.com/office/drawing/2014/main" id="{FA9D200C-B6FA-76A6-C2FF-7F5F90AADA72}"/>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629093154"/>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idx="4294967295"/>
          </p:nvPr>
        </p:nvSpPr>
        <p:spPr bwMode="auto">
          <a:xfrm>
            <a:off x="82296" y="320040"/>
            <a:ext cx="8979408" cy="978408"/>
          </a:xfrm>
          <a:noFill/>
        </p:spPr>
        <p:txBody>
          <a:bodyPr wrap="square" lIns="91432" tIns="45715" rIns="91432" bIns="45715" numCol="1" anchorCtr="0" compatLnSpc="1">
            <a:prstTxWarp prst="textNoShape">
              <a:avLst/>
            </a:prstTxWarp>
            <a:normAutofit/>
          </a:bodyPr>
          <a:lstStyle/>
          <a:p>
            <a:pPr eaLnBrk="1" hangingPunct="1"/>
            <a:r>
              <a:rPr lang="en-US" sz="3600" b="1" cap="none" dirty="0">
                <a:solidFill>
                  <a:srgbClr val="800000"/>
                </a:solidFill>
                <a:latin typeface="Calibri" pitchFamily="-72" charset="0"/>
              </a:rPr>
              <a:t>Opportunity Assignment</a:t>
            </a:r>
            <a:r>
              <a:rPr lang="en-US" sz="3600" b="1" cap="none" dirty="0">
                <a:solidFill>
                  <a:srgbClr val="FFFF00"/>
                </a:solidFill>
                <a:latin typeface="Calibri" pitchFamily="-72" charset="0"/>
              </a:rPr>
              <a:t> </a:t>
            </a:r>
            <a:endParaRPr lang="en-US" sz="3600" cap="none" dirty="0">
              <a:latin typeface="Calibri" pitchFamily="-72" charset="0"/>
            </a:endParaRPr>
          </a:p>
        </p:txBody>
      </p:sp>
      <p:sp>
        <p:nvSpPr>
          <p:cNvPr id="6" name="Content Placeholder 5"/>
          <p:cNvSpPr>
            <a:spLocks noGrp="1"/>
          </p:cNvSpPr>
          <p:nvPr>
            <p:ph sz="quarter" idx="4294967295"/>
          </p:nvPr>
        </p:nvSpPr>
        <p:spPr>
          <a:xfrm>
            <a:off x="1295402" y="2408512"/>
            <a:ext cx="6564085" cy="3150364"/>
          </a:xfrm>
        </p:spPr>
        <p:txBody>
          <a:bodyPr lIns="91432" tIns="45715" rIns="91432" bIns="45715"/>
          <a:lstStyle/>
          <a:p>
            <a:pPr marL="0" indent="0" defTabSz="912813" eaLnBrk="1" hangingPunct="1">
              <a:lnSpc>
                <a:spcPct val="80000"/>
              </a:lnSpc>
              <a:buClr>
                <a:schemeClr val="tx1"/>
              </a:buClr>
              <a:buNone/>
              <a:defRPr/>
            </a:pPr>
            <a:r>
              <a:rPr lang="en-US" sz="2800" b="1" dirty="0">
                <a:latin typeface="Calibri" pitchFamily="-72" charset="0"/>
              </a:rPr>
              <a:t>Assignment:</a:t>
            </a:r>
          </a:p>
          <a:p>
            <a:pPr marL="0" indent="0" defTabSz="912813" eaLnBrk="1" hangingPunct="1">
              <a:lnSpc>
                <a:spcPct val="80000"/>
              </a:lnSpc>
              <a:buClr>
                <a:schemeClr val="tx1"/>
              </a:buClr>
              <a:buNone/>
              <a:defRPr/>
            </a:pPr>
            <a:r>
              <a:rPr lang="en-US" sz="2000" b="1" dirty="0">
                <a:latin typeface="Calibri" pitchFamily="-72" charset="0"/>
              </a:rPr>
              <a:t>	1.     </a:t>
            </a:r>
            <a:r>
              <a:rPr lang="en-US" sz="2000" b="1" i="1" dirty="0">
                <a:latin typeface="Calibri" pitchFamily="-72" charset="0"/>
              </a:rPr>
              <a:t>The Leader’s Code </a:t>
            </a:r>
          </a:p>
          <a:p>
            <a:pPr marL="0" indent="0" defTabSz="912813" eaLnBrk="1" hangingPunct="1">
              <a:lnSpc>
                <a:spcPct val="80000"/>
              </a:lnSpc>
              <a:buClr>
                <a:schemeClr val="tx1"/>
              </a:buClr>
              <a:buFont typeface="Arial" pitchFamily="-72" charset="0"/>
              <a:buNone/>
              <a:defRPr/>
            </a:pPr>
            <a:r>
              <a:rPr lang="en-US" sz="2000" i="1" dirty="0">
                <a:latin typeface="Calibri" pitchFamily="-72" charset="0"/>
              </a:rPr>
              <a:t>         		</a:t>
            </a:r>
            <a:r>
              <a:rPr lang="en-US" sz="2000" dirty="0">
                <a:latin typeface="Calibri" pitchFamily="-72" charset="0"/>
              </a:rPr>
              <a:t>Chapter 14 </a:t>
            </a:r>
            <a:r>
              <a:rPr lang="en-US" sz="2000" i="1" dirty="0">
                <a:latin typeface="Calibri" pitchFamily="-72" charset="0"/>
              </a:rPr>
              <a:t>The</a:t>
            </a:r>
            <a:r>
              <a:rPr lang="en-US" sz="2000" dirty="0">
                <a:latin typeface="Calibri" pitchFamily="-72" charset="0"/>
              </a:rPr>
              <a:t> </a:t>
            </a:r>
            <a:r>
              <a:rPr lang="en-US" sz="2000" i="1" dirty="0">
                <a:latin typeface="Calibri" pitchFamily="-72" charset="0"/>
              </a:rPr>
              <a:t>Elephant in the Room</a:t>
            </a:r>
          </a:p>
          <a:p>
            <a:pPr marL="0" indent="0" defTabSz="912813" eaLnBrk="1" hangingPunct="1">
              <a:lnSpc>
                <a:spcPct val="80000"/>
              </a:lnSpc>
              <a:buClr>
                <a:schemeClr val="tx1"/>
              </a:buClr>
              <a:buFont typeface="Arial" pitchFamily="-72" charset="0"/>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2.     Leadership Development Plan </a:t>
            </a:r>
          </a:p>
          <a:p>
            <a:pPr marL="0" indent="0" defTabSz="912813" eaLnBrk="1" hangingPunct="1">
              <a:lnSpc>
                <a:spcPct val="80000"/>
              </a:lnSpc>
              <a:buClr>
                <a:schemeClr val="tx1"/>
              </a:buClr>
              <a:buNone/>
              <a:defRPr/>
            </a:pPr>
            <a:r>
              <a:rPr lang="en-US" sz="2000" dirty="0">
                <a:latin typeface="Calibri" pitchFamily="-72" charset="0"/>
              </a:rPr>
              <a:t>		</a:t>
            </a:r>
            <a:r>
              <a:rPr lang="en-US" sz="2000" i="1" dirty="0">
                <a:latin typeface="Calibri" pitchFamily="-72" charset="0"/>
              </a:rPr>
              <a:t>Choose a Trust Builder; How can I show my</a:t>
            </a:r>
          </a:p>
          <a:p>
            <a:pPr marL="0" indent="0" defTabSz="912813" eaLnBrk="1" hangingPunct="1">
              <a:lnSpc>
                <a:spcPct val="80000"/>
              </a:lnSpc>
              <a:buClr>
                <a:schemeClr val="tx1"/>
              </a:buClr>
              <a:buNone/>
              <a:defRPr/>
            </a:pPr>
            <a:r>
              <a:rPr lang="en-US" sz="2000" i="1" dirty="0">
                <a:latin typeface="Calibri" pitchFamily="-72" charset="0"/>
              </a:rPr>
              <a:t>		team I can be trusted?</a:t>
            </a:r>
          </a:p>
          <a:p>
            <a:pPr marL="0" indent="0" defTabSz="912813" eaLnBrk="1" hangingPunct="1">
              <a:lnSpc>
                <a:spcPct val="80000"/>
              </a:lnSpc>
              <a:buClr>
                <a:schemeClr val="tx1"/>
              </a:buClr>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3.     Today’s Story</a:t>
            </a:r>
          </a:p>
          <a:p>
            <a:pPr marL="0" indent="0" defTabSz="912813" eaLnBrk="1" hangingPunct="1">
              <a:lnSpc>
                <a:spcPct val="80000"/>
              </a:lnSpc>
              <a:buClr>
                <a:schemeClr val="tx1"/>
              </a:buClr>
              <a:buNone/>
              <a:defRPr/>
            </a:pPr>
            <a:r>
              <a:rPr lang="en-US" sz="2000" i="1" dirty="0">
                <a:latin typeface="Calibri" pitchFamily="-72" charset="0"/>
              </a:rPr>
              <a:t>        		What is a life or leadership lesson?</a:t>
            </a:r>
            <a:endParaRPr lang="en-US" sz="1800" dirty="0"/>
          </a:p>
        </p:txBody>
      </p:sp>
      <p:sp>
        <p:nvSpPr>
          <p:cNvPr id="11" name="Content Placeholder 5">
            <a:extLst>
              <a:ext uri="{FF2B5EF4-FFF2-40B4-BE49-F238E27FC236}">
                <a16:creationId xmlns:a16="http://schemas.microsoft.com/office/drawing/2014/main" id="{8A7A05AD-48E6-4D1F-89A1-26B766985CE9}"/>
              </a:ext>
            </a:extLst>
          </p:cNvPr>
          <p:cNvSpPr txBox="1">
            <a:spLocks/>
          </p:cNvSpPr>
          <p:nvPr/>
        </p:nvSpPr>
        <p:spPr bwMode="auto">
          <a:xfrm>
            <a:off x="1291039" y="1781957"/>
            <a:ext cx="6564085" cy="1155366"/>
          </a:xfrm>
          <a:prstGeom prst="rect">
            <a:avLst/>
          </a:prstGeom>
          <a:noFill/>
          <a:ln w="9525">
            <a:noFill/>
            <a:miter lim="800000"/>
            <a:headEnd/>
            <a:tailEnd/>
          </a:ln>
        </p:spPr>
        <p:txBody>
          <a:bodyPr vert="horz" wrap="square" lIns="91432" tIns="45715" rIns="91432" bIns="45715" numCol="1" anchor="t" anchorCtr="0" compatLnSpc="1">
            <a:prstTxWarp prst="textNoShape">
              <a:avLst/>
            </a:prstTxWarp>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defTabSz="912813" eaLnBrk="1" hangingPunct="1">
              <a:lnSpc>
                <a:spcPct val="80000"/>
              </a:lnSpc>
              <a:buClr>
                <a:schemeClr val="tx1"/>
              </a:buClr>
              <a:buFont typeface="Arial" pitchFamily="-72" charset="0"/>
              <a:buNone/>
              <a:defRPr/>
            </a:pPr>
            <a:r>
              <a:rPr lang="en-US" sz="2800" b="1" i="1" dirty="0">
                <a:solidFill>
                  <a:srgbClr val="800000"/>
                </a:solidFill>
                <a:latin typeface="Calibri" pitchFamily="-72" charset="0"/>
              </a:rPr>
              <a:t>To Prepare for the Next Session:</a:t>
            </a:r>
          </a:p>
          <a:p>
            <a:pPr marL="0" indent="0" defTabSz="912813" eaLnBrk="1" hangingPunct="1">
              <a:lnSpc>
                <a:spcPct val="80000"/>
              </a:lnSpc>
              <a:buClr>
                <a:schemeClr val="tx1"/>
              </a:buClr>
              <a:buFont typeface="Arial" pitchFamily="-72" charset="0"/>
              <a:buNone/>
              <a:defRPr/>
            </a:pPr>
            <a:endParaRPr lang="en-US" sz="1800" dirty="0"/>
          </a:p>
        </p:txBody>
      </p:sp>
      <p:pic>
        <p:nvPicPr>
          <p:cNvPr id="4" name="Picture 3">
            <a:extLst>
              <a:ext uri="{FF2B5EF4-FFF2-40B4-BE49-F238E27FC236}">
                <a16:creationId xmlns:a16="http://schemas.microsoft.com/office/drawing/2014/main" id="{F98E0F9E-5F36-4D15-BB9D-B35A2F67DAE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pic>
        <p:nvPicPr>
          <p:cNvPr id="5" name="Picture 4">
            <a:extLst>
              <a:ext uri="{FF2B5EF4-FFF2-40B4-BE49-F238E27FC236}">
                <a16:creationId xmlns:a16="http://schemas.microsoft.com/office/drawing/2014/main" id="{8CDAE837-06C1-2E7F-F15B-180C98C922CB}"/>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7" name="Footer Placeholder 1">
            <a:extLst>
              <a:ext uri="{FF2B5EF4-FFF2-40B4-BE49-F238E27FC236}">
                <a16:creationId xmlns:a16="http://schemas.microsoft.com/office/drawing/2014/main" id="{3A22712A-25EA-D664-9386-4A6A3D5FA6D0}"/>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3793353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1"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pic>
        <p:nvPicPr>
          <p:cNvPr id="5" name="Picture 4" descr="A black background with red text&#10;&#10;Description automatically generated">
            <a:extLst>
              <a:ext uri="{FF2B5EF4-FFF2-40B4-BE49-F238E27FC236}">
                <a16:creationId xmlns:a16="http://schemas.microsoft.com/office/drawing/2014/main" id="{04A44660-5607-4246-6777-2A5E2E5C5EAD}"/>
              </a:ext>
            </a:extLst>
          </p:cNvPr>
          <p:cNvPicPr>
            <a:picLocks noChangeAspect="1"/>
          </p:cNvPicPr>
          <p:nvPr/>
        </p:nvPicPr>
        <p:blipFill>
          <a:blip r:embed="rId3"/>
          <a:stretch>
            <a:fillRect/>
          </a:stretch>
        </p:blipFill>
        <p:spPr>
          <a:xfrm>
            <a:off x="937387" y="560439"/>
            <a:ext cx="7269225" cy="2471535"/>
          </a:xfrm>
          <a:prstGeom prst="rect">
            <a:avLst/>
          </a:prstGeom>
        </p:spPr>
      </p:pic>
    </p:spTree>
    <p:extLst>
      <p:ext uri="{BB962C8B-B14F-4D97-AF65-F5344CB8AC3E}">
        <p14:creationId xmlns:p14="http://schemas.microsoft.com/office/powerpoint/2010/main" val="2407938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DC4683-3649-4DC9-8B1C-9F265489FEBE}"/>
              </a:ext>
            </a:extLst>
          </p:cNvPr>
          <p:cNvSpPr txBox="1">
            <a:spLocks/>
          </p:cNvSpPr>
          <p:nvPr/>
        </p:nvSpPr>
        <p:spPr>
          <a:xfrm>
            <a:off x="95693" y="567813"/>
            <a:ext cx="8957819" cy="779859"/>
          </a:xfrm>
          <a:prstGeom prst="rect">
            <a:avLst/>
          </a:prstGeom>
          <a:ln>
            <a:noFill/>
          </a:ln>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r>
              <a:rPr lang="en-US" sz="8000" b="1" dirty="0">
                <a:solidFill>
                  <a:srgbClr val="800000"/>
                </a:solidFill>
              </a:rPr>
              <a:t>ANIMAL TRIVIA</a:t>
            </a:r>
          </a:p>
        </p:txBody>
      </p:sp>
      <p:pic>
        <p:nvPicPr>
          <p:cNvPr id="8" name="Picture 7" descr="A herd of animals standing on top of a grass covered field&#10;&#10;Description automatically generated">
            <a:extLst>
              <a:ext uri="{FF2B5EF4-FFF2-40B4-BE49-F238E27FC236}">
                <a16:creationId xmlns:a16="http://schemas.microsoft.com/office/drawing/2014/main" id="{28094619-966A-4A40-A78C-F00F8E4E8435}"/>
              </a:ext>
            </a:extLst>
          </p:cNvPr>
          <p:cNvPicPr>
            <a:picLocks noChangeAspect="1"/>
          </p:cNvPicPr>
          <p:nvPr/>
        </p:nvPicPr>
        <p:blipFill>
          <a:blip r:embed="rId3"/>
          <a:stretch>
            <a:fillRect/>
          </a:stretch>
        </p:blipFill>
        <p:spPr>
          <a:xfrm>
            <a:off x="2271378" y="2030818"/>
            <a:ext cx="4611873" cy="3689498"/>
          </a:xfrm>
          <a:prstGeom prst="rect">
            <a:avLst/>
          </a:prstGeom>
          <a:ln w="57150">
            <a:solidFill>
              <a:srgbClr val="800000"/>
            </a:solidFill>
          </a:ln>
        </p:spPr>
      </p:pic>
      <p:pic>
        <p:nvPicPr>
          <p:cNvPr id="5" name="Picture 4">
            <a:extLst>
              <a:ext uri="{FF2B5EF4-FFF2-40B4-BE49-F238E27FC236}">
                <a16:creationId xmlns:a16="http://schemas.microsoft.com/office/drawing/2014/main" id="{8E1B94AE-F64B-59B2-0289-50EEB8886D0C}"/>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EFBDD4FD-9DCA-10B9-B9E6-3B3E80310B76}"/>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976850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5D84959-431A-4DE8-A9F5-53758C3F3925}"/>
              </a:ext>
            </a:extLst>
          </p:cNvPr>
          <p:cNvSpPr txBox="1">
            <a:spLocks/>
          </p:cNvSpPr>
          <p:nvPr/>
        </p:nvSpPr>
        <p:spPr>
          <a:xfrm>
            <a:off x="82296" y="502536"/>
            <a:ext cx="8979408" cy="978408"/>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r>
              <a:rPr lang="en-US" sz="3600" b="1" dirty="0">
                <a:solidFill>
                  <a:srgbClr val="800000"/>
                </a:solidFill>
              </a:rPr>
              <a:t>What is a female donkey called?</a:t>
            </a:r>
          </a:p>
        </p:txBody>
      </p:sp>
      <p:sp>
        <p:nvSpPr>
          <p:cNvPr id="7" name="Content Placeholder 2">
            <a:extLst>
              <a:ext uri="{FF2B5EF4-FFF2-40B4-BE49-F238E27FC236}">
                <a16:creationId xmlns:a16="http://schemas.microsoft.com/office/drawing/2014/main" id="{93BB8DFA-7230-47B7-9605-102B7ECB959A}"/>
              </a:ext>
            </a:extLst>
          </p:cNvPr>
          <p:cNvSpPr txBox="1">
            <a:spLocks/>
          </p:cNvSpPr>
          <p:nvPr/>
        </p:nvSpPr>
        <p:spPr>
          <a:xfrm>
            <a:off x="760861" y="2244703"/>
            <a:ext cx="2979865" cy="1998532"/>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a Mule</a:t>
            </a:r>
          </a:p>
          <a:p>
            <a:pPr marL="630936" indent="-512064">
              <a:spcBef>
                <a:spcPts val="0"/>
              </a:spcBef>
              <a:buClrTx/>
              <a:buFont typeface="+mj-lt"/>
              <a:buAutoNum type="alphaUcPeriod"/>
            </a:pPr>
            <a:r>
              <a:rPr lang="en-US" sz="3200" dirty="0"/>
              <a:t>a Jane</a:t>
            </a:r>
          </a:p>
          <a:p>
            <a:pPr marL="630936" indent="-512064">
              <a:spcBef>
                <a:spcPts val="0"/>
              </a:spcBef>
              <a:buClrTx/>
              <a:buFont typeface="+mj-lt"/>
              <a:buAutoNum type="alphaUcPeriod"/>
            </a:pPr>
            <a:r>
              <a:rPr lang="en-US" sz="3200" dirty="0"/>
              <a:t>a Mare</a:t>
            </a:r>
          </a:p>
          <a:p>
            <a:pPr marL="630936" indent="-512064">
              <a:spcBef>
                <a:spcPts val="0"/>
              </a:spcBef>
              <a:buClrTx/>
              <a:buFont typeface="+mj-lt"/>
              <a:buAutoNum type="alphaUcPeriod"/>
            </a:pPr>
            <a:r>
              <a:rPr lang="en-US" sz="3200" dirty="0"/>
              <a:t>a Jenny</a:t>
            </a:r>
          </a:p>
        </p:txBody>
      </p:sp>
      <p:pic>
        <p:nvPicPr>
          <p:cNvPr id="5" name="Picture 4">
            <a:extLst>
              <a:ext uri="{FF2B5EF4-FFF2-40B4-BE49-F238E27FC236}">
                <a16:creationId xmlns:a16="http://schemas.microsoft.com/office/drawing/2014/main" id="{4EC9822C-FE0C-48D7-91CA-2641FD9227E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845016" y="1814603"/>
            <a:ext cx="4529471" cy="2858732"/>
          </a:xfrm>
          <a:prstGeom prst="rect">
            <a:avLst/>
          </a:prstGeom>
          <a:ln w="38100">
            <a:solidFill>
              <a:srgbClr val="800000"/>
            </a:solidFill>
          </a:ln>
        </p:spPr>
      </p:pic>
      <p:sp>
        <p:nvSpPr>
          <p:cNvPr id="2" name="TextBox 1">
            <a:extLst>
              <a:ext uri="{FF2B5EF4-FFF2-40B4-BE49-F238E27FC236}">
                <a16:creationId xmlns:a16="http://schemas.microsoft.com/office/drawing/2014/main" id="{636CB09E-DF64-4223-84DE-C25050832A4C}"/>
              </a:ext>
            </a:extLst>
          </p:cNvPr>
          <p:cNvSpPr txBox="1"/>
          <p:nvPr/>
        </p:nvSpPr>
        <p:spPr>
          <a:xfrm>
            <a:off x="1679699" y="5774696"/>
            <a:ext cx="5784602" cy="461665"/>
          </a:xfrm>
          <a:prstGeom prst="rect">
            <a:avLst/>
          </a:prstGeom>
          <a:noFill/>
        </p:spPr>
        <p:txBody>
          <a:bodyPr wrap="square" rtlCol="0">
            <a:spAutoFit/>
          </a:bodyPr>
          <a:lstStyle/>
          <a:p>
            <a:pPr algn="ctr"/>
            <a:r>
              <a:rPr lang="en-US" dirty="0"/>
              <a:t>A male donkey is called a Jack.</a:t>
            </a:r>
          </a:p>
        </p:txBody>
      </p:sp>
      <p:sp>
        <p:nvSpPr>
          <p:cNvPr id="14" name="Rectangle 13">
            <a:extLst>
              <a:ext uri="{FF2B5EF4-FFF2-40B4-BE49-F238E27FC236}">
                <a16:creationId xmlns:a16="http://schemas.microsoft.com/office/drawing/2014/main" id="{D0F3355D-DE08-4DC9-A21A-7CAD23B9D5F0}"/>
              </a:ext>
            </a:extLst>
          </p:cNvPr>
          <p:cNvSpPr/>
          <p:nvPr/>
        </p:nvSpPr>
        <p:spPr>
          <a:xfrm>
            <a:off x="832536" y="3811426"/>
            <a:ext cx="2066112"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E1B2150-FA94-2DA7-69DC-9B09CBAB050D}"/>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9" name="Footer Placeholder 1">
            <a:extLst>
              <a:ext uri="{FF2B5EF4-FFF2-40B4-BE49-F238E27FC236}">
                <a16:creationId xmlns:a16="http://schemas.microsoft.com/office/drawing/2014/main" id="{53AFEA6A-5287-9BC0-C058-F6982E5F87FD}"/>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69303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2"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37B8707-E36F-4622-80AD-2DA30FBA553F}"/>
              </a:ext>
            </a:extLst>
          </p:cNvPr>
          <p:cNvSpPr txBox="1">
            <a:spLocks/>
          </p:cNvSpPr>
          <p:nvPr/>
        </p:nvSpPr>
        <p:spPr>
          <a:xfrm>
            <a:off x="127592" y="560216"/>
            <a:ext cx="8899026"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800000"/>
                </a:solidFill>
              </a:rPr>
              <a:t>How do honey bees communicate </a:t>
            </a:r>
          </a:p>
          <a:p>
            <a:pPr>
              <a:lnSpc>
                <a:spcPct val="90000"/>
              </a:lnSpc>
            </a:pPr>
            <a:r>
              <a:rPr lang="en-US" sz="3600" b="1" dirty="0">
                <a:solidFill>
                  <a:srgbClr val="800000"/>
                </a:solidFill>
              </a:rPr>
              <a:t>with each other?</a:t>
            </a:r>
          </a:p>
        </p:txBody>
      </p:sp>
      <p:sp>
        <p:nvSpPr>
          <p:cNvPr id="4" name="Content Placeholder 2">
            <a:extLst>
              <a:ext uri="{FF2B5EF4-FFF2-40B4-BE49-F238E27FC236}">
                <a16:creationId xmlns:a16="http://schemas.microsoft.com/office/drawing/2014/main" id="{B32B20F1-5693-4E9E-B068-5EDA33F0A116}"/>
              </a:ext>
            </a:extLst>
          </p:cNvPr>
          <p:cNvSpPr txBox="1">
            <a:spLocks/>
          </p:cNvSpPr>
          <p:nvPr/>
        </p:nvSpPr>
        <p:spPr>
          <a:xfrm>
            <a:off x="756763" y="2062064"/>
            <a:ext cx="4937742" cy="2795705"/>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buClrTx/>
              <a:buFont typeface="+mj-lt"/>
              <a:buAutoNum type="alphaUcPeriod"/>
            </a:pPr>
            <a:r>
              <a:rPr lang="en-US" sz="3200" dirty="0"/>
              <a:t>flapping their wings</a:t>
            </a:r>
          </a:p>
          <a:p>
            <a:pPr marL="630936" indent="-512064">
              <a:buClrTx/>
              <a:buFont typeface="+mj-lt"/>
              <a:buAutoNum type="alphaUcPeriod"/>
            </a:pPr>
            <a:r>
              <a:rPr lang="en-US" sz="3200" dirty="0"/>
              <a:t>buzzing</a:t>
            </a:r>
          </a:p>
          <a:p>
            <a:pPr marL="630936" indent="-512064">
              <a:buClrTx/>
              <a:buFont typeface="+mj-lt"/>
              <a:buAutoNum type="alphaUcPeriod"/>
            </a:pPr>
            <a:r>
              <a:rPr lang="en-US" sz="3200" dirty="0"/>
              <a:t>dancing</a:t>
            </a:r>
          </a:p>
          <a:p>
            <a:pPr marL="630936" indent="-512064">
              <a:buClrTx/>
              <a:buFont typeface="+mj-lt"/>
              <a:buAutoNum type="alphaUcPeriod"/>
            </a:pPr>
            <a:r>
              <a:rPr lang="en-US" sz="3200" dirty="0"/>
              <a:t>reading each other’s minds</a:t>
            </a:r>
          </a:p>
        </p:txBody>
      </p:sp>
      <p:pic>
        <p:nvPicPr>
          <p:cNvPr id="7" name="Picture 6">
            <a:extLst>
              <a:ext uri="{FF2B5EF4-FFF2-40B4-BE49-F238E27FC236}">
                <a16:creationId xmlns:a16="http://schemas.microsoft.com/office/drawing/2014/main" id="{3AFDDFD3-6D56-4EA8-8911-EB5E8D7CFE4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883301" y="1756756"/>
            <a:ext cx="4061526" cy="3344487"/>
          </a:xfrm>
          <a:prstGeom prst="ellipse">
            <a:avLst/>
          </a:prstGeom>
          <a:ln w="38100">
            <a:solidFill>
              <a:srgbClr val="800000"/>
            </a:solidFill>
          </a:ln>
        </p:spPr>
      </p:pic>
      <p:sp>
        <p:nvSpPr>
          <p:cNvPr id="2" name="TextBox 1">
            <a:extLst>
              <a:ext uri="{FF2B5EF4-FFF2-40B4-BE49-F238E27FC236}">
                <a16:creationId xmlns:a16="http://schemas.microsoft.com/office/drawing/2014/main" id="{C063DD15-74B7-4A5B-BC6B-8E0260960F5A}"/>
              </a:ext>
            </a:extLst>
          </p:cNvPr>
          <p:cNvSpPr txBox="1"/>
          <p:nvPr/>
        </p:nvSpPr>
        <p:spPr>
          <a:xfrm>
            <a:off x="661554" y="5147142"/>
            <a:ext cx="7820891" cy="1089529"/>
          </a:xfrm>
          <a:prstGeom prst="rect">
            <a:avLst/>
          </a:prstGeom>
          <a:noFill/>
        </p:spPr>
        <p:txBody>
          <a:bodyPr wrap="square" rtlCol="0">
            <a:spAutoFit/>
          </a:bodyPr>
          <a:lstStyle/>
          <a:p>
            <a:pPr algn="ctr">
              <a:lnSpc>
                <a:spcPct val="90000"/>
              </a:lnSpc>
            </a:pPr>
            <a:r>
              <a:rPr lang="en-US" dirty="0">
                <a:latin typeface="+mn-lt"/>
              </a:rPr>
              <a:t>A worker bee performs a “waggle dance” to communicate that she’s found a good source of pollen. The longer she dances, the farther away from the nest the flower patch.</a:t>
            </a:r>
          </a:p>
        </p:txBody>
      </p:sp>
      <p:sp>
        <p:nvSpPr>
          <p:cNvPr id="14" name="Rectangle 13">
            <a:extLst>
              <a:ext uri="{FF2B5EF4-FFF2-40B4-BE49-F238E27FC236}">
                <a16:creationId xmlns:a16="http://schemas.microsoft.com/office/drawing/2014/main" id="{92D98F75-E3E8-4BC1-A7D7-622D38444938}"/>
              </a:ext>
            </a:extLst>
          </p:cNvPr>
          <p:cNvSpPr/>
          <p:nvPr/>
        </p:nvSpPr>
        <p:spPr>
          <a:xfrm>
            <a:off x="832536" y="3335547"/>
            <a:ext cx="2225974"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2982D3C-0843-ABB7-9EBB-6E24B3061FF4}"/>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9" name="Footer Placeholder 1">
            <a:extLst>
              <a:ext uri="{FF2B5EF4-FFF2-40B4-BE49-F238E27FC236}">
                <a16:creationId xmlns:a16="http://schemas.microsoft.com/office/drawing/2014/main" id="{FCA9D817-C6E9-135F-FE7B-FA73173B6446}"/>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82086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6" presetClass="entr" presetSubtype="2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0FB5CE5-9B62-4984-AD1F-C9358F449116}"/>
              </a:ext>
            </a:extLst>
          </p:cNvPr>
          <p:cNvSpPr txBox="1">
            <a:spLocks/>
          </p:cNvSpPr>
          <p:nvPr/>
        </p:nvSpPr>
        <p:spPr>
          <a:xfrm>
            <a:off x="508001" y="549490"/>
            <a:ext cx="8392160"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800000"/>
                </a:solidFill>
              </a:rPr>
              <a:t>Other than humans, what land mammal typically lives the longest?</a:t>
            </a:r>
          </a:p>
        </p:txBody>
      </p:sp>
      <p:sp>
        <p:nvSpPr>
          <p:cNvPr id="4" name="Content Placeholder 2">
            <a:extLst>
              <a:ext uri="{FF2B5EF4-FFF2-40B4-BE49-F238E27FC236}">
                <a16:creationId xmlns:a16="http://schemas.microsoft.com/office/drawing/2014/main" id="{1B53C0CA-A66E-4EE1-886A-B62156B42940}"/>
              </a:ext>
            </a:extLst>
          </p:cNvPr>
          <p:cNvSpPr txBox="1">
            <a:spLocks/>
          </p:cNvSpPr>
          <p:nvPr/>
        </p:nvSpPr>
        <p:spPr>
          <a:xfrm>
            <a:off x="757998" y="2384334"/>
            <a:ext cx="3083353" cy="2140165"/>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giraffe</a:t>
            </a:r>
          </a:p>
          <a:p>
            <a:pPr marL="630936" indent="-512064">
              <a:spcBef>
                <a:spcPts val="0"/>
              </a:spcBef>
              <a:buClrTx/>
              <a:buFont typeface="+mj-lt"/>
              <a:buAutoNum type="alphaUcPeriod"/>
            </a:pPr>
            <a:r>
              <a:rPr lang="en-US" sz="3200" dirty="0"/>
              <a:t>elephant</a:t>
            </a:r>
          </a:p>
          <a:p>
            <a:pPr marL="630936" indent="-512064">
              <a:spcBef>
                <a:spcPts val="0"/>
              </a:spcBef>
              <a:buClrTx/>
              <a:buFont typeface="+mj-lt"/>
              <a:buAutoNum type="alphaUcPeriod"/>
            </a:pPr>
            <a:r>
              <a:rPr lang="en-US" sz="3200" dirty="0"/>
              <a:t>gorilla</a:t>
            </a:r>
          </a:p>
          <a:p>
            <a:pPr marL="630936" indent="-512064">
              <a:spcBef>
                <a:spcPts val="0"/>
              </a:spcBef>
              <a:buClrTx/>
              <a:buFont typeface="+mj-lt"/>
              <a:buAutoNum type="alphaUcPeriod"/>
            </a:pPr>
            <a:r>
              <a:rPr lang="en-US" sz="3200" dirty="0"/>
              <a:t>polar bear</a:t>
            </a:r>
          </a:p>
        </p:txBody>
      </p:sp>
      <p:pic>
        <p:nvPicPr>
          <p:cNvPr id="6" name="Picture 5">
            <a:extLst>
              <a:ext uri="{FF2B5EF4-FFF2-40B4-BE49-F238E27FC236}">
                <a16:creationId xmlns:a16="http://schemas.microsoft.com/office/drawing/2014/main" id="{4CBEDBA5-173B-478E-831B-4DF0CDFDE55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015333" y="1744459"/>
            <a:ext cx="4253855" cy="4212353"/>
          </a:xfrm>
          <a:prstGeom prst="rect">
            <a:avLst/>
          </a:prstGeom>
          <a:ln w="38100">
            <a:solidFill>
              <a:srgbClr val="800000"/>
            </a:solidFill>
          </a:ln>
        </p:spPr>
      </p:pic>
      <p:sp>
        <p:nvSpPr>
          <p:cNvPr id="2" name="TextBox 1">
            <a:extLst>
              <a:ext uri="{FF2B5EF4-FFF2-40B4-BE49-F238E27FC236}">
                <a16:creationId xmlns:a16="http://schemas.microsoft.com/office/drawing/2014/main" id="{8F016DBE-9EB7-46DF-8A05-A556DBABC668}"/>
              </a:ext>
            </a:extLst>
          </p:cNvPr>
          <p:cNvSpPr txBox="1"/>
          <p:nvPr/>
        </p:nvSpPr>
        <p:spPr>
          <a:xfrm>
            <a:off x="4114800" y="2971800"/>
            <a:ext cx="914400" cy="914400"/>
          </a:xfrm>
          <a:prstGeom prst="rect">
            <a:avLst/>
          </a:prstGeom>
          <a:noFill/>
        </p:spPr>
        <p:txBody>
          <a:bodyPr wrap="square" rtlCol="0">
            <a:spAutoFit/>
          </a:bodyPr>
          <a:lstStyle/>
          <a:p>
            <a:endParaRPr lang="en-US" dirty="0"/>
          </a:p>
        </p:txBody>
      </p:sp>
      <p:sp>
        <p:nvSpPr>
          <p:cNvPr id="9" name="TextBox 8">
            <a:extLst>
              <a:ext uri="{FF2B5EF4-FFF2-40B4-BE49-F238E27FC236}">
                <a16:creationId xmlns:a16="http://schemas.microsoft.com/office/drawing/2014/main" id="{D7A706C8-DC9F-4869-905F-A87D60AD5FAB}"/>
              </a:ext>
            </a:extLst>
          </p:cNvPr>
          <p:cNvSpPr txBox="1"/>
          <p:nvPr/>
        </p:nvSpPr>
        <p:spPr>
          <a:xfrm>
            <a:off x="86083" y="5032768"/>
            <a:ext cx="3532053" cy="1089529"/>
          </a:xfrm>
          <a:prstGeom prst="rect">
            <a:avLst/>
          </a:prstGeom>
          <a:noFill/>
        </p:spPr>
        <p:txBody>
          <a:bodyPr wrap="square" rtlCol="0">
            <a:spAutoFit/>
          </a:bodyPr>
          <a:lstStyle/>
          <a:p>
            <a:pPr algn="ctr">
              <a:lnSpc>
                <a:spcPct val="90000"/>
              </a:lnSpc>
            </a:pPr>
            <a:r>
              <a:rPr lang="en-US" dirty="0">
                <a:latin typeface="+mn-lt"/>
              </a:rPr>
              <a:t>The African elephant has an average lifespan of 70 years!</a:t>
            </a:r>
          </a:p>
        </p:txBody>
      </p:sp>
      <p:sp>
        <p:nvSpPr>
          <p:cNvPr id="15" name="Rectangle 14">
            <a:extLst>
              <a:ext uri="{FF2B5EF4-FFF2-40B4-BE49-F238E27FC236}">
                <a16:creationId xmlns:a16="http://schemas.microsoft.com/office/drawing/2014/main" id="{A0AA6CB9-8567-4675-8872-09225722275F}"/>
              </a:ext>
            </a:extLst>
          </p:cNvPr>
          <p:cNvSpPr/>
          <p:nvPr/>
        </p:nvSpPr>
        <p:spPr>
          <a:xfrm>
            <a:off x="826230" y="2953708"/>
            <a:ext cx="2383630"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AB483A1-9D3B-7F70-603D-4CC154CF84AE}"/>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10" name="Footer Placeholder 1">
            <a:extLst>
              <a:ext uri="{FF2B5EF4-FFF2-40B4-BE49-F238E27FC236}">
                <a16:creationId xmlns:a16="http://schemas.microsoft.com/office/drawing/2014/main" id="{FBF38163-D670-2505-9D37-E23018C4820C}"/>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38058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par>
                          <p:cTn id="25" fill="hold">
                            <p:stCondLst>
                              <p:cond delay="0"/>
                            </p:stCondLst>
                            <p:childTnLst>
                              <p:par>
                                <p:cTn id="26" presetID="16" presetClass="entr" presetSubtype="21"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9" grpId="0"/>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FAF456-9252-4143-9CF4-85B36C9B393B}"/>
              </a:ext>
            </a:extLst>
          </p:cNvPr>
          <p:cNvSpPr txBox="1">
            <a:spLocks/>
          </p:cNvSpPr>
          <p:nvPr/>
        </p:nvSpPr>
        <p:spPr>
          <a:xfrm>
            <a:off x="756502" y="552765"/>
            <a:ext cx="7629121"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800000"/>
                </a:solidFill>
              </a:rPr>
              <a:t>Which of the following mammals </a:t>
            </a:r>
          </a:p>
          <a:p>
            <a:pPr>
              <a:lnSpc>
                <a:spcPct val="90000"/>
              </a:lnSpc>
            </a:pPr>
            <a:r>
              <a:rPr lang="en-US" sz="3600" b="1" dirty="0">
                <a:solidFill>
                  <a:srgbClr val="800000"/>
                </a:solidFill>
              </a:rPr>
              <a:t>is the fastest?</a:t>
            </a:r>
          </a:p>
        </p:txBody>
      </p:sp>
      <p:sp>
        <p:nvSpPr>
          <p:cNvPr id="4" name="Content Placeholder 2">
            <a:extLst>
              <a:ext uri="{FF2B5EF4-FFF2-40B4-BE49-F238E27FC236}">
                <a16:creationId xmlns:a16="http://schemas.microsoft.com/office/drawing/2014/main" id="{3E3A8253-7913-4B28-9953-D856D99204EF}"/>
              </a:ext>
            </a:extLst>
          </p:cNvPr>
          <p:cNvSpPr txBox="1">
            <a:spLocks/>
          </p:cNvSpPr>
          <p:nvPr/>
        </p:nvSpPr>
        <p:spPr>
          <a:xfrm>
            <a:off x="761131" y="2514569"/>
            <a:ext cx="2966669" cy="2085598"/>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hare</a:t>
            </a:r>
          </a:p>
          <a:p>
            <a:pPr marL="630936" indent="-512064">
              <a:spcBef>
                <a:spcPts val="0"/>
              </a:spcBef>
              <a:buClrTx/>
              <a:buFont typeface="+mj-lt"/>
              <a:buAutoNum type="alphaUcPeriod"/>
            </a:pPr>
            <a:r>
              <a:rPr lang="en-US" sz="3200" dirty="0"/>
              <a:t>horse</a:t>
            </a:r>
          </a:p>
          <a:p>
            <a:pPr marL="630936" indent="-512064">
              <a:spcBef>
                <a:spcPts val="0"/>
              </a:spcBef>
              <a:buClrTx/>
              <a:buFont typeface="+mj-lt"/>
              <a:buAutoNum type="alphaUcPeriod"/>
            </a:pPr>
            <a:r>
              <a:rPr lang="en-US" sz="3200" dirty="0"/>
              <a:t>greyhound</a:t>
            </a:r>
          </a:p>
          <a:p>
            <a:pPr marL="630936" indent="-512064">
              <a:spcBef>
                <a:spcPts val="0"/>
              </a:spcBef>
              <a:buClrTx/>
              <a:buFont typeface="+mj-lt"/>
              <a:buAutoNum type="alphaUcPeriod"/>
            </a:pPr>
            <a:r>
              <a:rPr lang="en-US" sz="3200" dirty="0"/>
              <a:t>deer</a:t>
            </a:r>
          </a:p>
        </p:txBody>
      </p:sp>
      <p:sp>
        <p:nvSpPr>
          <p:cNvPr id="2" name="TextBox 1">
            <a:extLst>
              <a:ext uri="{FF2B5EF4-FFF2-40B4-BE49-F238E27FC236}">
                <a16:creationId xmlns:a16="http://schemas.microsoft.com/office/drawing/2014/main" id="{7E9C2F6B-DC05-4D05-9363-FD6090A808B2}"/>
              </a:ext>
            </a:extLst>
          </p:cNvPr>
          <p:cNvSpPr txBox="1"/>
          <p:nvPr/>
        </p:nvSpPr>
        <p:spPr>
          <a:xfrm>
            <a:off x="1052626" y="5479195"/>
            <a:ext cx="7058897" cy="757130"/>
          </a:xfrm>
          <a:prstGeom prst="rect">
            <a:avLst/>
          </a:prstGeom>
          <a:noFill/>
        </p:spPr>
        <p:txBody>
          <a:bodyPr wrap="square" rtlCol="0">
            <a:spAutoFit/>
          </a:bodyPr>
          <a:lstStyle/>
          <a:p>
            <a:pPr algn="ctr">
              <a:lnSpc>
                <a:spcPct val="90000"/>
              </a:lnSpc>
            </a:pPr>
            <a:r>
              <a:rPr lang="en-US" dirty="0">
                <a:latin typeface="+mn-lt"/>
              </a:rPr>
              <a:t>The brown hare can reach speeds of up to </a:t>
            </a:r>
          </a:p>
          <a:p>
            <a:pPr algn="ctr">
              <a:lnSpc>
                <a:spcPct val="90000"/>
              </a:lnSpc>
            </a:pPr>
            <a:r>
              <a:rPr lang="en-US" dirty="0">
                <a:latin typeface="+mn-lt"/>
              </a:rPr>
              <a:t>47 miles per hour.</a:t>
            </a:r>
          </a:p>
        </p:txBody>
      </p:sp>
      <p:pic>
        <p:nvPicPr>
          <p:cNvPr id="11" name="Picture 10">
            <a:extLst>
              <a:ext uri="{FF2B5EF4-FFF2-40B4-BE49-F238E27FC236}">
                <a16:creationId xmlns:a16="http://schemas.microsoft.com/office/drawing/2014/main" id="{D8E07C9A-165F-445D-8076-2F1B9F749105}"/>
              </a:ext>
            </a:extLst>
          </p:cNvPr>
          <p:cNvPicPr>
            <a:picLocks noChangeAspect="1"/>
          </p:cNvPicPr>
          <p:nvPr/>
        </p:nvPicPr>
        <p:blipFill>
          <a:blip r:embed="rId3"/>
          <a:stretch>
            <a:fillRect/>
          </a:stretch>
        </p:blipFill>
        <p:spPr>
          <a:xfrm>
            <a:off x="3727801" y="2009553"/>
            <a:ext cx="4904317" cy="3095631"/>
          </a:xfrm>
          <a:prstGeom prst="rect">
            <a:avLst/>
          </a:prstGeom>
          <a:ln w="38100">
            <a:solidFill>
              <a:srgbClr val="800000"/>
            </a:solidFill>
          </a:ln>
        </p:spPr>
      </p:pic>
      <p:sp>
        <p:nvSpPr>
          <p:cNvPr id="15" name="Rectangle 14">
            <a:extLst>
              <a:ext uri="{FF2B5EF4-FFF2-40B4-BE49-F238E27FC236}">
                <a16:creationId xmlns:a16="http://schemas.microsoft.com/office/drawing/2014/main" id="{A5039F68-5700-4869-ADA0-2E6A7B6BB97F}"/>
              </a:ext>
            </a:extLst>
          </p:cNvPr>
          <p:cNvSpPr/>
          <p:nvPr/>
        </p:nvSpPr>
        <p:spPr>
          <a:xfrm>
            <a:off x="832536" y="2593306"/>
            <a:ext cx="1608912"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B8A4808-2CFE-C41B-4830-C7845A110215}"/>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8" name="Footer Placeholder 1">
            <a:extLst>
              <a:ext uri="{FF2B5EF4-FFF2-40B4-BE49-F238E27FC236}">
                <a16:creationId xmlns:a16="http://schemas.microsoft.com/office/drawing/2014/main" id="{B4EA5521-44C4-8A44-DD18-CC9FF9755C0B}"/>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370363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6" presetClass="entr" presetSubtype="21"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FAF456-9252-4143-9CF4-85B36C9B393B}"/>
              </a:ext>
            </a:extLst>
          </p:cNvPr>
          <p:cNvSpPr txBox="1">
            <a:spLocks/>
          </p:cNvSpPr>
          <p:nvPr/>
        </p:nvSpPr>
        <p:spPr>
          <a:xfrm>
            <a:off x="756502" y="553920"/>
            <a:ext cx="7629121" cy="77985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800000"/>
                </a:solidFill>
                <a:latin typeface="+mn-lt"/>
              </a:rPr>
              <a:t>What mammals “hold hands” </a:t>
            </a:r>
          </a:p>
          <a:p>
            <a:pPr>
              <a:lnSpc>
                <a:spcPct val="90000"/>
              </a:lnSpc>
            </a:pPr>
            <a:r>
              <a:rPr lang="en-US" sz="3600" b="1" dirty="0">
                <a:solidFill>
                  <a:srgbClr val="800000"/>
                </a:solidFill>
                <a:latin typeface="+mn-lt"/>
              </a:rPr>
              <a:t>while sleeping?</a:t>
            </a:r>
          </a:p>
        </p:txBody>
      </p:sp>
      <p:sp>
        <p:nvSpPr>
          <p:cNvPr id="4" name="Content Placeholder 2">
            <a:extLst>
              <a:ext uri="{FF2B5EF4-FFF2-40B4-BE49-F238E27FC236}">
                <a16:creationId xmlns:a16="http://schemas.microsoft.com/office/drawing/2014/main" id="{3E3A8253-7913-4B28-9953-D856D99204EF}"/>
              </a:ext>
            </a:extLst>
          </p:cNvPr>
          <p:cNvSpPr txBox="1">
            <a:spLocks/>
          </p:cNvSpPr>
          <p:nvPr/>
        </p:nvSpPr>
        <p:spPr>
          <a:xfrm>
            <a:off x="762322" y="2363148"/>
            <a:ext cx="2428934" cy="2131704"/>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buClrTx/>
              <a:buFont typeface="+mj-lt"/>
              <a:buAutoNum type="alphaUcPeriod"/>
            </a:pPr>
            <a:r>
              <a:rPr lang="en-US" sz="3200" dirty="0"/>
              <a:t>otters</a:t>
            </a:r>
          </a:p>
          <a:p>
            <a:pPr marL="630936" indent="-512064">
              <a:spcBef>
                <a:spcPts val="0"/>
              </a:spcBef>
              <a:buClrTx/>
              <a:buFont typeface="+mj-lt"/>
              <a:buAutoNum type="alphaUcPeriod"/>
            </a:pPr>
            <a:r>
              <a:rPr lang="en-US" sz="3200" dirty="0"/>
              <a:t>tigers</a:t>
            </a:r>
          </a:p>
          <a:p>
            <a:pPr marL="630936" indent="-512064">
              <a:buClrTx/>
              <a:buFont typeface="+mj-lt"/>
              <a:buAutoNum type="alphaUcPeriod"/>
            </a:pPr>
            <a:r>
              <a:rPr lang="en-US" sz="3200" dirty="0"/>
              <a:t>monkeys </a:t>
            </a:r>
          </a:p>
          <a:p>
            <a:pPr marL="630936" indent="-512064">
              <a:buClrTx/>
              <a:buFont typeface="+mj-lt"/>
              <a:buAutoNum type="alphaUcPeriod"/>
            </a:pPr>
            <a:r>
              <a:rPr lang="en-US" sz="3200" dirty="0"/>
              <a:t>sloths</a:t>
            </a:r>
          </a:p>
        </p:txBody>
      </p:sp>
      <p:pic>
        <p:nvPicPr>
          <p:cNvPr id="7" name="Picture 6">
            <a:extLst>
              <a:ext uri="{FF2B5EF4-FFF2-40B4-BE49-F238E27FC236}">
                <a16:creationId xmlns:a16="http://schemas.microsoft.com/office/drawing/2014/main" id="{E7D9D414-AB87-4006-9DE4-6E8ECFC0ABD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14500" y="2307265"/>
            <a:ext cx="5441612" cy="2315405"/>
          </a:xfrm>
          <a:prstGeom prst="rect">
            <a:avLst/>
          </a:prstGeom>
          <a:ln w="38100">
            <a:solidFill>
              <a:srgbClr val="800000"/>
            </a:solidFill>
          </a:ln>
        </p:spPr>
      </p:pic>
      <p:sp>
        <p:nvSpPr>
          <p:cNvPr id="6" name="TextBox 5">
            <a:extLst>
              <a:ext uri="{FF2B5EF4-FFF2-40B4-BE49-F238E27FC236}">
                <a16:creationId xmlns:a16="http://schemas.microsoft.com/office/drawing/2014/main" id="{F9A10331-690E-42E5-AD40-67AB7A6A4CCD}"/>
              </a:ext>
            </a:extLst>
          </p:cNvPr>
          <p:cNvSpPr txBox="1"/>
          <p:nvPr/>
        </p:nvSpPr>
        <p:spPr>
          <a:xfrm>
            <a:off x="862375" y="5478388"/>
            <a:ext cx="7417373" cy="757130"/>
          </a:xfrm>
          <a:prstGeom prst="rect">
            <a:avLst/>
          </a:prstGeom>
          <a:noFill/>
        </p:spPr>
        <p:txBody>
          <a:bodyPr wrap="square" rtlCol="0">
            <a:spAutoFit/>
          </a:bodyPr>
          <a:lstStyle/>
          <a:p>
            <a:pPr algn="ctr">
              <a:lnSpc>
                <a:spcPct val="90000"/>
              </a:lnSpc>
            </a:pPr>
            <a:r>
              <a:rPr lang="en-US" dirty="0">
                <a:latin typeface="+mn-lt"/>
              </a:rPr>
              <a:t>Otters sleep while floating in the water, so they hold hands to keep from getting separated.</a:t>
            </a:r>
          </a:p>
        </p:txBody>
      </p:sp>
      <p:sp>
        <p:nvSpPr>
          <p:cNvPr id="12" name="Rectangle 11">
            <a:extLst>
              <a:ext uri="{FF2B5EF4-FFF2-40B4-BE49-F238E27FC236}">
                <a16:creationId xmlns:a16="http://schemas.microsoft.com/office/drawing/2014/main" id="{FCDF7148-1C1F-4E9C-AD75-F3B93738043F}"/>
              </a:ext>
            </a:extLst>
          </p:cNvPr>
          <p:cNvSpPr/>
          <p:nvPr/>
        </p:nvSpPr>
        <p:spPr>
          <a:xfrm>
            <a:off x="832536" y="2465290"/>
            <a:ext cx="1782648"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967B57B-39FA-EB8F-7BAD-60BB028AFC60}"/>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9" name="Footer Placeholder 1">
            <a:extLst>
              <a:ext uri="{FF2B5EF4-FFF2-40B4-BE49-F238E27FC236}">
                <a16:creationId xmlns:a16="http://schemas.microsoft.com/office/drawing/2014/main" id="{DA7CD9E4-8AE7-43AD-C350-77F4A864B263}"/>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887671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 grpId="0"/>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85F832-10C7-4218-ABAF-8239AD644DFE}"/>
              </a:ext>
            </a:extLst>
          </p:cNvPr>
          <p:cNvSpPr txBox="1">
            <a:spLocks/>
          </p:cNvSpPr>
          <p:nvPr/>
        </p:nvSpPr>
        <p:spPr>
          <a:xfrm>
            <a:off x="205998" y="543501"/>
            <a:ext cx="8737600" cy="1421209"/>
          </a:xfrm>
          <a:prstGeom prst="rect">
            <a:avLst/>
          </a:prstGeom>
        </p:spPr>
        <p:txBody>
          <a:bodyPr>
            <a:no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a:lnSpc>
                <a:spcPct val="90000"/>
              </a:lnSpc>
            </a:pPr>
            <a:r>
              <a:rPr lang="en-US" sz="3600" b="1" dirty="0">
                <a:solidFill>
                  <a:srgbClr val="800000"/>
                </a:solidFill>
                <a:latin typeface="+mn-lt"/>
              </a:rPr>
              <a:t>Which of the following land animals </a:t>
            </a:r>
          </a:p>
          <a:p>
            <a:pPr>
              <a:lnSpc>
                <a:spcPct val="90000"/>
              </a:lnSpc>
            </a:pPr>
            <a:r>
              <a:rPr lang="en-US" sz="3600" b="1" dirty="0">
                <a:solidFill>
                  <a:srgbClr val="800000"/>
                </a:solidFill>
                <a:latin typeface="+mn-lt"/>
              </a:rPr>
              <a:t>is the slowest?</a:t>
            </a:r>
          </a:p>
        </p:txBody>
      </p:sp>
      <p:sp>
        <p:nvSpPr>
          <p:cNvPr id="4" name="Content Placeholder 2">
            <a:extLst>
              <a:ext uri="{FF2B5EF4-FFF2-40B4-BE49-F238E27FC236}">
                <a16:creationId xmlns:a16="http://schemas.microsoft.com/office/drawing/2014/main" id="{53DC69A0-6AD7-47EF-BE1A-B9508EEB7420}"/>
              </a:ext>
            </a:extLst>
          </p:cNvPr>
          <p:cNvSpPr txBox="1">
            <a:spLocks/>
          </p:cNvSpPr>
          <p:nvPr/>
        </p:nvSpPr>
        <p:spPr>
          <a:xfrm>
            <a:off x="756612" y="2477326"/>
            <a:ext cx="2721733" cy="1903348"/>
          </a:xfrm>
          <a:prstGeom prst="rect">
            <a:avLst/>
          </a:prstGeom>
        </p:spPr>
        <p:txBody>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630936" indent="-512064">
              <a:spcBef>
                <a:spcPts val="0"/>
              </a:spcBef>
              <a:buClrTx/>
              <a:buFont typeface="+mj-lt"/>
              <a:buAutoNum type="alphaUcPeriod"/>
            </a:pPr>
            <a:r>
              <a:rPr lang="en-US" sz="3200" dirty="0"/>
              <a:t>tortoise</a:t>
            </a:r>
          </a:p>
          <a:p>
            <a:pPr marL="630936" indent="-512064">
              <a:spcBef>
                <a:spcPts val="0"/>
              </a:spcBef>
              <a:buClrTx/>
              <a:buFont typeface="+mj-lt"/>
              <a:buAutoNum type="alphaUcPeriod"/>
            </a:pPr>
            <a:r>
              <a:rPr lang="en-US" sz="3200" dirty="0"/>
              <a:t>sloth</a:t>
            </a:r>
          </a:p>
          <a:p>
            <a:pPr marL="630936" indent="-512064">
              <a:spcBef>
                <a:spcPts val="0"/>
              </a:spcBef>
              <a:buClrTx/>
              <a:buFont typeface="+mj-lt"/>
              <a:buAutoNum type="alphaUcPeriod"/>
            </a:pPr>
            <a:r>
              <a:rPr lang="en-US" sz="3200" dirty="0"/>
              <a:t>elephant</a:t>
            </a:r>
          </a:p>
          <a:p>
            <a:pPr marL="630936" indent="-512064">
              <a:spcBef>
                <a:spcPts val="0"/>
              </a:spcBef>
              <a:buClrTx/>
              <a:buFont typeface="+mj-lt"/>
              <a:buAutoNum type="alphaUcPeriod"/>
            </a:pPr>
            <a:r>
              <a:rPr lang="en-US" sz="3200" dirty="0"/>
              <a:t>panda</a:t>
            </a:r>
          </a:p>
        </p:txBody>
      </p:sp>
      <p:pic>
        <p:nvPicPr>
          <p:cNvPr id="6" name="Picture 5">
            <a:extLst>
              <a:ext uri="{FF2B5EF4-FFF2-40B4-BE49-F238E27FC236}">
                <a16:creationId xmlns:a16="http://schemas.microsoft.com/office/drawing/2014/main" id="{588234AD-F7A5-4232-BD15-D558C7DF4BB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104827" y="1794969"/>
            <a:ext cx="4513815" cy="3670169"/>
          </a:xfrm>
          <a:prstGeom prst="rect">
            <a:avLst/>
          </a:prstGeom>
          <a:ln w="38100">
            <a:solidFill>
              <a:srgbClr val="800000"/>
            </a:solidFill>
          </a:ln>
        </p:spPr>
      </p:pic>
      <p:sp>
        <p:nvSpPr>
          <p:cNvPr id="2" name="TextBox 1">
            <a:extLst>
              <a:ext uri="{FF2B5EF4-FFF2-40B4-BE49-F238E27FC236}">
                <a16:creationId xmlns:a16="http://schemas.microsoft.com/office/drawing/2014/main" id="{D4014285-31F3-4CF3-BA0A-CCD44251C216}"/>
              </a:ext>
            </a:extLst>
          </p:cNvPr>
          <p:cNvSpPr txBox="1"/>
          <p:nvPr/>
        </p:nvSpPr>
        <p:spPr>
          <a:xfrm>
            <a:off x="681163" y="5755715"/>
            <a:ext cx="7781674" cy="757130"/>
          </a:xfrm>
          <a:prstGeom prst="rect">
            <a:avLst/>
          </a:prstGeom>
          <a:noFill/>
        </p:spPr>
        <p:txBody>
          <a:bodyPr wrap="square" rtlCol="0">
            <a:spAutoFit/>
          </a:bodyPr>
          <a:lstStyle/>
          <a:p>
            <a:pPr algn="ctr">
              <a:lnSpc>
                <a:spcPct val="90000"/>
              </a:lnSpc>
            </a:pPr>
            <a:r>
              <a:rPr lang="en-US" dirty="0"/>
              <a:t>Three-toed sloths move at a rate of about </a:t>
            </a:r>
          </a:p>
          <a:p>
            <a:pPr algn="ctr">
              <a:lnSpc>
                <a:spcPct val="90000"/>
              </a:lnSpc>
            </a:pPr>
            <a:r>
              <a:rPr lang="en-US" dirty="0"/>
              <a:t>15 </a:t>
            </a:r>
            <a:r>
              <a:rPr lang="en-US" b="1" u="sng" dirty="0"/>
              <a:t>feet</a:t>
            </a:r>
            <a:r>
              <a:rPr lang="en-US" dirty="0"/>
              <a:t> an hour.</a:t>
            </a:r>
          </a:p>
        </p:txBody>
      </p:sp>
      <p:sp>
        <p:nvSpPr>
          <p:cNvPr id="14" name="Rectangle 13">
            <a:extLst>
              <a:ext uri="{FF2B5EF4-FFF2-40B4-BE49-F238E27FC236}">
                <a16:creationId xmlns:a16="http://schemas.microsoft.com/office/drawing/2014/main" id="{1F7EFDE7-BA1A-4D1C-B864-29A7C47841DB}"/>
              </a:ext>
            </a:extLst>
          </p:cNvPr>
          <p:cNvSpPr/>
          <p:nvPr/>
        </p:nvSpPr>
        <p:spPr>
          <a:xfrm>
            <a:off x="832536" y="3050506"/>
            <a:ext cx="1618056"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46951EF-4178-9A70-188E-1F4A97E2811D}"/>
              </a:ext>
            </a:extLst>
          </p:cNvPr>
          <p:cNvPicPr>
            <a:picLocks noChangeAspect="1"/>
          </p:cNvPicPr>
          <p:nvPr/>
        </p:nvPicPr>
        <p:blipFill>
          <a:blip r:embed="rId4"/>
          <a:srcRect/>
          <a:stretch/>
        </p:blipFill>
        <p:spPr bwMode="auto">
          <a:xfrm>
            <a:off x="7974867" y="6106816"/>
            <a:ext cx="1087438" cy="369728"/>
          </a:xfrm>
          <a:prstGeom prst="rect">
            <a:avLst/>
          </a:prstGeom>
          <a:noFill/>
          <a:ln w="9525">
            <a:noFill/>
            <a:miter lim="800000"/>
            <a:headEnd/>
            <a:tailEnd/>
          </a:ln>
        </p:spPr>
      </p:pic>
      <p:sp>
        <p:nvSpPr>
          <p:cNvPr id="9" name="Footer Placeholder 1">
            <a:extLst>
              <a:ext uri="{FF2B5EF4-FFF2-40B4-BE49-F238E27FC236}">
                <a16:creationId xmlns:a16="http://schemas.microsoft.com/office/drawing/2014/main" id="{D6586734-52B5-3E59-A1AD-FAAE3993142C}"/>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43448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6" presetClass="entr" presetSubtype="2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p:bldP spid="1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21280</TotalTime>
  <Words>1771</Words>
  <Application>Microsoft Office PowerPoint</Application>
  <PresentationFormat>On-screen Show (4:3)</PresentationFormat>
  <Paragraphs>228</Paragraphs>
  <Slides>23</Slides>
  <Notes>23</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Calisto MT</vt:lpstr>
      <vt:lpstr>Perpetua Titling MT</vt:lpstr>
      <vt:lpstr>Verdana</vt:lpstr>
      <vt:lpstr>Wingdings</vt:lpstr>
      <vt:lpstr>Apothecary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Opportunity Assignment Roundtable:  The Leader’s Code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Top Trust Builders</vt:lpstr>
      <vt:lpstr>Opportunity Assignment </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466</cp:revision>
  <cp:lastPrinted>2019-08-20T21:10:24Z</cp:lastPrinted>
  <dcterms:created xsi:type="dcterms:W3CDTF">2014-04-21T13:47:24Z</dcterms:created>
  <dcterms:modified xsi:type="dcterms:W3CDTF">2024-06-06T18:51:24Z</dcterms:modified>
</cp:coreProperties>
</file>