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11" r:id="rId1"/>
  </p:sldMasterIdLst>
  <p:notesMasterIdLst>
    <p:notesMasterId r:id="rId9"/>
  </p:notesMasterIdLst>
  <p:handoutMasterIdLst>
    <p:handoutMasterId r:id="rId10"/>
  </p:handoutMasterIdLst>
  <p:sldIdLst>
    <p:sldId id="440" r:id="rId2"/>
    <p:sldId id="526" r:id="rId3"/>
    <p:sldId id="527" r:id="rId4"/>
    <p:sldId id="528" r:id="rId5"/>
    <p:sldId id="529" r:id="rId6"/>
    <p:sldId id="530" r:id="rId7"/>
    <p:sldId id="1193" r:id="rId8"/>
  </p:sldIdLst>
  <p:sldSz cx="9144000" cy="6858000" type="screen4x3"/>
  <p:notesSz cx="7102475" cy="9388475"/>
  <p:defaultTextStyle>
    <a:defPPr>
      <a:defRPr lang="en-US"/>
    </a:defPPr>
    <a:lvl1pPr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p:defaultTextStyle>
  <p:extLst>
    <p:ext uri="{EFAFB233-063F-42B5-8137-9DF3F51BA10A}">
      <p15:sldGuideLst xmlns:p15="http://schemas.microsoft.com/office/powerpoint/2012/main">
        <p15:guide id="1" orient="horz" pos="2136" userDrawn="1">
          <p15:clr>
            <a:srgbClr val="A4A3A4"/>
          </p15:clr>
        </p15:guide>
        <p15:guide id="2" pos="2880">
          <p15:clr>
            <a:srgbClr val="A4A3A4"/>
          </p15:clr>
        </p15:guide>
      </p15:sldGuideLst>
    </p:ext>
    <p:ext uri="{2D200454-40CA-4A62-9FC3-DE9A4176ACB9}">
      <p15:notesGuideLst xmlns:p15="http://schemas.microsoft.com/office/powerpoint/2012/main">
        <p15:guide id="1" orient="horz" pos="2957" userDrawn="1">
          <p15:clr>
            <a:srgbClr val="A4A3A4"/>
          </p15:clr>
        </p15:guide>
        <p15:guide id="2" pos="223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81F23"/>
    <a:srgbClr val="F40000"/>
    <a:srgbClr val="000000"/>
    <a:srgbClr val="996633"/>
    <a:srgbClr val="800000"/>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633" autoAdjust="0"/>
    <p:restoredTop sz="93399" autoAdjust="0"/>
  </p:normalViewPr>
  <p:slideViewPr>
    <p:cSldViewPr snapToGrid="0" snapToObjects="1">
      <p:cViewPr varScale="1">
        <p:scale>
          <a:sx n="66" d="100"/>
          <a:sy n="66" d="100"/>
        </p:scale>
        <p:origin x="1284" y="40"/>
      </p:cViewPr>
      <p:guideLst>
        <p:guide orient="horz" pos="2136"/>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0"/>
    </p:cViewPr>
  </p:sorterViewPr>
  <p:notesViewPr>
    <p:cSldViewPr snapToGrid="0" snapToObjects="1" showGuides="1">
      <p:cViewPr varScale="1">
        <p:scale>
          <a:sx n="41" d="100"/>
          <a:sy n="41" d="100"/>
        </p:scale>
        <p:origin x="2804" y="32"/>
      </p:cViewPr>
      <p:guideLst>
        <p:guide orient="horz" pos="2957"/>
        <p:guide pos="2237"/>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0"/>
            <a:ext cx="3077740" cy="469424"/>
          </a:xfrm>
          <a:prstGeom prst="rect">
            <a:avLst/>
          </a:prstGeom>
        </p:spPr>
        <p:txBody>
          <a:bodyPr vert="horz" lIns="94196" tIns="47097" rIns="94196" bIns="47097" rtlCol="0"/>
          <a:lstStyle>
            <a:lvl1pPr algn="l">
              <a:defRPr sz="1200"/>
            </a:lvl1pPr>
          </a:lstStyle>
          <a:p>
            <a:endParaRPr lang="en-US"/>
          </a:p>
        </p:txBody>
      </p:sp>
      <p:sp>
        <p:nvSpPr>
          <p:cNvPr id="3" name="Date Placeholder 2"/>
          <p:cNvSpPr>
            <a:spLocks noGrp="1"/>
          </p:cNvSpPr>
          <p:nvPr>
            <p:ph type="dt" sz="quarter" idx="1"/>
          </p:nvPr>
        </p:nvSpPr>
        <p:spPr>
          <a:xfrm>
            <a:off x="4023098" y="0"/>
            <a:ext cx="3077740" cy="469424"/>
          </a:xfrm>
          <a:prstGeom prst="rect">
            <a:avLst/>
          </a:prstGeom>
        </p:spPr>
        <p:txBody>
          <a:bodyPr vert="horz" lIns="94196" tIns="47097" rIns="94196" bIns="47097" rtlCol="0"/>
          <a:lstStyle>
            <a:lvl1pPr algn="r">
              <a:defRPr sz="1200"/>
            </a:lvl1pPr>
          </a:lstStyle>
          <a:p>
            <a:fld id="{1E809FF1-4882-BA4F-88CE-CE81967FB135}" type="datetime1">
              <a:rPr lang="en-US" smtClean="0"/>
              <a:t>4/10/2024</a:t>
            </a:fld>
            <a:endParaRPr lang="en-US"/>
          </a:p>
        </p:txBody>
      </p:sp>
      <p:sp>
        <p:nvSpPr>
          <p:cNvPr id="4" name="Footer Placeholder 3"/>
          <p:cNvSpPr>
            <a:spLocks noGrp="1"/>
          </p:cNvSpPr>
          <p:nvPr>
            <p:ph type="ftr" sz="quarter" idx="2"/>
          </p:nvPr>
        </p:nvSpPr>
        <p:spPr>
          <a:xfrm>
            <a:off x="3" y="8917422"/>
            <a:ext cx="3077740" cy="469424"/>
          </a:xfrm>
          <a:prstGeom prst="rect">
            <a:avLst/>
          </a:prstGeom>
        </p:spPr>
        <p:txBody>
          <a:bodyPr vert="horz" lIns="94196" tIns="47097" rIns="94196" bIns="47097" rtlCol="0" anchor="b"/>
          <a:lstStyle>
            <a:lvl1pPr algn="l">
              <a:defRPr sz="1200"/>
            </a:lvl1pPr>
          </a:lstStyle>
          <a:p>
            <a:endParaRPr lang="en-US"/>
          </a:p>
        </p:txBody>
      </p:sp>
      <p:sp>
        <p:nvSpPr>
          <p:cNvPr id="5" name="Slide Number Placeholder 4"/>
          <p:cNvSpPr>
            <a:spLocks noGrp="1"/>
          </p:cNvSpPr>
          <p:nvPr>
            <p:ph type="sldNum" sz="quarter" idx="3"/>
          </p:nvPr>
        </p:nvSpPr>
        <p:spPr>
          <a:xfrm>
            <a:off x="4023098" y="8917422"/>
            <a:ext cx="3077740" cy="469424"/>
          </a:xfrm>
          <a:prstGeom prst="rect">
            <a:avLst/>
          </a:prstGeom>
        </p:spPr>
        <p:txBody>
          <a:bodyPr vert="horz" lIns="94196" tIns="47097" rIns="94196" bIns="47097" rtlCol="0" anchor="b"/>
          <a:lstStyle>
            <a:lvl1pPr algn="r">
              <a:defRPr sz="1200"/>
            </a:lvl1pPr>
          </a:lstStyle>
          <a:p>
            <a:fld id="{ECDDEB3D-D7F1-0B42-B5AF-69779178F85B}" type="slidenum">
              <a:rPr lang="en-US" smtClean="0"/>
              <a:t>‹#›</a:t>
            </a:fld>
            <a:endParaRPr lang="en-US"/>
          </a:p>
        </p:txBody>
      </p:sp>
    </p:spTree>
    <p:extLst>
      <p:ext uri="{BB962C8B-B14F-4D97-AF65-F5344CB8AC3E}">
        <p14:creationId xmlns:p14="http://schemas.microsoft.com/office/powerpoint/2010/main" val="210617442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bwMode="auto">
          <a:xfrm>
            <a:off x="3" y="0"/>
            <a:ext cx="3077740" cy="469424"/>
          </a:xfrm>
          <a:prstGeom prst="rect">
            <a:avLst/>
          </a:prstGeom>
          <a:noFill/>
          <a:ln w="9525">
            <a:noFill/>
            <a:miter lim="800000"/>
            <a:headEnd/>
            <a:tailEnd/>
          </a:ln>
        </p:spPr>
        <p:txBody>
          <a:bodyPr vert="horz" wrap="square" lIns="94196" tIns="47097" rIns="94196" bIns="47097" numCol="1" anchor="t" anchorCtr="0" compatLnSpc="1">
            <a:prstTxWarp prst="textNoShape">
              <a:avLst/>
            </a:prstTxWarp>
          </a:bodyPr>
          <a:lstStyle>
            <a:lvl1pPr algn="l">
              <a:defRPr sz="1200"/>
            </a:lvl1pPr>
          </a:lstStyle>
          <a:p>
            <a:pPr>
              <a:defRPr/>
            </a:pPr>
            <a:endParaRPr lang="en-US"/>
          </a:p>
        </p:txBody>
      </p:sp>
      <p:sp>
        <p:nvSpPr>
          <p:cNvPr id="81923" name="Rectangle 3"/>
          <p:cNvSpPr>
            <a:spLocks noGrp="1" noChangeArrowheads="1"/>
          </p:cNvSpPr>
          <p:nvPr>
            <p:ph type="dt" idx="1"/>
          </p:nvPr>
        </p:nvSpPr>
        <p:spPr bwMode="auto">
          <a:xfrm>
            <a:off x="4024738" y="0"/>
            <a:ext cx="3077740" cy="469424"/>
          </a:xfrm>
          <a:prstGeom prst="rect">
            <a:avLst/>
          </a:prstGeom>
          <a:noFill/>
          <a:ln w="9525">
            <a:noFill/>
            <a:miter lim="800000"/>
            <a:headEnd/>
            <a:tailEnd/>
          </a:ln>
        </p:spPr>
        <p:txBody>
          <a:bodyPr vert="horz" wrap="square" lIns="94196" tIns="47097" rIns="94196" bIns="47097" numCol="1" anchor="t" anchorCtr="0" compatLnSpc="1">
            <a:prstTxWarp prst="textNoShape">
              <a:avLst/>
            </a:prstTxWarp>
          </a:bodyPr>
          <a:lstStyle>
            <a:lvl1pPr algn="r">
              <a:defRPr sz="1200"/>
            </a:lvl1pPr>
          </a:lstStyle>
          <a:p>
            <a:pPr>
              <a:defRPr/>
            </a:pPr>
            <a:fld id="{9D3A0367-7A95-1C41-9E47-360E5FBB23EB}" type="datetime1">
              <a:rPr lang="en-US" smtClean="0"/>
              <a:t>4/10/2024</a:t>
            </a:fld>
            <a:endParaRPr lang="en-US"/>
          </a:p>
        </p:txBody>
      </p:sp>
      <p:sp>
        <p:nvSpPr>
          <p:cNvPr id="13316" name="Placeholder 4"/>
          <p:cNvSpPr>
            <a:spLocks noGrp="1" noRot="1" noChangeAspect="1" noChangeArrowheads="1" noTextEdit="1"/>
          </p:cNvSpPr>
          <p:nvPr>
            <p:ph type="sldImg" idx="2"/>
          </p:nvPr>
        </p:nvSpPr>
        <p:spPr bwMode="auto">
          <a:xfrm>
            <a:off x="1155700" y="688975"/>
            <a:ext cx="4591050" cy="3443288"/>
          </a:xfrm>
          <a:prstGeom prst="rect">
            <a:avLst/>
          </a:prstGeom>
          <a:noFill/>
          <a:ln w="9525">
            <a:solidFill>
              <a:srgbClr val="000000"/>
            </a:solidFill>
            <a:miter lim="800000"/>
            <a:headEnd/>
            <a:tailEnd/>
          </a:ln>
        </p:spPr>
      </p:sp>
      <p:sp>
        <p:nvSpPr>
          <p:cNvPr id="81925" name="Rectangle 5"/>
          <p:cNvSpPr>
            <a:spLocks noGrp="1" noChangeArrowheads="1"/>
          </p:cNvSpPr>
          <p:nvPr>
            <p:ph type="body" sz="quarter" idx="3"/>
          </p:nvPr>
        </p:nvSpPr>
        <p:spPr bwMode="auto">
          <a:xfrm>
            <a:off x="692492" y="4363409"/>
            <a:ext cx="5513296" cy="4130929"/>
          </a:xfrm>
          <a:prstGeom prst="rect">
            <a:avLst/>
          </a:prstGeom>
          <a:noFill/>
          <a:ln w="9525">
            <a:solidFill>
              <a:schemeClr val="tx1"/>
            </a:solidFill>
            <a:miter lim="800000"/>
            <a:headEnd/>
            <a:tailEnd/>
          </a:ln>
        </p:spPr>
        <p:txBody>
          <a:bodyPr vert="horz" wrap="square" lIns="94196" tIns="47097" rIns="94196" bIns="47097"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1926" name="Rectangle 6"/>
          <p:cNvSpPr>
            <a:spLocks noGrp="1" noChangeArrowheads="1"/>
          </p:cNvSpPr>
          <p:nvPr>
            <p:ph type="ftr" sz="quarter" idx="4"/>
          </p:nvPr>
        </p:nvSpPr>
        <p:spPr bwMode="auto">
          <a:xfrm>
            <a:off x="3" y="8919051"/>
            <a:ext cx="3077740" cy="469424"/>
          </a:xfrm>
          <a:prstGeom prst="rect">
            <a:avLst/>
          </a:prstGeom>
          <a:noFill/>
          <a:ln w="9525">
            <a:noFill/>
            <a:miter lim="800000"/>
            <a:headEnd/>
            <a:tailEnd/>
          </a:ln>
        </p:spPr>
        <p:txBody>
          <a:bodyPr vert="horz" wrap="square" lIns="94196" tIns="47097" rIns="94196" bIns="47097" numCol="1" anchor="b" anchorCtr="0" compatLnSpc="1">
            <a:prstTxWarp prst="textNoShape">
              <a:avLst/>
            </a:prstTxWarp>
          </a:bodyPr>
          <a:lstStyle>
            <a:lvl1pPr algn="l">
              <a:defRPr sz="1200"/>
            </a:lvl1pPr>
          </a:lstStyle>
          <a:p>
            <a:pPr>
              <a:defRPr/>
            </a:pPr>
            <a:endParaRPr lang="en-US"/>
          </a:p>
        </p:txBody>
      </p:sp>
      <p:sp>
        <p:nvSpPr>
          <p:cNvPr id="81927" name="Rectangle 7"/>
          <p:cNvSpPr>
            <a:spLocks noGrp="1" noChangeArrowheads="1"/>
          </p:cNvSpPr>
          <p:nvPr>
            <p:ph type="sldNum" sz="quarter" idx="5"/>
          </p:nvPr>
        </p:nvSpPr>
        <p:spPr bwMode="auto">
          <a:xfrm>
            <a:off x="4024738" y="8919051"/>
            <a:ext cx="3077740" cy="469424"/>
          </a:xfrm>
          <a:prstGeom prst="rect">
            <a:avLst/>
          </a:prstGeom>
          <a:noFill/>
          <a:ln w="9525">
            <a:noFill/>
            <a:miter lim="800000"/>
            <a:headEnd/>
            <a:tailEnd/>
          </a:ln>
        </p:spPr>
        <p:txBody>
          <a:bodyPr vert="horz" wrap="square" lIns="94196" tIns="47097" rIns="94196" bIns="47097" numCol="1" anchor="b" anchorCtr="0" compatLnSpc="1">
            <a:prstTxWarp prst="textNoShape">
              <a:avLst/>
            </a:prstTxWarp>
          </a:bodyPr>
          <a:lstStyle>
            <a:lvl1pPr algn="r">
              <a:defRPr sz="1200"/>
            </a:lvl1pPr>
          </a:lstStyle>
          <a:p>
            <a:pPr>
              <a:defRPr/>
            </a:pPr>
            <a:fld id="{E663E861-245C-4254-9C16-CA710BCFD0AC}" type="slidenum">
              <a:rPr lang="en-US"/>
              <a:pPr>
                <a:defRPr/>
              </a:pPr>
              <a:t>‹#›</a:t>
            </a:fld>
            <a:endParaRPr lang="en-US"/>
          </a:p>
        </p:txBody>
      </p:sp>
    </p:spTree>
    <p:extLst>
      <p:ext uri="{BB962C8B-B14F-4D97-AF65-F5344CB8AC3E}">
        <p14:creationId xmlns:p14="http://schemas.microsoft.com/office/powerpoint/2010/main" val="2020395711"/>
      </p:ext>
    </p:extLst>
  </p:cSld>
  <p:clrMap bg1="lt1" tx1="dk1" bg2="lt2" tx2="dk2" accent1="accent1" accent2="accent2" accent3="accent3" accent4="accent4" accent5="accent5" accent6="accent6" hlink="hlink" folHlink="folHlink"/>
  <p:hf hdr="0" ftr="0" dt="0"/>
  <p:notesStyle>
    <a:lvl1pPr marL="173736" indent="-173736" algn="l" defTabSz="457200" rtl="0" eaLnBrk="0" fontAlgn="base" hangingPunct="0">
      <a:spcBef>
        <a:spcPts val="0"/>
      </a:spcBef>
      <a:spcAft>
        <a:spcPct val="0"/>
      </a:spcAft>
      <a:defRPr sz="1200" kern="1200">
        <a:solidFill>
          <a:schemeClr val="tx1"/>
        </a:solidFill>
        <a:latin typeface="Calibri" pitchFamily="-72" charset="0"/>
        <a:ea typeface="ＭＳ Ｐゴシック" pitchFamily="-72" charset="-128"/>
        <a:cs typeface="ＭＳ Ｐゴシック" pitchFamily="-72" charset="-128"/>
      </a:defRPr>
    </a:lvl1pPr>
    <a:lvl2pPr marL="173736" indent="-173736" algn="l" defTabSz="457200" rtl="0" eaLnBrk="0" fontAlgn="base" hangingPunct="0">
      <a:spcBef>
        <a:spcPts val="0"/>
      </a:spcBef>
      <a:spcAft>
        <a:spcPct val="0"/>
      </a:spcAft>
      <a:defRPr sz="1200" kern="1200">
        <a:solidFill>
          <a:schemeClr val="tx1"/>
        </a:solidFill>
        <a:latin typeface="Calibri" pitchFamily="-72" charset="0"/>
        <a:ea typeface="ＭＳ Ｐゴシック" pitchFamily="-72" charset="-128"/>
        <a:cs typeface="+mn-cs"/>
      </a:defRPr>
    </a:lvl2pPr>
    <a:lvl3pPr marL="173736" indent="-173736" algn="l" defTabSz="457200" rtl="0" eaLnBrk="0" fontAlgn="base" hangingPunct="0">
      <a:spcBef>
        <a:spcPts val="0"/>
      </a:spcBef>
      <a:spcAft>
        <a:spcPct val="0"/>
      </a:spcAft>
      <a:defRPr sz="1200" kern="1200">
        <a:solidFill>
          <a:schemeClr val="tx1"/>
        </a:solidFill>
        <a:latin typeface="Calibri" pitchFamily="-72" charset="0"/>
        <a:ea typeface="ＭＳ Ｐゴシック" pitchFamily="-72" charset="-128"/>
        <a:cs typeface="+mn-cs"/>
      </a:defRPr>
    </a:lvl3pPr>
    <a:lvl4pPr marL="173736" indent="-173736" algn="l" defTabSz="457200" rtl="0" eaLnBrk="0" fontAlgn="base" hangingPunct="0">
      <a:spcBef>
        <a:spcPts val="0"/>
      </a:spcBef>
      <a:spcAft>
        <a:spcPct val="0"/>
      </a:spcAft>
      <a:defRPr sz="1200" kern="1200">
        <a:solidFill>
          <a:schemeClr val="tx1"/>
        </a:solidFill>
        <a:latin typeface="Calibri" pitchFamily="-72" charset="0"/>
        <a:ea typeface="ＭＳ Ｐゴシック" pitchFamily="-72" charset="-128"/>
        <a:cs typeface="+mn-cs"/>
      </a:defRPr>
    </a:lvl4pPr>
    <a:lvl5pPr marL="173736" indent="-173736" algn="l" defTabSz="457200" rtl="0" eaLnBrk="0" fontAlgn="base" hangingPunct="0">
      <a:spcBef>
        <a:spcPts val="0"/>
      </a:spcBef>
      <a:spcAft>
        <a:spcPct val="0"/>
      </a:spcAft>
      <a:defRPr sz="1200" kern="1200">
        <a:solidFill>
          <a:schemeClr val="tx1"/>
        </a:solidFill>
        <a:latin typeface="Calibri" pitchFamily="-72" charset="0"/>
        <a:ea typeface="ＭＳ Ｐゴシック" pitchFamily="-72"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3"/>
          <p:cNvSpPr>
            <a:spLocks noGrp="1" noChangeArrowheads="1"/>
          </p:cNvSpPr>
          <p:nvPr>
            <p:ph type="body" idx="1"/>
          </p:nvPr>
        </p:nvSpPr>
        <p:spPr>
          <a:xfrm>
            <a:off x="692492" y="4363409"/>
            <a:ext cx="5513296" cy="4130929"/>
          </a:xfrm>
          <a:noFill/>
          <a:ln>
            <a:noFill/>
          </a:ln>
        </p:spPr>
        <p:txBody>
          <a:bodyPr lIns="94001" tIns="46999" rIns="94001" bIns="46999"/>
          <a:lstStyle/>
          <a:p>
            <a:pPr defTabSz="937885" eaLnBrk="1" hangingPunct="1"/>
            <a:r>
              <a:rPr lang="en-US" dirty="0"/>
              <a:t>What kind of “gotchas” have you had to work around?</a:t>
            </a:r>
          </a:p>
          <a:p>
            <a:pPr defTabSz="937885" eaLnBrk="1" hangingPunct="1"/>
            <a:endParaRPr lang="en-US" dirty="0"/>
          </a:p>
          <a:p>
            <a:pPr defTabSz="937885" eaLnBrk="1" hangingPunct="1"/>
            <a:r>
              <a:rPr lang="en-US" dirty="0"/>
              <a:t>What happens if everyone on the team is trying to keep their heads down?</a:t>
            </a:r>
          </a:p>
        </p:txBody>
      </p:sp>
      <p:sp>
        <p:nvSpPr>
          <p:cNvPr id="32769" name="Rectangle 7"/>
          <p:cNvSpPr txBox="1">
            <a:spLocks noGrp="1" noChangeArrowheads="1"/>
          </p:cNvSpPr>
          <p:nvPr/>
        </p:nvSpPr>
        <p:spPr bwMode="auto">
          <a:xfrm>
            <a:off x="4029088" y="8924375"/>
            <a:ext cx="3067050" cy="468312"/>
          </a:xfrm>
          <a:prstGeom prst="rect">
            <a:avLst/>
          </a:prstGeom>
          <a:noFill/>
          <a:ln w="9525">
            <a:noFill/>
            <a:miter lim="800000"/>
            <a:headEnd/>
            <a:tailEnd/>
          </a:ln>
        </p:spPr>
        <p:txBody>
          <a:bodyPr lIns="94001" tIns="46999" rIns="94001" bIns="46999" anchor="b">
            <a:prstTxWarp prst="textNoShape">
              <a:avLst/>
            </a:prstTxWarp>
          </a:bodyPr>
          <a:lstStyle/>
          <a:p>
            <a:pPr algn="r" defTabSz="914079"/>
            <a:fld id="{1AFC7A35-2655-41EF-AE52-7763846EB92B}" type="slidenum">
              <a:rPr lang="en-US" sz="1200"/>
              <a:pPr algn="r" defTabSz="914079"/>
              <a:t>1</a:t>
            </a:fld>
            <a:endParaRPr lang="en-US" sz="1200"/>
          </a:p>
        </p:txBody>
      </p:sp>
      <p:sp>
        <p:nvSpPr>
          <p:cNvPr id="32770" name="Rectangle 2"/>
          <p:cNvSpPr>
            <a:spLocks noGrp="1" noRot="1" noChangeAspect="1" noChangeArrowheads="1" noTextEdit="1"/>
          </p:cNvSpPr>
          <p:nvPr>
            <p:ph type="sldImg"/>
          </p:nvPr>
        </p:nvSpPr>
        <p:spPr>
          <a:xfrm>
            <a:off x="1152525" y="688975"/>
            <a:ext cx="4591050" cy="3443288"/>
          </a:xfrm>
          <a:solidFill>
            <a:srgbClr val="FFFFFF"/>
          </a:solidFill>
          <a:ln/>
        </p:spPr>
      </p:sp>
    </p:spTree>
    <p:extLst>
      <p:ext uri="{BB962C8B-B14F-4D97-AF65-F5344CB8AC3E}">
        <p14:creationId xmlns:p14="http://schemas.microsoft.com/office/powerpoint/2010/main" val="20705847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3"/>
          <p:cNvSpPr>
            <a:spLocks noGrp="1" noChangeArrowheads="1"/>
          </p:cNvSpPr>
          <p:nvPr>
            <p:ph type="body" idx="1"/>
          </p:nvPr>
        </p:nvSpPr>
        <p:spPr>
          <a:xfrm>
            <a:off x="692492" y="4363409"/>
            <a:ext cx="5513296" cy="4130929"/>
          </a:xfrm>
          <a:noFill/>
          <a:ln>
            <a:solidFill>
              <a:srgbClr val="000000"/>
            </a:solidFill>
          </a:ln>
        </p:spPr>
        <p:txBody>
          <a:bodyPr lIns="94001" tIns="46999" rIns="94001" bIns="46999"/>
          <a:lstStyle/>
          <a:p>
            <a:pPr defTabSz="937885" eaLnBrk="1" hangingPunct="1"/>
            <a:r>
              <a:rPr lang="en-US" dirty="0"/>
              <a:t>  Why do people trust someone who is willing to accept responsibility for themselves?</a:t>
            </a:r>
          </a:p>
        </p:txBody>
      </p:sp>
      <p:sp>
        <p:nvSpPr>
          <p:cNvPr id="32769" name="Rectangle 7"/>
          <p:cNvSpPr txBox="1">
            <a:spLocks noGrp="1" noChangeArrowheads="1"/>
          </p:cNvSpPr>
          <p:nvPr/>
        </p:nvSpPr>
        <p:spPr bwMode="auto">
          <a:xfrm>
            <a:off x="4029088" y="8924375"/>
            <a:ext cx="3067050" cy="468312"/>
          </a:xfrm>
          <a:prstGeom prst="rect">
            <a:avLst/>
          </a:prstGeom>
          <a:noFill/>
          <a:ln w="9525">
            <a:noFill/>
            <a:miter lim="800000"/>
            <a:headEnd/>
            <a:tailEnd/>
          </a:ln>
        </p:spPr>
        <p:txBody>
          <a:bodyPr lIns="94001" tIns="46999" rIns="94001" bIns="46999" anchor="b">
            <a:prstTxWarp prst="textNoShape">
              <a:avLst/>
            </a:prstTxWarp>
          </a:bodyPr>
          <a:lstStyle/>
          <a:p>
            <a:pPr algn="r" defTabSz="914079"/>
            <a:fld id="{1AFC7A35-2655-41EF-AE52-7763846EB92B}" type="slidenum">
              <a:rPr lang="en-US" sz="1200"/>
              <a:pPr algn="r" defTabSz="914079"/>
              <a:t>2</a:t>
            </a:fld>
            <a:endParaRPr lang="en-US" sz="1200"/>
          </a:p>
        </p:txBody>
      </p:sp>
      <p:sp>
        <p:nvSpPr>
          <p:cNvPr id="32770" name="Rectangle 2"/>
          <p:cNvSpPr>
            <a:spLocks noGrp="1" noRot="1" noChangeAspect="1" noChangeArrowheads="1" noTextEdit="1"/>
          </p:cNvSpPr>
          <p:nvPr>
            <p:ph type="sldImg"/>
          </p:nvPr>
        </p:nvSpPr>
        <p:spPr>
          <a:xfrm>
            <a:off x="1152525" y="688975"/>
            <a:ext cx="4591050" cy="3443288"/>
          </a:xfrm>
          <a:solidFill>
            <a:srgbClr val="FFFFFF"/>
          </a:solidFill>
          <a:ln/>
        </p:spPr>
      </p:sp>
    </p:spTree>
    <p:extLst>
      <p:ext uri="{BB962C8B-B14F-4D97-AF65-F5344CB8AC3E}">
        <p14:creationId xmlns:p14="http://schemas.microsoft.com/office/powerpoint/2010/main" val="15409645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3"/>
          <p:cNvSpPr>
            <a:spLocks noGrp="1" noChangeArrowheads="1"/>
          </p:cNvSpPr>
          <p:nvPr>
            <p:ph type="body" idx="1"/>
          </p:nvPr>
        </p:nvSpPr>
        <p:spPr>
          <a:xfrm>
            <a:off x="692492" y="4363409"/>
            <a:ext cx="5513296" cy="4130929"/>
          </a:xfrm>
          <a:noFill/>
          <a:ln>
            <a:solidFill>
              <a:srgbClr val="000000"/>
            </a:solidFill>
          </a:ln>
        </p:spPr>
        <p:txBody>
          <a:bodyPr lIns="94001" tIns="46999" rIns="94001" bIns="46999"/>
          <a:lstStyle/>
          <a:p>
            <a:pPr defTabSz="937885" eaLnBrk="1" hangingPunct="1"/>
            <a:r>
              <a:rPr lang="en-US" dirty="0"/>
              <a:t>Would you rather have someone tell you the truth even though you may not want to hear it or have someone tell you a lie just because it sounds good?  (ugly truth vs. pretty lie?)  </a:t>
            </a:r>
          </a:p>
        </p:txBody>
      </p:sp>
      <p:sp>
        <p:nvSpPr>
          <p:cNvPr id="32769" name="Rectangle 7"/>
          <p:cNvSpPr txBox="1">
            <a:spLocks noGrp="1" noChangeArrowheads="1"/>
          </p:cNvSpPr>
          <p:nvPr/>
        </p:nvSpPr>
        <p:spPr bwMode="auto">
          <a:xfrm>
            <a:off x="4029088" y="8913976"/>
            <a:ext cx="3067050" cy="468312"/>
          </a:xfrm>
          <a:prstGeom prst="rect">
            <a:avLst/>
          </a:prstGeom>
          <a:noFill/>
          <a:ln w="9525">
            <a:noFill/>
            <a:miter lim="800000"/>
            <a:headEnd/>
            <a:tailEnd/>
          </a:ln>
        </p:spPr>
        <p:txBody>
          <a:bodyPr lIns="94001" tIns="46999" rIns="94001" bIns="46999" anchor="b">
            <a:prstTxWarp prst="textNoShape">
              <a:avLst/>
            </a:prstTxWarp>
          </a:bodyPr>
          <a:lstStyle/>
          <a:p>
            <a:pPr algn="r" defTabSz="914079"/>
            <a:fld id="{1AFC7A35-2655-41EF-AE52-7763846EB92B}" type="slidenum">
              <a:rPr lang="en-US" sz="1200"/>
              <a:pPr algn="r" defTabSz="914079"/>
              <a:t>3</a:t>
            </a:fld>
            <a:endParaRPr lang="en-US" sz="1200"/>
          </a:p>
        </p:txBody>
      </p:sp>
      <p:sp>
        <p:nvSpPr>
          <p:cNvPr id="32770" name="Rectangle 2"/>
          <p:cNvSpPr>
            <a:spLocks noGrp="1" noRot="1" noChangeAspect="1" noChangeArrowheads="1" noTextEdit="1"/>
          </p:cNvSpPr>
          <p:nvPr>
            <p:ph type="sldImg"/>
          </p:nvPr>
        </p:nvSpPr>
        <p:spPr>
          <a:xfrm>
            <a:off x="1152525" y="688975"/>
            <a:ext cx="4591050" cy="3443288"/>
          </a:xfrm>
          <a:solidFill>
            <a:srgbClr val="FFFFFF"/>
          </a:solidFill>
          <a:ln/>
        </p:spPr>
      </p:sp>
    </p:spTree>
    <p:extLst>
      <p:ext uri="{BB962C8B-B14F-4D97-AF65-F5344CB8AC3E}">
        <p14:creationId xmlns:p14="http://schemas.microsoft.com/office/powerpoint/2010/main" val="12863144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txBox="1">
            <a:spLocks noGrp="1" noChangeArrowheads="1"/>
          </p:cNvSpPr>
          <p:nvPr/>
        </p:nvSpPr>
        <p:spPr bwMode="auto">
          <a:xfrm>
            <a:off x="4029088" y="8924375"/>
            <a:ext cx="3067050" cy="468312"/>
          </a:xfrm>
          <a:prstGeom prst="rect">
            <a:avLst/>
          </a:prstGeom>
          <a:noFill/>
          <a:ln w="9525">
            <a:noFill/>
            <a:miter lim="800000"/>
            <a:headEnd/>
            <a:tailEnd/>
          </a:ln>
        </p:spPr>
        <p:txBody>
          <a:bodyPr lIns="94001" tIns="46999" rIns="94001" bIns="46999" anchor="b">
            <a:prstTxWarp prst="textNoShape">
              <a:avLst/>
            </a:prstTxWarp>
          </a:bodyPr>
          <a:lstStyle/>
          <a:p>
            <a:pPr algn="r" defTabSz="914079"/>
            <a:fld id="{1AFC7A35-2655-41EF-AE52-7763846EB92B}" type="slidenum">
              <a:rPr lang="en-US" sz="1200"/>
              <a:pPr algn="r" defTabSz="914079"/>
              <a:t>4</a:t>
            </a:fld>
            <a:endParaRPr lang="en-US" sz="1200"/>
          </a:p>
        </p:txBody>
      </p:sp>
      <p:sp>
        <p:nvSpPr>
          <p:cNvPr id="32770" name="Rectangle 2"/>
          <p:cNvSpPr>
            <a:spLocks noGrp="1" noRot="1" noChangeAspect="1" noChangeArrowheads="1" noTextEdit="1"/>
          </p:cNvSpPr>
          <p:nvPr>
            <p:ph type="sldImg"/>
          </p:nvPr>
        </p:nvSpPr>
        <p:spPr>
          <a:xfrm>
            <a:off x="1152525" y="688975"/>
            <a:ext cx="4591050" cy="3443288"/>
          </a:xfrm>
          <a:solidFill>
            <a:srgbClr val="FFFFFF"/>
          </a:solidFill>
          <a:ln/>
        </p:spPr>
      </p:sp>
      <p:sp>
        <p:nvSpPr>
          <p:cNvPr id="32771" name="Rectangle 3"/>
          <p:cNvSpPr>
            <a:spLocks noGrp="1" noChangeArrowheads="1"/>
          </p:cNvSpPr>
          <p:nvPr>
            <p:ph type="body" idx="1"/>
          </p:nvPr>
        </p:nvSpPr>
        <p:spPr>
          <a:xfrm>
            <a:off x="692492" y="4363409"/>
            <a:ext cx="5513296" cy="4130929"/>
          </a:xfrm>
          <a:noFill/>
          <a:ln>
            <a:solidFill>
              <a:srgbClr val="000000"/>
            </a:solidFill>
          </a:ln>
        </p:spPr>
        <p:txBody>
          <a:bodyPr lIns="94001" tIns="46999" rIns="94001" bIns="46999"/>
          <a:lstStyle/>
          <a:p>
            <a:pPr defTabSz="937885" eaLnBrk="1" hangingPunct="1"/>
            <a:r>
              <a:rPr lang="en-US" dirty="0"/>
              <a:t>Do you trust a stranger you’ve just met in an airport or in the grocery store? </a:t>
            </a:r>
          </a:p>
          <a:p>
            <a:pPr defTabSz="937885" eaLnBrk="1" hangingPunct="1"/>
            <a:endParaRPr lang="en-US" dirty="0"/>
          </a:p>
          <a:p>
            <a:pPr defTabSz="937885" eaLnBrk="1" hangingPunct="1"/>
            <a:r>
              <a:rPr lang="en-US" dirty="0"/>
              <a:t>Do you have to know everything about a person in order to be able to trust them?</a:t>
            </a:r>
          </a:p>
        </p:txBody>
      </p:sp>
    </p:spTree>
    <p:extLst>
      <p:ext uri="{BB962C8B-B14F-4D97-AF65-F5344CB8AC3E}">
        <p14:creationId xmlns:p14="http://schemas.microsoft.com/office/powerpoint/2010/main" val="23291189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txBox="1">
            <a:spLocks noGrp="1" noChangeArrowheads="1"/>
          </p:cNvSpPr>
          <p:nvPr/>
        </p:nvSpPr>
        <p:spPr bwMode="auto">
          <a:xfrm>
            <a:off x="4029088" y="8924375"/>
            <a:ext cx="3067050" cy="468312"/>
          </a:xfrm>
          <a:prstGeom prst="rect">
            <a:avLst/>
          </a:prstGeom>
          <a:noFill/>
          <a:ln w="9525">
            <a:noFill/>
            <a:miter lim="800000"/>
            <a:headEnd/>
            <a:tailEnd/>
          </a:ln>
        </p:spPr>
        <p:txBody>
          <a:bodyPr lIns="94001" tIns="46999" rIns="94001" bIns="46999" anchor="b">
            <a:prstTxWarp prst="textNoShape">
              <a:avLst/>
            </a:prstTxWarp>
          </a:bodyPr>
          <a:lstStyle/>
          <a:p>
            <a:pPr algn="r" defTabSz="914079"/>
            <a:fld id="{1AFC7A35-2655-41EF-AE52-7763846EB92B}" type="slidenum">
              <a:rPr lang="en-US" sz="1200"/>
              <a:pPr algn="r" defTabSz="914079"/>
              <a:t>5</a:t>
            </a:fld>
            <a:endParaRPr lang="en-US" sz="1200"/>
          </a:p>
        </p:txBody>
      </p:sp>
      <p:sp>
        <p:nvSpPr>
          <p:cNvPr id="32770" name="Rectangle 2"/>
          <p:cNvSpPr>
            <a:spLocks noGrp="1" noRot="1" noChangeAspect="1" noChangeArrowheads="1" noTextEdit="1"/>
          </p:cNvSpPr>
          <p:nvPr>
            <p:ph type="sldImg"/>
          </p:nvPr>
        </p:nvSpPr>
        <p:spPr>
          <a:xfrm>
            <a:off x="1152525" y="688975"/>
            <a:ext cx="4591050" cy="3443288"/>
          </a:xfrm>
          <a:solidFill>
            <a:srgbClr val="FFFFFF"/>
          </a:solidFill>
          <a:ln/>
        </p:spPr>
      </p:sp>
      <p:sp>
        <p:nvSpPr>
          <p:cNvPr id="32771" name="Rectangle 3"/>
          <p:cNvSpPr>
            <a:spLocks noGrp="1" noChangeArrowheads="1"/>
          </p:cNvSpPr>
          <p:nvPr>
            <p:ph type="body" idx="1"/>
          </p:nvPr>
        </p:nvSpPr>
        <p:spPr>
          <a:xfrm>
            <a:off x="692492" y="4363409"/>
            <a:ext cx="5513296" cy="4130929"/>
          </a:xfrm>
          <a:noFill/>
          <a:ln>
            <a:solidFill>
              <a:srgbClr val="000000"/>
            </a:solidFill>
          </a:ln>
        </p:spPr>
        <p:txBody>
          <a:bodyPr lIns="94001" tIns="46999" rIns="94001" bIns="46999"/>
          <a:lstStyle/>
          <a:p>
            <a:pPr defTabSz="937885" eaLnBrk="1" hangingPunct="1"/>
            <a:r>
              <a:rPr lang="en-US" dirty="0"/>
              <a:t>Are you more likely to trust an optimist or a pessimist? Why?</a:t>
            </a:r>
          </a:p>
          <a:p>
            <a:pPr defTabSz="937885" eaLnBrk="1" hangingPunct="1"/>
            <a:r>
              <a:rPr lang="en-US" dirty="0"/>
              <a:t>What do we mean by “clear-eyed” optimist? (Be realistic in your optimism.) Why is this important?</a:t>
            </a:r>
          </a:p>
        </p:txBody>
      </p:sp>
    </p:spTree>
    <p:extLst>
      <p:ext uri="{BB962C8B-B14F-4D97-AF65-F5344CB8AC3E}">
        <p14:creationId xmlns:p14="http://schemas.microsoft.com/office/powerpoint/2010/main" val="40790641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txBox="1">
            <a:spLocks noGrp="1" noChangeArrowheads="1"/>
          </p:cNvSpPr>
          <p:nvPr/>
        </p:nvSpPr>
        <p:spPr bwMode="auto">
          <a:xfrm>
            <a:off x="4029088" y="8924375"/>
            <a:ext cx="3067050" cy="468312"/>
          </a:xfrm>
          <a:prstGeom prst="rect">
            <a:avLst/>
          </a:prstGeom>
          <a:noFill/>
          <a:ln w="9525">
            <a:noFill/>
            <a:miter lim="800000"/>
            <a:headEnd/>
            <a:tailEnd/>
          </a:ln>
        </p:spPr>
        <p:txBody>
          <a:bodyPr lIns="94001" tIns="46999" rIns="94001" bIns="46999" anchor="b">
            <a:prstTxWarp prst="textNoShape">
              <a:avLst/>
            </a:prstTxWarp>
          </a:bodyPr>
          <a:lstStyle/>
          <a:p>
            <a:pPr algn="r" defTabSz="914079"/>
            <a:fld id="{1AFC7A35-2655-41EF-AE52-7763846EB92B}" type="slidenum">
              <a:rPr lang="en-US" sz="1200"/>
              <a:pPr algn="r" defTabSz="914079"/>
              <a:t>6</a:t>
            </a:fld>
            <a:endParaRPr lang="en-US" sz="1200"/>
          </a:p>
        </p:txBody>
      </p:sp>
      <p:sp>
        <p:nvSpPr>
          <p:cNvPr id="32770" name="Rectangle 2"/>
          <p:cNvSpPr>
            <a:spLocks noGrp="1" noRot="1" noChangeAspect="1" noChangeArrowheads="1" noTextEdit="1"/>
          </p:cNvSpPr>
          <p:nvPr>
            <p:ph type="sldImg"/>
          </p:nvPr>
        </p:nvSpPr>
        <p:spPr>
          <a:xfrm>
            <a:off x="1152525" y="688975"/>
            <a:ext cx="4591050" cy="3443288"/>
          </a:xfrm>
          <a:solidFill>
            <a:srgbClr val="FFFFFF"/>
          </a:solidFill>
          <a:ln/>
        </p:spPr>
      </p:sp>
      <p:sp>
        <p:nvSpPr>
          <p:cNvPr id="32771" name="Rectangle 3"/>
          <p:cNvSpPr>
            <a:spLocks noGrp="1" noChangeArrowheads="1"/>
          </p:cNvSpPr>
          <p:nvPr>
            <p:ph type="body" idx="1"/>
          </p:nvPr>
        </p:nvSpPr>
        <p:spPr>
          <a:xfrm>
            <a:off x="692492" y="4363409"/>
            <a:ext cx="5513296" cy="4130929"/>
          </a:xfrm>
          <a:noFill/>
          <a:ln>
            <a:solidFill>
              <a:srgbClr val="000000"/>
            </a:solidFill>
          </a:ln>
        </p:spPr>
        <p:txBody>
          <a:bodyPr lIns="94001" tIns="46999" rIns="94001" bIns="46999"/>
          <a:lstStyle/>
          <a:p>
            <a:pPr marL="173736" marR="0" lvl="0" indent="-173736" algn="l" defTabSz="937885" rtl="0" eaLnBrk="1" fontAlgn="base" latinLnBrk="0" hangingPunct="1">
              <a:lnSpc>
                <a:spcPct val="100000"/>
              </a:lnSpc>
              <a:spcBef>
                <a:spcPts val="0"/>
              </a:spcBef>
              <a:spcAft>
                <a:spcPct val="0"/>
              </a:spcAft>
              <a:buClrTx/>
              <a:buSzTx/>
              <a:buFontTx/>
              <a:buNone/>
              <a:tabLst/>
              <a:defRPr/>
            </a:pPr>
            <a:r>
              <a:rPr lang="en-US" dirty="0"/>
              <a:t>What makes it hard to trust someone who claims to know everything?</a:t>
            </a:r>
          </a:p>
          <a:p>
            <a:pPr defTabSz="937885" eaLnBrk="1" hangingPunct="1"/>
            <a:endParaRPr lang="en-US" dirty="0"/>
          </a:p>
        </p:txBody>
      </p:sp>
    </p:spTree>
    <p:extLst>
      <p:ext uri="{BB962C8B-B14F-4D97-AF65-F5344CB8AC3E}">
        <p14:creationId xmlns:p14="http://schemas.microsoft.com/office/powerpoint/2010/main" val="27871554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9BA6E6-DD6D-A00A-BA08-0097B7634E27}"/>
            </a:ext>
          </a:extLst>
        </p:cNvPr>
        <p:cNvGrpSpPr/>
        <p:nvPr/>
      </p:nvGrpSpPr>
      <p:grpSpPr>
        <a:xfrm>
          <a:off x="0" y="0"/>
          <a:ext cx="0" cy="0"/>
          <a:chOff x="0" y="0"/>
          <a:chExt cx="0" cy="0"/>
        </a:xfrm>
      </p:grpSpPr>
      <p:sp>
        <p:nvSpPr>
          <p:cNvPr id="32769" name="Rectangle 7">
            <a:extLst>
              <a:ext uri="{FF2B5EF4-FFF2-40B4-BE49-F238E27FC236}">
                <a16:creationId xmlns:a16="http://schemas.microsoft.com/office/drawing/2014/main" id="{C7F04ACC-ACB5-67F6-5BB6-EBCD82330945}"/>
              </a:ext>
            </a:extLst>
          </p:cNvPr>
          <p:cNvSpPr txBox="1">
            <a:spLocks noGrp="1" noChangeArrowheads="1"/>
          </p:cNvSpPr>
          <p:nvPr/>
        </p:nvSpPr>
        <p:spPr bwMode="auto">
          <a:xfrm>
            <a:off x="4029088" y="8924375"/>
            <a:ext cx="3067050" cy="468312"/>
          </a:xfrm>
          <a:prstGeom prst="rect">
            <a:avLst/>
          </a:prstGeom>
          <a:noFill/>
          <a:ln w="9525">
            <a:noFill/>
            <a:miter lim="800000"/>
            <a:headEnd/>
            <a:tailEnd/>
          </a:ln>
        </p:spPr>
        <p:txBody>
          <a:bodyPr lIns="94001" tIns="46999" rIns="94001" bIns="46999" anchor="b">
            <a:prstTxWarp prst="textNoShape">
              <a:avLst/>
            </a:prstTxWarp>
          </a:bodyPr>
          <a:lstStyle/>
          <a:p>
            <a:pPr algn="r" defTabSz="914079"/>
            <a:fld id="{1AFC7A35-2655-41EF-AE52-7763846EB92B}" type="slidenum">
              <a:rPr lang="en-US" sz="1200"/>
              <a:pPr algn="r" defTabSz="914079"/>
              <a:t>7</a:t>
            </a:fld>
            <a:endParaRPr lang="en-US" sz="1200"/>
          </a:p>
        </p:txBody>
      </p:sp>
      <p:sp>
        <p:nvSpPr>
          <p:cNvPr id="32770" name="Rectangle 2">
            <a:extLst>
              <a:ext uri="{FF2B5EF4-FFF2-40B4-BE49-F238E27FC236}">
                <a16:creationId xmlns:a16="http://schemas.microsoft.com/office/drawing/2014/main" id="{BB61E9BB-BC92-F481-D86C-18984E455A93}"/>
              </a:ext>
            </a:extLst>
          </p:cNvPr>
          <p:cNvSpPr>
            <a:spLocks noGrp="1" noRot="1" noChangeAspect="1" noChangeArrowheads="1" noTextEdit="1"/>
          </p:cNvSpPr>
          <p:nvPr>
            <p:ph type="sldImg"/>
          </p:nvPr>
        </p:nvSpPr>
        <p:spPr>
          <a:xfrm>
            <a:off x="1152525" y="688975"/>
            <a:ext cx="4591050" cy="3443288"/>
          </a:xfrm>
          <a:solidFill>
            <a:srgbClr val="FFFFFF"/>
          </a:solidFill>
          <a:ln/>
        </p:spPr>
      </p:sp>
      <p:sp>
        <p:nvSpPr>
          <p:cNvPr id="32771" name="Rectangle 3">
            <a:extLst>
              <a:ext uri="{FF2B5EF4-FFF2-40B4-BE49-F238E27FC236}">
                <a16:creationId xmlns:a16="http://schemas.microsoft.com/office/drawing/2014/main" id="{33446A40-75F8-49D9-8DFD-B612A29554C2}"/>
              </a:ext>
            </a:extLst>
          </p:cNvPr>
          <p:cNvSpPr>
            <a:spLocks noGrp="1" noChangeArrowheads="1"/>
          </p:cNvSpPr>
          <p:nvPr>
            <p:ph type="body" idx="1"/>
          </p:nvPr>
        </p:nvSpPr>
        <p:spPr>
          <a:xfrm>
            <a:off x="692492" y="4363409"/>
            <a:ext cx="5513296" cy="4130929"/>
          </a:xfrm>
          <a:noFill/>
          <a:ln>
            <a:solidFill>
              <a:srgbClr val="000000"/>
            </a:solidFill>
          </a:ln>
        </p:spPr>
        <p:txBody>
          <a:bodyPr lIns="94001" tIns="46999" rIns="94001" bIns="46999"/>
          <a:lstStyle/>
          <a:p>
            <a:pPr defTabSz="937885" eaLnBrk="1" hangingPunct="1"/>
            <a:r>
              <a:rPr lang="en-US" dirty="0"/>
              <a:t>Why were Ralph’s customers enforcing his honor code?  </a:t>
            </a:r>
          </a:p>
          <a:p>
            <a:pPr defTabSz="937885" eaLnBrk="1" hangingPunct="1"/>
            <a:endParaRPr lang="en-US" dirty="0"/>
          </a:p>
          <a:p>
            <a:pPr defTabSz="937885" eaLnBrk="1" hangingPunct="1"/>
            <a:r>
              <a:rPr lang="en-US" dirty="0"/>
              <a:t>Can you think of an example from your own experience where someone has trusted you to pay?</a:t>
            </a:r>
          </a:p>
        </p:txBody>
      </p:sp>
    </p:spTree>
    <p:extLst>
      <p:ext uri="{BB962C8B-B14F-4D97-AF65-F5344CB8AC3E}">
        <p14:creationId xmlns:p14="http://schemas.microsoft.com/office/powerpoint/2010/main" val="31941841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5" name="Rounded Rectangle 4"/>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6" name="Rectangle 5"/>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7" name="Rectangle 6"/>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8" name="Rectangle 7"/>
          <p:cNvSpPr/>
          <p:nvPr/>
        </p:nvSpPr>
        <p:spPr>
          <a:xfrm>
            <a:off x="7712075" y="3136900"/>
            <a:ext cx="911225" cy="2074863"/>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9" name="Rectangle 8"/>
          <p:cNvSpPr/>
          <p:nvPr/>
        </p:nvSpPr>
        <p:spPr>
          <a:xfrm>
            <a:off x="446088" y="3055938"/>
            <a:ext cx="6946900" cy="2244725"/>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0" name="Rectangle 9"/>
          <p:cNvSpPr/>
          <p:nvPr/>
        </p:nvSpPr>
        <p:spPr>
          <a:xfrm>
            <a:off x="541338" y="4559300"/>
            <a:ext cx="6756400" cy="663575"/>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1" name="Rectangle 10"/>
          <p:cNvSpPr/>
          <p:nvPr/>
        </p:nvSpPr>
        <p:spPr>
          <a:xfrm>
            <a:off x="539750" y="3140075"/>
            <a:ext cx="6759575" cy="207645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en-US"/>
              <a:t>Click to edit Master title style</a:t>
            </a:r>
            <a:endParaRPr lang="en-US" dirty="0"/>
          </a:p>
        </p:txBody>
      </p:sp>
      <p:sp>
        <p:nvSpPr>
          <p:cNvPr id="12"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F429EFE7-8019-B64A-9501-5B6E34701227}" type="datetime1">
              <a:rPr lang="en-US" smtClean="0"/>
              <a:t>4/10/2024</a:t>
            </a:fld>
            <a:endParaRPr lang="en-US"/>
          </a:p>
        </p:txBody>
      </p:sp>
      <p:sp>
        <p:nvSpPr>
          <p:cNvPr id="13" name="Footer Placeholder 4"/>
          <p:cNvSpPr>
            <a:spLocks noGrp="1"/>
          </p:cNvSpPr>
          <p:nvPr>
            <p:ph type="ftr" sz="quarter" idx="11"/>
          </p:nvPr>
        </p:nvSpPr>
        <p:spPr/>
        <p:txBody>
          <a:bodyPr/>
          <a:lstStyle>
            <a:lvl1pPr>
              <a:defRPr/>
            </a:lvl1pPr>
          </a:lstStyle>
          <a:p>
            <a:pPr>
              <a:defRPr/>
            </a:pPr>
            <a:r>
              <a:rPr lang="en-US" dirty="0"/>
              <a:t>Ken Chapman and Associates, Inc. © 2023 </a:t>
            </a:r>
          </a:p>
        </p:txBody>
      </p:sp>
      <p:sp>
        <p:nvSpPr>
          <p:cNvPr id="14" name="Slide Number Placeholder 5"/>
          <p:cNvSpPr>
            <a:spLocks noGrp="1"/>
          </p:cNvSpPr>
          <p:nvPr>
            <p:ph type="sldNum" sz="quarter" idx="12"/>
          </p:nvPr>
        </p:nvSpPr>
        <p:spPr>
          <a:xfrm>
            <a:off x="7786688" y="4625975"/>
            <a:ext cx="762000" cy="457200"/>
          </a:xfrm>
          <a:prstGeom prst="rect">
            <a:avLst/>
          </a:prstGeom>
        </p:spPr>
        <p:txBody>
          <a:bodyPr/>
          <a:lstStyle>
            <a:lvl1pPr algn="ctr">
              <a:defRPr sz="2800">
                <a:solidFill>
                  <a:schemeClr val="accent1">
                    <a:lumMod val="50000"/>
                  </a:schemeClr>
                </a:solidFill>
              </a:defRPr>
            </a:lvl1pPr>
          </a:lstStyle>
          <a:p>
            <a:pPr>
              <a:defRPr/>
            </a:pPr>
            <a:fld id="{EA6DE764-0394-437D-9EE9-92C2337D6C12}"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23758A53-BF65-DF4A-A697-4A01F40BB484}" type="datetime1">
              <a:rPr lang="en-US" smtClean="0"/>
              <a:t>4/10/2024</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dirty="0"/>
              <a:t>Ken Chapman and Associates, Inc. © 2023 </a:t>
            </a: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4F39C5C3-A098-42F0-8438-EE847A86B6BE}"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4" name="Rectangle 3"/>
          <p:cNvSpPr/>
          <p:nvPr/>
        </p:nvSpPr>
        <p:spPr>
          <a:xfrm>
            <a:off x="6861175" y="228600"/>
            <a:ext cx="1860550" cy="6122988"/>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en-US" sz="1800"/>
          </a:p>
        </p:txBody>
      </p:sp>
      <p:sp>
        <p:nvSpPr>
          <p:cNvPr id="5" name="Rectangle 4"/>
          <p:cNvSpPr/>
          <p:nvPr/>
        </p:nvSpPr>
        <p:spPr>
          <a:xfrm>
            <a:off x="6954838" y="350838"/>
            <a:ext cx="1673225" cy="5876925"/>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2" name="Vertical Title 1"/>
          <p:cNvSpPr>
            <a:spLocks noGrp="1"/>
          </p:cNvSpPr>
          <p:nvPr>
            <p:ph type="title" orient="vert"/>
          </p:nvPr>
        </p:nvSpPr>
        <p:spPr>
          <a:xfrm>
            <a:off x="7048577" y="395427"/>
            <a:ext cx="1485531" cy="578898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4C4393FE-D4F0-724B-9906-F466B2B591C5}" type="datetime1">
              <a:rPr lang="en-US" smtClean="0"/>
              <a:t>4/10/2024</a:t>
            </a:fld>
            <a:endParaRPr lang="en-US"/>
          </a:p>
        </p:txBody>
      </p:sp>
      <p:sp>
        <p:nvSpPr>
          <p:cNvPr id="7" name="Footer Placeholder 4"/>
          <p:cNvSpPr>
            <a:spLocks noGrp="1"/>
          </p:cNvSpPr>
          <p:nvPr>
            <p:ph type="ftr" sz="quarter" idx="11"/>
          </p:nvPr>
        </p:nvSpPr>
        <p:spPr/>
        <p:txBody>
          <a:bodyPr/>
          <a:lstStyle>
            <a:lvl1pPr>
              <a:defRPr/>
            </a:lvl1pPr>
          </a:lstStyle>
          <a:p>
            <a:pPr>
              <a:defRPr/>
            </a:pPr>
            <a:r>
              <a:rPr lang="en-US" dirty="0"/>
              <a:t>Ken Chapman and Associates, Inc. © 2023 </a:t>
            </a:r>
          </a:p>
        </p:txBody>
      </p:sp>
      <p:sp>
        <p:nvSpPr>
          <p:cNvPr id="8"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48CA4DFE-7C65-4773-874B-ECE2618321B7}"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CBC3D26E-5B31-9941-B94E-22B7AE9CA81C}" type="datetime1">
              <a:rPr lang="en-US" smtClean="0"/>
              <a:t>4/10/2024</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dirty="0"/>
              <a:t>Ken Chapman and Associates, Inc. © 2023 </a:t>
            </a: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59B32C88-D7B1-49D0-A19E-1DB63A09D0D9}"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5" name="Rounded Rectangle 4"/>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6" name="Rectangle 5"/>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7" name="Rectangle 6"/>
          <p:cNvSpPr/>
          <p:nvPr/>
        </p:nvSpPr>
        <p:spPr>
          <a:xfrm>
            <a:off x="568325" y="3048000"/>
            <a:ext cx="8032750" cy="2244725"/>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8" name="Rectangle 7"/>
          <p:cNvSpPr/>
          <p:nvPr/>
        </p:nvSpPr>
        <p:spPr>
          <a:xfrm>
            <a:off x="676275" y="4541838"/>
            <a:ext cx="7816850" cy="663575"/>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9" name="Rectangle 8"/>
          <p:cNvSpPr/>
          <p:nvPr/>
        </p:nvSpPr>
        <p:spPr>
          <a:xfrm>
            <a:off x="676275" y="3124200"/>
            <a:ext cx="7816850" cy="2078038"/>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en-US"/>
              <a:t>Click to edit Master title style</a:t>
            </a:r>
            <a:endParaRPr lang="en-US" dirty="0"/>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10"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2D59B16D-C214-8144-B80D-D9F22A853B7F}" type="datetime1">
              <a:rPr lang="en-US" smtClean="0"/>
              <a:t>4/10/2024</a:t>
            </a:fld>
            <a:endParaRPr lang="en-US"/>
          </a:p>
        </p:txBody>
      </p:sp>
      <p:sp>
        <p:nvSpPr>
          <p:cNvPr id="11" name="Footer Placeholder 4"/>
          <p:cNvSpPr>
            <a:spLocks noGrp="1"/>
          </p:cNvSpPr>
          <p:nvPr>
            <p:ph type="ftr" sz="quarter" idx="11"/>
          </p:nvPr>
        </p:nvSpPr>
        <p:spPr/>
        <p:txBody>
          <a:bodyPr/>
          <a:lstStyle>
            <a:lvl1pPr>
              <a:defRPr/>
            </a:lvl1pPr>
          </a:lstStyle>
          <a:p>
            <a:pPr>
              <a:defRPr/>
            </a:pPr>
            <a:r>
              <a:rPr lang="en-US" dirty="0"/>
              <a:t>Ken Chapman and Associates, Inc. © 2023 </a:t>
            </a:r>
          </a:p>
        </p:txBody>
      </p:sp>
      <p:sp>
        <p:nvSpPr>
          <p:cNvPr id="12"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8DB409AB-6BAD-4D3E-8403-F6C96B9768B8}"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en-US"/>
              <a:t>Click to edit Master title style</a:t>
            </a:r>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267B8E43-CECA-3F42-A136-A3603ECF99C7}" type="datetime1">
              <a:rPr lang="en-US" smtClean="0"/>
              <a:t>4/10/2024</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dirty="0"/>
              <a:t>Ken Chapman and Associates, Inc. © 2023 </a:t>
            </a:r>
          </a:p>
        </p:txBody>
      </p:sp>
      <p:sp>
        <p:nvSpPr>
          <p:cNvPr id="7"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31898111-FC75-4CC5-826B-D4E8D8F3B8AD}"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8CE79075-26FB-F141-8EBC-B01D473EC764}" type="datetime1">
              <a:rPr lang="en-US" smtClean="0"/>
              <a:t>4/10/2024</a:t>
            </a:fld>
            <a:endParaRPr lang="en-US"/>
          </a:p>
        </p:txBody>
      </p:sp>
      <p:sp>
        <p:nvSpPr>
          <p:cNvPr id="8" name="Footer Placeholder 4"/>
          <p:cNvSpPr>
            <a:spLocks noGrp="1"/>
          </p:cNvSpPr>
          <p:nvPr>
            <p:ph type="ftr" sz="quarter" idx="11"/>
          </p:nvPr>
        </p:nvSpPr>
        <p:spPr/>
        <p:txBody>
          <a:bodyPr/>
          <a:lstStyle>
            <a:lvl1pPr>
              <a:defRPr/>
            </a:lvl1pPr>
          </a:lstStyle>
          <a:p>
            <a:pPr>
              <a:defRPr/>
            </a:pPr>
            <a:r>
              <a:rPr lang="en-US" dirty="0"/>
              <a:t>Ken Chapman and Associates, Inc. © 2023</a:t>
            </a:r>
          </a:p>
        </p:txBody>
      </p:sp>
      <p:sp>
        <p:nvSpPr>
          <p:cNvPr id="9"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1D2B7D30-CE8A-4701-BD53-1D269C7762F0}"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3DB93CAA-5B66-8644-B21C-45BB1AC30D57}" type="datetime1">
              <a:rPr lang="en-US" smtClean="0"/>
              <a:t>4/10/2024</a:t>
            </a:fld>
            <a:endParaRPr lang="en-US"/>
          </a:p>
        </p:txBody>
      </p:sp>
      <p:sp>
        <p:nvSpPr>
          <p:cNvPr id="4" name="Footer Placeholder 4"/>
          <p:cNvSpPr>
            <a:spLocks noGrp="1"/>
          </p:cNvSpPr>
          <p:nvPr>
            <p:ph type="ftr" sz="quarter" idx="11"/>
          </p:nvPr>
        </p:nvSpPr>
        <p:spPr/>
        <p:txBody>
          <a:bodyPr/>
          <a:lstStyle>
            <a:lvl1pPr>
              <a:defRPr/>
            </a:lvl1pPr>
          </a:lstStyle>
          <a:p>
            <a:pPr>
              <a:defRPr/>
            </a:pPr>
            <a:r>
              <a:rPr lang="en-US" dirty="0"/>
              <a:t>Ken Chapman and Associates, Inc. © 2023 </a:t>
            </a:r>
          </a:p>
        </p:txBody>
      </p:sp>
      <p:sp>
        <p:nvSpPr>
          <p:cNvPr id="5"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91951925-0461-4B05-B7BF-3DD602B43F66}"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3" name="Rounded Rectangle 2"/>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4" name="Date Placeholder 1"/>
          <p:cNvSpPr>
            <a:spLocks noGrp="1"/>
          </p:cNvSpPr>
          <p:nvPr>
            <p:ph type="dt" sz="half" idx="10"/>
          </p:nvPr>
        </p:nvSpPr>
        <p:spPr>
          <a:xfrm>
            <a:off x="457200" y="6356350"/>
            <a:ext cx="2133600" cy="365125"/>
          </a:xfrm>
          <a:prstGeom prst="rect">
            <a:avLst/>
          </a:prstGeom>
        </p:spPr>
        <p:txBody>
          <a:bodyPr/>
          <a:lstStyle>
            <a:lvl1pPr>
              <a:defRPr/>
            </a:lvl1pPr>
          </a:lstStyle>
          <a:p>
            <a:pPr>
              <a:defRPr/>
            </a:pPr>
            <a:fld id="{8FF8E492-21F1-0E49-8F75-935AFBF2E416}" type="datetime1">
              <a:rPr lang="en-US" smtClean="0"/>
              <a:t>4/10/2024</a:t>
            </a:fld>
            <a:endParaRPr lang="en-US"/>
          </a:p>
        </p:txBody>
      </p:sp>
      <p:sp>
        <p:nvSpPr>
          <p:cNvPr id="5" name="Footer Placeholder 2"/>
          <p:cNvSpPr>
            <a:spLocks noGrp="1"/>
          </p:cNvSpPr>
          <p:nvPr>
            <p:ph type="ftr" sz="quarter" idx="11"/>
          </p:nvPr>
        </p:nvSpPr>
        <p:spPr/>
        <p:txBody>
          <a:bodyPr/>
          <a:lstStyle>
            <a:lvl1pPr>
              <a:defRPr/>
            </a:lvl1pPr>
          </a:lstStyle>
          <a:p>
            <a:pPr>
              <a:defRPr/>
            </a:pPr>
            <a:r>
              <a:rPr lang="en-US" dirty="0"/>
              <a:t>Ken Chapman and Associates, Inc. © 2023 </a:t>
            </a:r>
          </a:p>
        </p:txBody>
      </p:sp>
      <p:sp>
        <p:nvSpPr>
          <p:cNvPr id="6" name="Slide Number Placeholder 3"/>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59576E88-AB26-45C4-912B-A66637B5EDD8}"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6" name="Rounded Rectangle 5"/>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7" name="Rectangle 6"/>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8" name="Rectangle 7"/>
          <p:cNvSpPr/>
          <p:nvPr/>
        </p:nvSpPr>
        <p:spPr>
          <a:xfrm>
            <a:off x="676275" y="1643063"/>
            <a:ext cx="2484438" cy="3233737"/>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 name="Title 1"/>
          <p:cNvSpPr>
            <a:spLocks noGrp="1"/>
          </p:cNvSpPr>
          <p:nvPr>
            <p:ph type="title"/>
          </p:nvPr>
        </p:nvSpPr>
        <p:spPr>
          <a:xfrm>
            <a:off x="769000" y="1734312"/>
            <a:ext cx="2298634" cy="1191620"/>
          </a:xfrm>
        </p:spPr>
        <p:txBody>
          <a:bodyPr anchor="b"/>
          <a:lstStyle>
            <a:lvl1pPr algn="l">
              <a:defRPr sz="2000" b="0">
                <a:solidFill>
                  <a:schemeClr val="accent1">
                    <a:lumMod val="75000"/>
                  </a:schemeClr>
                </a:solidFill>
              </a:defRPr>
            </a:lvl1pPr>
          </a:lstStyle>
          <a:p>
            <a:r>
              <a:rPr lang="en-US"/>
              <a:t>Click to edit Master title style</a:t>
            </a:r>
            <a:endParaRPr lang="en-US" dirty="0"/>
          </a:p>
        </p:txBody>
      </p:sp>
      <p:sp>
        <p:nvSpPr>
          <p:cNvPr id="9" name="Date Placeholder 4"/>
          <p:cNvSpPr>
            <a:spLocks noGrp="1"/>
          </p:cNvSpPr>
          <p:nvPr>
            <p:ph type="dt" sz="half" idx="10"/>
          </p:nvPr>
        </p:nvSpPr>
        <p:spPr>
          <a:xfrm>
            <a:off x="457200" y="6356350"/>
            <a:ext cx="2133600" cy="365125"/>
          </a:xfrm>
          <a:prstGeom prst="rect">
            <a:avLst/>
          </a:prstGeom>
        </p:spPr>
        <p:txBody>
          <a:bodyPr/>
          <a:lstStyle>
            <a:lvl1pPr>
              <a:defRPr/>
            </a:lvl1pPr>
          </a:lstStyle>
          <a:p>
            <a:pPr>
              <a:defRPr/>
            </a:pPr>
            <a:fld id="{F9DBEF27-E931-0F47-95F9-CAC6C51EC482}" type="datetime1">
              <a:rPr lang="en-US" smtClean="0"/>
              <a:t>4/10/2024</a:t>
            </a:fld>
            <a:endParaRPr lang="en-US"/>
          </a:p>
        </p:txBody>
      </p:sp>
      <p:sp>
        <p:nvSpPr>
          <p:cNvPr id="10" name="Footer Placeholder 5"/>
          <p:cNvSpPr>
            <a:spLocks noGrp="1"/>
          </p:cNvSpPr>
          <p:nvPr>
            <p:ph type="ftr" sz="quarter" idx="11"/>
          </p:nvPr>
        </p:nvSpPr>
        <p:spPr/>
        <p:txBody>
          <a:bodyPr/>
          <a:lstStyle>
            <a:lvl1pPr>
              <a:defRPr/>
            </a:lvl1pPr>
          </a:lstStyle>
          <a:p>
            <a:pPr>
              <a:defRPr/>
            </a:pPr>
            <a:r>
              <a:rPr lang="en-US" dirty="0"/>
              <a:t>Ken Chapman and Associates, Inc. © 2023 </a:t>
            </a:r>
          </a:p>
        </p:txBody>
      </p:sp>
      <p:sp>
        <p:nvSpPr>
          <p:cNvPr id="11" name="Slide Number Placeholder 6"/>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BF3BD2BD-5FF3-452D-BD5A-313E7C993C57}"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6" name="Rounded Rectangle 5"/>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7" name="Rectangle 6"/>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8" name="Rectangle 7"/>
          <p:cNvSpPr/>
          <p:nvPr/>
        </p:nvSpPr>
        <p:spPr>
          <a:xfrm>
            <a:off x="762000" y="5029200"/>
            <a:ext cx="7600950" cy="1203325"/>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9" name="Rectangle 8"/>
          <p:cNvSpPr/>
          <p:nvPr/>
        </p:nvSpPr>
        <p:spPr>
          <a:xfrm>
            <a:off x="914400" y="5638800"/>
            <a:ext cx="7327900" cy="452438"/>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0" name="Rectangle 9"/>
          <p:cNvSpPr/>
          <p:nvPr/>
        </p:nvSpPr>
        <p:spPr>
          <a:xfrm>
            <a:off x="604838" y="5075238"/>
            <a:ext cx="7947025" cy="1096962"/>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Drag picture to placeholder or click icon to add</a:t>
            </a:r>
            <a:endParaRPr lang="en-US" noProof="0" dirty="0"/>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 name="Title 1"/>
          <p:cNvSpPr>
            <a:spLocks noGrp="1"/>
          </p:cNvSpPr>
          <p:nvPr>
            <p:ph type="title"/>
          </p:nvPr>
        </p:nvSpPr>
        <p:spPr>
          <a:xfrm>
            <a:off x="914400" y="5105400"/>
            <a:ext cx="7328514" cy="523043"/>
          </a:xfrm>
        </p:spPr>
        <p:txBody>
          <a:bodyPr anchorCtr="0"/>
          <a:lstStyle>
            <a:lvl1pPr algn="ctr">
              <a:defRPr sz="2000" b="0">
                <a:solidFill>
                  <a:schemeClr val="accent1">
                    <a:lumMod val="75000"/>
                  </a:schemeClr>
                </a:solidFill>
              </a:defRPr>
            </a:lvl1pPr>
          </a:lstStyle>
          <a:p>
            <a:r>
              <a:rPr lang="en-US"/>
              <a:t>Click to edit Master title style</a:t>
            </a:r>
            <a:endParaRPr lang="en-US" dirty="0"/>
          </a:p>
        </p:txBody>
      </p:sp>
      <p:sp>
        <p:nvSpPr>
          <p:cNvPr id="11" name="Date Placeholder 4"/>
          <p:cNvSpPr>
            <a:spLocks noGrp="1"/>
          </p:cNvSpPr>
          <p:nvPr>
            <p:ph type="dt" sz="half" idx="10"/>
          </p:nvPr>
        </p:nvSpPr>
        <p:spPr>
          <a:xfrm>
            <a:off x="457200" y="6356350"/>
            <a:ext cx="2133600" cy="365125"/>
          </a:xfrm>
          <a:prstGeom prst="rect">
            <a:avLst/>
          </a:prstGeom>
        </p:spPr>
        <p:txBody>
          <a:bodyPr/>
          <a:lstStyle>
            <a:lvl1pPr>
              <a:defRPr/>
            </a:lvl1pPr>
          </a:lstStyle>
          <a:p>
            <a:pPr>
              <a:defRPr/>
            </a:pPr>
            <a:fld id="{F81759E2-B566-954F-9887-D65E4EE229EB}" type="datetime1">
              <a:rPr lang="en-US" smtClean="0"/>
              <a:t>4/10/2024</a:t>
            </a:fld>
            <a:endParaRPr lang="en-US"/>
          </a:p>
        </p:txBody>
      </p:sp>
      <p:sp>
        <p:nvSpPr>
          <p:cNvPr id="12" name="Slide Number Placeholder 6"/>
          <p:cNvSpPr>
            <a:spLocks noGrp="1"/>
          </p:cNvSpPr>
          <p:nvPr>
            <p:ph type="sldNum" sz="quarter" idx="11"/>
          </p:nvPr>
        </p:nvSpPr>
        <p:spPr>
          <a:xfrm>
            <a:off x="6553200" y="6356350"/>
            <a:ext cx="2133600" cy="365125"/>
          </a:xfrm>
          <a:prstGeom prst="rect">
            <a:avLst/>
          </a:prstGeom>
        </p:spPr>
        <p:txBody>
          <a:bodyPr/>
          <a:lstStyle>
            <a:lvl1pPr>
              <a:defRPr/>
            </a:lvl1pPr>
          </a:lstStyle>
          <a:p>
            <a:pPr>
              <a:defRPr/>
            </a:pPr>
            <a:fld id="{438D2398-25BD-4CC7-9C0C-49675A8E51DE}" type="slidenum">
              <a:rPr lang="en-US"/>
              <a:pPr>
                <a:defRPr/>
              </a:pPr>
              <a:t>‹#›</a:t>
            </a:fld>
            <a:endParaRPr lang="en-US"/>
          </a:p>
        </p:txBody>
      </p:sp>
      <p:sp>
        <p:nvSpPr>
          <p:cNvPr id="13" name="Footer Placeholder 5"/>
          <p:cNvSpPr>
            <a:spLocks noGrp="1"/>
          </p:cNvSpPr>
          <p:nvPr>
            <p:ph type="ftr" sz="quarter" idx="12"/>
          </p:nvPr>
        </p:nvSpPr>
        <p:spPr/>
        <p:txBody>
          <a:bodyPr/>
          <a:lstStyle>
            <a:lvl1pPr>
              <a:defRPr/>
            </a:lvl1pPr>
          </a:lstStyle>
          <a:p>
            <a:pPr>
              <a:defRPr/>
            </a:pPr>
            <a:r>
              <a:rPr lang="en-US" dirty="0"/>
              <a:t>Ken Chapman and Associates, Inc. © 2023 </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7" name="Rounded Rectangle 6"/>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028" name="Text Placeholder 2"/>
          <p:cNvSpPr>
            <a:spLocks noGrp="1"/>
          </p:cNvSpPr>
          <p:nvPr>
            <p:ph type="body" idx="1"/>
          </p:nvPr>
        </p:nvSpPr>
        <p:spPr bwMode="auto">
          <a:xfrm>
            <a:off x="457200" y="1752600"/>
            <a:ext cx="8229600" cy="4373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4724400" y="6492875"/>
            <a:ext cx="4419600" cy="365125"/>
          </a:xfrm>
          <a:prstGeom prst="rect">
            <a:avLst/>
          </a:prstGeom>
        </p:spPr>
        <p:txBody>
          <a:bodyPr vert="horz" lIns="91440" tIns="45720" rIns="91440" bIns="45720" rtlCol="0" anchor="ctr"/>
          <a:lstStyle>
            <a:lvl1pPr algn="r" fontAlgn="auto">
              <a:spcBef>
                <a:spcPts val="0"/>
              </a:spcBef>
              <a:spcAft>
                <a:spcPts val="0"/>
              </a:spcAft>
              <a:defRPr sz="800">
                <a:solidFill>
                  <a:schemeClr val="tx2"/>
                </a:solidFill>
                <a:latin typeface="+mn-lt"/>
                <a:ea typeface="+mn-ea"/>
                <a:cs typeface="+mn-cs"/>
              </a:defRPr>
            </a:lvl1pPr>
          </a:lstStyle>
          <a:p>
            <a:pPr>
              <a:defRPr/>
            </a:pPr>
            <a:r>
              <a:rPr lang="en-US" dirty="0"/>
              <a:t>Ken Chapman and Associates, Inc. © 2023 </a:t>
            </a:r>
          </a:p>
        </p:txBody>
      </p:sp>
      <p:sp>
        <p:nvSpPr>
          <p:cNvPr id="2" name="Title Placeholder 1"/>
          <p:cNvSpPr>
            <a:spLocks noGrp="1"/>
          </p:cNvSpPr>
          <p:nvPr>
            <p:ph type="title"/>
          </p:nvPr>
        </p:nvSpPr>
        <p:spPr>
          <a:xfrm>
            <a:off x="425450" y="407988"/>
            <a:ext cx="8261350" cy="1039812"/>
          </a:xfrm>
          <a:prstGeom prst="rect">
            <a:avLst/>
          </a:prstGeom>
        </p:spPr>
        <p:txBody>
          <a:bodyPr vert="horz" lIns="91440" tIns="45720" rIns="91440" bIns="45720" rtlCol="0" anchor="ctr">
            <a:normAutofit/>
          </a:bodyPr>
          <a:lstStyle/>
          <a:p>
            <a:r>
              <a:rPr lang="en-US" dirty="0"/>
              <a:t>Click To Edit Master Title Style</a:t>
            </a:r>
          </a:p>
        </p:txBody>
      </p:sp>
    </p:spTree>
  </p:cSld>
  <p:clrMap bg1="lt1" tx1="dk1" bg2="lt2" tx2="dk2" accent1="accent1" accent2="accent2" accent3="accent3" accent4="accent4" accent5="accent5" accent6="accent6" hlink="hlink" folHlink="folHlink"/>
  <p:sldLayoutIdLst>
    <p:sldLayoutId id="2147483723" r:id="rId1"/>
    <p:sldLayoutId id="2147483722" r:id="rId2"/>
    <p:sldLayoutId id="2147483724" r:id="rId3"/>
    <p:sldLayoutId id="2147483721" r:id="rId4"/>
    <p:sldLayoutId id="2147483720" r:id="rId5"/>
    <p:sldLayoutId id="2147483719" r:id="rId6"/>
    <p:sldLayoutId id="2147483725" r:id="rId7"/>
    <p:sldLayoutId id="2147483726" r:id="rId8"/>
    <p:sldLayoutId id="2147483727" r:id="rId9"/>
    <p:sldLayoutId id="2147483718" r:id="rId10"/>
    <p:sldLayoutId id="2147483728" r:id="rId11"/>
  </p:sldLayoutIdLst>
  <p:hf sldNum="0" hdr="0" dt="0"/>
  <p:txStyles>
    <p:title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p:titleStyle>
    <p:body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1DB77EB1-E5A0-4E32-ABFC-69DE87744AAD}"/>
              </a:ext>
            </a:extLst>
          </p:cNvPr>
          <p:cNvSpPr txBox="1">
            <a:spLocks noChangeArrowheads="1"/>
          </p:cNvSpPr>
          <p:nvPr/>
        </p:nvSpPr>
        <p:spPr bwMode="auto">
          <a:xfrm>
            <a:off x="460250" y="1828800"/>
            <a:ext cx="8229600" cy="41608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spcBef>
                <a:spcPts val="576"/>
              </a:spcBef>
              <a:buFont typeface="Arial" pitchFamily="-72" charset="0"/>
              <a:buNone/>
            </a:pPr>
            <a:r>
              <a:rPr lang="en-US" dirty="0"/>
              <a:t>Quote #1</a:t>
            </a:r>
          </a:p>
          <a:p>
            <a:pPr marL="0" indent="0" algn="ctr" defTabSz="914400" eaLnBrk="1" hangingPunct="1">
              <a:spcBef>
                <a:spcPts val="576"/>
              </a:spcBef>
              <a:buFont typeface="Arial" pitchFamily="-72" charset="0"/>
              <a:buNone/>
            </a:pPr>
            <a:endParaRPr lang="en-US" sz="1000" b="1" dirty="0"/>
          </a:p>
          <a:p>
            <a:pPr marL="0" indent="0" algn="ctr" defTabSz="914400">
              <a:spcBef>
                <a:spcPts val="576"/>
              </a:spcBef>
              <a:buNone/>
            </a:pPr>
            <a:r>
              <a:rPr lang="en-US" b="1" dirty="0"/>
              <a:t>When people do not trust each other, they do not get involved. They comply. They keep their heads down. They do what they have to do. It takes all their energy to make their way around the potholes </a:t>
            </a:r>
            <a:r>
              <a:rPr lang="en-US" b="1" i="1" dirty="0"/>
              <a:t>(the gotchas) </a:t>
            </a:r>
            <a:r>
              <a:rPr lang="en-US" b="1" dirty="0"/>
              <a:t>of the culture. People focus on surviving, not thriving.</a:t>
            </a:r>
            <a:endParaRPr lang="en-US" sz="1400" b="1" dirty="0"/>
          </a:p>
          <a:p>
            <a:pPr marL="0" indent="0" algn="r" defTabSz="914400">
              <a:spcBef>
                <a:spcPts val="576"/>
              </a:spcBef>
              <a:buNone/>
            </a:pPr>
            <a:r>
              <a:rPr lang="en-US" sz="1400" dirty="0"/>
              <a:t>[Chapter 4, Page 33]</a:t>
            </a:r>
          </a:p>
        </p:txBody>
      </p:sp>
      <p:sp>
        <p:nvSpPr>
          <p:cNvPr id="31747" name="Date Placeholder 3"/>
          <p:cNvSpPr txBox="1">
            <a:spLocks noGrp="1"/>
          </p:cNvSpPr>
          <p:nvPr/>
        </p:nvSpPr>
        <p:spPr bwMode="auto">
          <a:xfrm>
            <a:off x="0" y="6596063"/>
            <a:ext cx="3276600" cy="261937"/>
          </a:xfrm>
          <a:prstGeom prst="rect">
            <a:avLst/>
          </a:prstGeom>
          <a:noFill/>
          <a:ln w="9525">
            <a:noFill/>
            <a:miter lim="800000"/>
            <a:headEnd/>
            <a:tailEnd/>
          </a:ln>
        </p:spPr>
        <p:txBody>
          <a:bodyPr lIns="91432" tIns="45715" rIns="91432" bIns="45715" anchor="ctr">
            <a:prstTxWarp prst="textNoShape">
              <a:avLst/>
            </a:prstTxWarp>
          </a:bodyPr>
          <a:lstStyle/>
          <a:p>
            <a:pPr defTabSz="914400" eaLnBrk="0" hangingPunct="0"/>
            <a:endParaRPr lang="en-US" sz="1100" b="0">
              <a:solidFill>
                <a:srgbClr val="948A54"/>
              </a:solidFill>
              <a:latin typeface="Verdana" pitchFamily="-72" charset="0"/>
            </a:endParaRPr>
          </a:p>
        </p:txBody>
      </p:sp>
      <p:sp>
        <p:nvSpPr>
          <p:cNvPr id="7" name="Rectangle 2">
            <a:extLst>
              <a:ext uri="{FF2B5EF4-FFF2-40B4-BE49-F238E27FC236}">
                <a16:creationId xmlns:a16="http://schemas.microsoft.com/office/drawing/2014/main" id="{C16A13EA-8B48-41A4-95F5-C079203DBDFC}"/>
              </a:ext>
            </a:extLst>
          </p:cNvPr>
          <p:cNvSpPr txBox="1">
            <a:spLocks noChangeArrowheads="1"/>
          </p:cNvSpPr>
          <p:nvPr/>
        </p:nvSpPr>
        <p:spPr>
          <a:xfrm>
            <a:off x="82296" y="548640"/>
            <a:ext cx="8979408" cy="978408"/>
          </a:xfrm>
          <a:prstGeom prst="rect">
            <a:avLst/>
          </a:prstGeom>
        </p:spPr>
        <p:txBody>
          <a:bodyPr vert="horz" wrap="square" lIns="91440" tIns="45720" rIns="91440" bIns="45720" numCol="1" rtlCol="0" anchor="ctr" anchorCtr="0" compatLnSpc="1">
            <a:prstTxWarp prst="textNoShape">
              <a:avLst/>
            </a:prstTxWarp>
            <a:normAutofit fontScale="975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3200" b="1" dirty="0">
                <a:solidFill>
                  <a:schemeClr val="accent6"/>
                </a:solidFill>
                <a:latin typeface="Calibri" pitchFamily="-72" charset="0"/>
              </a:rPr>
              <a:t>The Leader’s Code</a:t>
            </a:r>
            <a:br>
              <a:rPr lang="en-US" sz="3200" b="1" dirty="0">
                <a:solidFill>
                  <a:schemeClr val="hlink"/>
                </a:solidFill>
                <a:latin typeface="Calibri" pitchFamily="-72" charset="0"/>
              </a:rPr>
            </a:br>
            <a:r>
              <a:rPr lang="en-US" sz="3200" b="1" i="1" dirty="0">
                <a:solidFill>
                  <a:srgbClr val="981F23"/>
                </a:solidFill>
                <a:latin typeface="Calibri" pitchFamily="-72" charset="0"/>
              </a:rPr>
              <a:t>The Speed of Trust</a:t>
            </a:r>
          </a:p>
        </p:txBody>
      </p:sp>
      <p:pic>
        <p:nvPicPr>
          <p:cNvPr id="2" name="Picture 1">
            <a:extLst>
              <a:ext uri="{FF2B5EF4-FFF2-40B4-BE49-F238E27FC236}">
                <a16:creationId xmlns:a16="http://schemas.microsoft.com/office/drawing/2014/main" id="{A87D3C23-DAF2-170F-4F82-47C763081BDB}"/>
              </a:ext>
            </a:extLst>
          </p:cNvPr>
          <p:cNvPicPr>
            <a:picLocks noChangeAspect="1"/>
          </p:cNvPicPr>
          <p:nvPr/>
        </p:nvPicPr>
        <p:blipFill>
          <a:blip r:embed="rId3"/>
          <a:srcRect/>
          <a:stretch/>
        </p:blipFill>
        <p:spPr bwMode="auto">
          <a:xfrm>
            <a:off x="7974867" y="6106816"/>
            <a:ext cx="1087438" cy="369728"/>
          </a:xfrm>
          <a:prstGeom prst="rect">
            <a:avLst/>
          </a:prstGeom>
          <a:noFill/>
          <a:ln w="9525">
            <a:noFill/>
            <a:miter lim="800000"/>
            <a:headEnd/>
            <a:tailEnd/>
          </a:ln>
        </p:spPr>
      </p:pic>
      <p:sp>
        <p:nvSpPr>
          <p:cNvPr id="3" name="Footer Placeholder 1">
            <a:extLst>
              <a:ext uri="{FF2B5EF4-FFF2-40B4-BE49-F238E27FC236}">
                <a16:creationId xmlns:a16="http://schemas.microsoft.com/office/drawing/2014/main" id="{2521F77B-0029-5BF1-2E63-20123661DEDC}"/>
              </a:ext>
            </a:extLst>
          </p:cNvPr>
          <p:cNvSpPr>
            <a:spLocks noGrp="1"/>
          </p:cNvSpPr>
          <p:nvPr/>
        </p:nvSpPr>
        <p:spPr>
          <a:xfrm>
            <a:off x="6105032" y="6454333"/>
            <a:ext cx="2895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800" kern="1200">
                <a:solidFill>
                  <a:schemeClr val="tx2"/>
                </a:solidFill>
                <a:latin typeface="+mn-lt"/>
                <a:ea typeface="+mn-ea"/>
                <a:cs typeface="+mn-cs"/>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r>
              <a:rPr lang="en-US" sz="900" dirty="0">
                <a:latin typeface="Calibri"/>
                <a:cs typeface="Calibri"/>
              </a:rPr>
              <a:t>Ken Chapman &amp; Associates, Inc. All Rights Reserved</a:t>
            </a:r>
          </a:p>
          <a:p>
            <a:pPr>
              <a:defRPr/>
            </a:pPr>
            <a:r>
              <a:rPr lang="en-US" sz="900" dirty="0">
                <a:latin typeface="Calibri"/>
                <a:cs typeface="Calibri"/>
              </a:rPr>
              <a:t>Not Licensed for Use Outside McWane, Inc.</a:t>
            </a:r>
          </a:p>
        </p:txBody>
      </p:sp>
    </p:spTree>
    <p:extLst>
      <p:ext uri="{BB962C8B-B14F-4D97-AF65-F5344CB8AC3E}">
        <p14:creationId xmlns:p14="http://schemas.microsoft.com/office/powerpoint/2010/main" val="24835921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1DB77EB1-E5A0-4E32-ABFC-69DE87744AAD}"/>
              </a:ext>
            </a:extLst>
          </p:cNvPr>
          <p:cNvSpPr txBox="1">
            <a:spLocks noChangeArrowheads="1"/>
          </p:cNvSpPr>
          <p:nvPr/>
        </p:nvSpPr>
        <p:spPr bwMode="auto">
          <a:xfrm>
            <a:off x="460250" y="1828800"/>
            <a:ext cx="8229600" cy="41608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spcBef>
                <a:spcPts val="576"/>
              </a:spcBef>
              <a:buFont typeface="Arial" pitchFamily="-72" charset="0"/>
              <a:buNone/>
            </a:pPr>
            <a:r>
              <a:rPr lang="en-US" dirty="0"/>
              <a:t>Quote #2</a:t>
            </a:r>
            <a:endParaRPr lang="en-US" dirty="0">
              <a:solidFill>
                <a:schemeClr val="tx1"/>
              </a:solidFill>
            </a:endParaRPr>
          </a:p>
          <a:p>
            <a:pPr marL="0" indent="0" algn="ctr" defTabSz="914400" eaLnBrk="1" hangingPunct="1">
              <a:spcBef>
                <a:spcPts val="576"/>
              </a:spcBef>
              <a:buFont typeface="Arial" pitchFamily="-72" charset="0"/>
              <a:buNone/>
            </a:pPr>
            <a:endParaRPr lang="en-US" sz="1000" b="1" dirty="0">
              <a:solidFill>
                <a:schemeClr val="tx1"/>
              </a:solidFill>
            </a:endParaRPr>
          </a:p>
          <a:p>
            <a:pPr marL="0" indent="0" algn="ctr" eaLnBrk="1" hangingPunct="1">
              <a:spcBef>
                <a:spcPts val="576"/>
              </a:spcBef>
              <a:buFont typeface="Wingdings" pitchFamily="-72" charset="2"/>
              <a:buNone/>
            </a:pPr>
            <a:r>
              <a:rPr lang="en-US" b="1" dirty="0"/>
              <a:t>People trust accountability. This means</a:t>
            </a:r>
            <a:r>
              <a:rPr lang="en-US" b="1" i="1" dirty="0"/>
              <a:t> I </a:t>
            </a:r>
            <a:r>
              <a:rPr lang="en-US" b="1" dirty="0"/>
              <a:t>must assume full responsibility for being trustworthy. My first responsibility is to manage my own words and behavior. It only works if I am fully responsible for me – no complaints, no hedging, no excuses.</a:t>
            </a:r>
            <a:endParaRPr lang="en-US" b="1" dirty="0">
              <a:latin typeface="Calibri" pitchFamily="-72" charset="0"/>
            </a:endParaRPr>
          </a:p>
          <a:p>
            <a:pPr marL="0" indent="0" algn="ctr" defTabSz="914400">
              <a:spcBef>
                <a:spcPts val="576"/>
              </a:spcBef>
              <a:buNone/>
            </a:pPr>
            <a:endParaRPr lang="en-US" sz="1400" b="1" dirty="0"/>
          </a:p>
          <a:p>
            <a:pPr marL="0" indent="0" algn="r" defTabSz="914400">
              <a:spcBef>
                <a:spcPts val="576"/>
              </a:spcBef>
              <a:buNone/>
            </a:pPr>
            <a:r>
              <a:rPr lang="en-US" sz="1400" dirty="0"/>
              <a:t>[Chapter 4, Page 34]</a:t>
            </a:r>
          </a:p>
        </p:txBody>
      </p:sp>
      <p:sp>
        <p:nvSpPr>
          <p:cNvPr id="31747" name="Date Placeholder 3"/>
          <p:cNvSpPr txBox="1">
            <a:spLocks noGrp="1"/>
          </p:cNvSpPr>
          <p:nvPr/>
        </p:nvSpPr>
        <p:spPr bwMode="auto">
          <a:xfrm>
            <a:off x="0" y="6596063"/>
            <a:ext cx="3276600" cy="261937"/>
          </a:xfrm>
          <a:prstGeom prst="rect">
            <a:avLst/>
          </a:prstGeom>
          <a:noFill/>
          <a:ln w="9525">
            <a:noFill/>
            <a:miter lim="800000"/>
            <a:headEnd/>
            <a:tailEnd/>
          </a:ln>
        </p:spPr>
        <p:txBody>
          <a:bodyPr lIns="91432" tIns="45715" rIns="91432" bIns="45715" anchor="ctr">
            <a:prstTxWarp prst="textNoShape">
              <a:avLst/>
            </a:prstTxWarp>
          </a:bodyPr>
          <a:lstStyle/>
          <a:p>
            <a:pPr defTabSz="914400" eaLnBrk="0" hangingPunct="0"/>
            <a:endParaRPr lang="en-US" sz="1100" b="0">
              <a:solidFill>
                <a:srgbClr val="948A54"/>
              </a:solidFill>
              <a:latin typeface="Verdana" pitchFamily="-72" charset="0"/>
            </a:endParaRPr>
          </a:p>
        </p:txBody>
      </p:sp>
      <p:sp>
        <p:nvSpPr>
          <p:cNvPr id="2" name="Rectangle 2">
            <a:extLst>
              <a:ext uri="{FF2B5EF4-FFF2-40B4-BE49-F238E27FC236}">
                <a16:creationId xmlns:a16="http://schemas.microsoft.com/office/drawing/2014/main" id="{5CDE3438-6CFA-E98A-72F1-21EFAFC27CCB}"/>
              </a:ext>
            </a:extLst>
          </p:cNvPr>
          <p:cNvSpPr txBox="1">
            <a:spLocks noChangeArrowheads="1"/>
          </p:cNvSpPr>
          <p:nvPr/>
        </p:nvSpPr>
        <p:spPr>
          <a:xfrm>
            <a:off x="82296" y="548640"/>
            <a:ext cx="8979408" cy="978408"/>
          </a:xfrm>
          <a:prstGeom prst="rect">
            <a:avLst/>
          </a:prstGeom>
        </p:spPr>
        <p:txBody>
          <a:bodyPr vert="horz" wrap="square" lIns="91440" tIns="45720" rIns="91440" bIns="45720" numCol="1" rtlCol="0" anchor="ctr" anchorCtr="0" compatLnSpc="1">
            <a:prstTxWarp prst="textNoShape">
              <a:avLst/>
            </a:prstTxWarp>
            <a:normAutofit fontScale="975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3200" b="1" dirty="0">
                <a:solidFill>
                  <a:schemeClr val="accent6"/>
                </a:solidFill>
                <a:latin typeface="Calibri" pitchFamily="-72" charset="0"/>
              </a:rPr>
              <a:t>The Leader’s Code</a:t>
            </a:r>
            <a:br>
              <a:rPr lang="en-US" sz="3200" b="1" dirty="0">
                <a:solidFill>
                  <a:schemeClr val="hlink"/>
                </a:solidFill>
                <a:latin typeface="Calibri" pitchFamily="-72" charset="0"/>
              </a:rPr>
            </a:br>
            <a:r>
              <a:rPr lang="en-US" sz="3200" b="1" i="1" dirty="0">
                <a:solidFill>
                  <a:srgbClr val="981F23"/>
                </a:solidFill>
                <a:latin typeface="Calibri" pitchFamily="-72" charset="0"/>
              </a:rPr>
              <a:t>The Speed of Trust</a:t>
            </a:r>
          </a:p>
        </p:txBody>
      </p:sp>
      <p:pic>
        <p:nvPicPr>
          <p:cNvPr id="3" name="Picture 2">
            <a:extLst>
              <a:ext uri="{FF2B5EF4-FFF2-40B4-BE49-F238E27FC236}">
                <a16:creationId xmlns:a16="http://schemas.microsoft.com/office/drawing/2014/main" id="{92A0E579-D7B3-ED1B-450A-96550049FFC4}"/>
              </a:ext>
            </a:extLst>
          </p:cNvPr>
          <p:cNvPicPr>
            <a:picLocks noChangeAspect="1"/>
          </p:cNvPicPr>
          <p:nvPr/>
        </p:nvPicPr>
        <p:blipFill>
          <a:blip r:embed="rId3"/>
          <a:srcRect/>
          <a:stretch/>
        </p:blipFill>
        <p:spPr bwMode="auto">
          <a:xfrm>
            <a:off x="7974867" y="6106816"/>
            <a:ext cx="1087438" cy="369728"/>
          </a:xfrm>
          <a:prstGeom prst="rect">
            <a:avLst/>
          </a:prstGeom>
          <a:noFill/>
          <a:ln w="9525">
            <a:noFill/>
            <a:miter lim="800000"/>
            <a:headEnd/>
            <a:tailEnd/>
          </a:ln>
        </p:spPr>
      </p:pic>
      <p:sp>
        <p:nvSpPr>
          <p:cNvPr id="6" name="Footer Placeholder 1">
            <a:extLst>
              <a:ext uri="{FF2B5EF4-FFF2-40B4-BE49-F238E27FC236}">
                <a16:creationId xmlns:a16="http://schemas.microsoft.com/office/drawing/2014/main" id="{E347E08D-E0A0-BA4E-2D9A-037D60F7BCC9}"/>
              </a:ext>
            </a:extLst>
          </p:cNvPr>
          <p:cNvSpPr>
            <a:spLocks noGrp="1"/>
          </p:cNvSpPr>
          <p:nvPr/>
        </p:nvSpPr>
        <p:spPr>
          <a:xfrm>
            <a:off x="6105032" y="6454333"/>
            <a:ext cx="2895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800" kern="1200">
                <a:solidFill>
                  <a:schemeClr val="tx2"/>
                </a:solidFill>
                <a:latin typeface="+mn-lt"/>
                <a:ea typeface="+mn-ea"/>
                <a:cs typeface="+mn-cs"/>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r>
              <a:rPr lang="en-US" sz="900" dirty="0">
                <a:latin typeface="Calibri"/>
                <a:cs typeface="Calibri"/>
              </a:rPr>
              <a:t>Ken Chapman &amp; Associates, Inc. All Rights Reserved</a:t>
            </a:r>
          </a:p>
          <a:p>
            <a:pPr>
              <a:defRPr/>
            </a:pPr>
            <a:r>
              <a:rPr lang="en-US" sz="900" dirty="0">
                <a:latin typeface="Calibri"/>
                <a:cs typeface="Calibri"/>
              </a:rPr>
              <a:t>Not Licensed for Use Outside McWane, Inc.</a:t>
            </a:r>
          </a:p>
        </p:txBody>
      </p:sp>
    </p:spTree>
    <p:extLst>
      <p:ext uri="{BB962C8B-B14F-4D97-AF65-F5344CB8AC3E}">
        <p14:creationId xmlns:p14="http://schemas.microsoft.com/office/powerpoint/2010/main" val="35982712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1DB77EB1-E5A0-4E32-ABFC-69DE87744AAD}"/>
              </a:ext>
            </a:extLst>
          </p:cNvPr>
          <p:cNvSpPr txBox="1">
            <a:spLocks noChangeArrowheads="1"/>
          </p:cNvSpPr>
          <p:nvPr/>
        </p:nvSpPr>
        <p:spPr bwMode="auto">
          <a:xfrm>
            <a:off x="460250" y="1828799"/>
            <a:ext cx="8229600" cy="4709161"/>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spcBef>
                <a:spcPts val="576"/>
              </a:spcBef>
              <a:buNone/>
            </a:pPr>
            <a:r>
              <a:rPr lang="en-US" dirty="0"/>
              <a:t>Quote #3</a:t>
            </a:r>
            <a:endParaRPr lang="en-US" b="1" dirty="0">
              <a:solidFill>
                <a:schemeClr val="tx1"/>
              </a:solidFill>
            </a:endParaRPr>
          </a:p>
          <a:p>
            <a:pPr marL="0" indent="0" algn="ctr" defTabSz="914400" eaLnBrk="1" hangingPunct="1">
              <a:spcBef>
                <a:spcPts val="576"/>
              </a:spcBef>
              <a:buNone/>
            </a:pPr>
            <a:endParaRPr lang="en-US" sz="1000" b="1" dirty="0">
              <a:solidFill>
                <a:schemeClr val="tx1"/>
              </a:solidFill>
            </a:endParaRPr>
          </a:p>
          <a:p>
            <a:pPr marL="0" indent="0" algn="ctr" eaLnBrk="1" hangingPunct="1">
              <a:spcBef>
                <a:spcPts val="576"/>
              </a:spcBef>
              <a:buNone/>
            </a:pPr>
            <a:r>
              <a:rPr lang="en-US" b="1" dirty="0"/>
              <a:t>People trust candor and clarity. </a:t>
            </a:r>
          </a:p>
          <a:p>
            <a:pPr marL="0" indent="0" algn="ctr" eaLnBrk="1" hangingPunct="1">
              <a:spcBef>
                <a:spcPts val="576"/>
              </a:spcBef>
              <a:buNone/>
            </a:pPr>
            <a:r>
              <a:rPr lang="en-US" b="1" dirty="0"/>
              <a:t>They may not always like it, but they trust it. </a:t>
            </a:r>
          </a:p>
          <a:p>
            <a:pPr marL="0" indent="0" algn="ctr" defTabSz="914400">
              <a:spcBef>
                <a:spcPts val="576"/>
              </a:spcBef>
              <a:buNone/>
            </a:pPr>
            <a:endParaRPr lang="en-US" sz="200" b="1" dirty="0"/>
          </a:p>
          <a:p>
            <a:pPr marL="0" indent="0" algn="r" defTabSz="914400">
              <a:spcBef>
                <a:spcPts val="576"/>
              </a:spcBef>
              <a:buNone/>
            </a:pPr>
            <a:r>
              <a:rPr lang="en-US" sz="1400" dirty="0"/>
              <a:t>[Chapter 4, Page 35]</a:t>
            </a:r>
          </a:p>
          <a:p>
            <a:pPr marL="0" indent="0" algn="ctr" defTabSz="914400" eaLnBrk="1" hangingPunct="1">
              <a:lnSpc>
                <a:spcPct val="90000"/>
              </a:lnSpc>
              <a:spcBef>
                <a:spcPts val="576"/>
              </a:spcBef>
              <a:buNone/>
            </a:pPr>
            <a:endParaRPr lang="en-US" sz="1000" b="1" dirty="0">
              <a:solidFill>
                <a:schemeClr val="tx1"/>
              </a:solidFill>
            </a:endParaRPr>
          </a:p>
        </p:txBody>
      </p:sp>
      <p:sp>
        <p:nvSpPr>
          <p:cNvPr id="31747" name="Date Placeholder 3"/>
          <p:cNvSpPr txBox="1">
            <a:spLocks noGrp="1"/>
          </p:cNvSpPr>
          <p:nvPr/>
        </p:nvSpPr>
        <p:spPr bwMode="auto">
          <a:xfrm>
            <a:off x="0" y="6596063"/>
            <a:ext cx="3276600" cy="261937"/>
          </a:xfrm>
          <a:prstGeom prst="rect">
            <a:avLst/>
          </a:prstGeom>
          <a:noFill/>
          <a:ln w="9525">
            <a:noFill/>
            <a:miter lim="800000"/>
            <a:headEnd/>
            <a:tailEnd/>
          </a:ln>
        </p:spPr>
        <p:txBody>
          <a:bodyPr lIns="91432" tIns="45715" rIns="91432" bIns="45715" anchor="ctr">
            <a:prstTxWarp prst="textNoShape">
              <a:avLst/>
            </a:prstTxWarp>
          </a:bodyPr>
          <a:lstStyle/>
          <a:p>
            <a:pPr defTabSz="914400" eaLnBrk="0" hangingPunct="0"/>
            <a:endParaRPr lang="en-US" sz="1100" b="0">
              <a:solidFill>
                <a:srgbClr val="948A54"/>
              </a:solidFill>
              <a:latin typeface="Verdana" pitchFamily="-72" charset="0"/>
            </a:endParaRPr>
          </a:p>
        </p:txBody>
      </p:sp>
      <p:sp>
        <p:nvSpPr>
          <p:cNvPr id="2" name="Rectangle 2">
            <a:extLst>
              <a:ext uri="{FF2B5EF4-FFF2-40B4-BE49-F238E27FC236}">
                <a16:creationId xmlns:a16="http://schemas.microsoft.com/office/drawing/2014/main" id="{8E875EBB-D449-9FE2-A197-690F95CA5DCF}"/>
              </a:ext>
            </a:extLst>
          </p:cNvPr>
          <p:cNvSpPr txBox="1">
            <a:spLocks noChangeArrowheads="1"/>
          </p:cNvSpPr>
          <p:nvPr/>
        </p:nvSpPr>
        <p:spPr>
          <a:xfrm>
            <a:off x="82296" y="548640"/>
            <a:ext cx="8979408" cy="978408"/>
          </a:xfrm>
          <a:prstGeom prst="rect">
            <a:avLst/>
          </a:prstGeom>
        </p:spPr>
        <p:txBody>
          <a:bodyPr vert="horz" wrap="square" lIns="91440" tIns="45720" rIns="91440" bIns="45720" numCol="1" rtlCol="0" anchor="ctr" anchorCtr="0" compatLnSpc="1">
            <a:prstTxWarp prst="textNoShape">
              <a:avLst/>
            </a:prstTxWarp>
            <a:normAutofit fontScale="975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3200" b="1" dirty="0">
                <a:solidFill>
                  <a:schemeClr val="accent6"/>
                </a:solidFill>
                <a:latin typeface="Calibri" pitchFamily="-72" charset="0"/>
              </a:rPr>
              <a:t>The Leader’s Code</a:t>
            </a:r>
            <a:br>
              <a:rPr lang="en-US" sz="3200" b="1" dirty="0">
                <a:solidFill>
                  <a:schemeClr val="hlink"/>
                </a:solidFill>
                <a:latin typeface="Calibri" pitchFamily="-72" charset="0"/>
              </a:rPr>
            </a:br>
            <a:r>
              <a:rPr lang="en-US" sz="3200" b="1" i="1" dirty="0">
                <a:solidFill>
                  <a:srgbClr val="981F23"/>
                </a:solidFill>
                <a:latin typeface="Calibri" pitchFamily="-72" charset="0"/>
              </a:rPr>
              <a:t>The Speed of Trust</a:t>
            </a:r>
          </a:p>
        </p:txBody>
      </p:sp>
      <p:pic>
        <p:nvPicPr>
          <p:cNvPr id="3" name="Picture 2">
            <a:extLst>
              <a:ext uri="{FF2B5EF4-FFF2-40B4-BE49-F238E27FC236}">
                <a16:creationId xmlns:a16="http://schemas.microsoft.com/office/drawing/2014/main" id="{5453333E-9D1B-26E4-3E94-64799EAA788F}"/>
              </a:ext>
            </a:extLst>
          </p:cNvPr>
          <p:cNvPicPr>
            <a:picLocks noChangeAspect="1"/>
          </p:cNvPicPr>
          <p:nvPr/>
        </p:nvPicPr>
        <p:blipFill>
          <a:blip r:embed="rId3"/>
          <a:srcRect/>
          <a:stretch/>
        </p:blipFill>
        <p:spPr bwMode="auto">
          <a:xfrm>
            <a:off x="7974867" y="6106816"/>
            <a:ext cx="1087438" cy="369728"/>
          </a:xfrm>
          <a:prstGeom prst="rect">
            <a:avLst/>
          </a:prstGeom>
          <a:noFill/>
          <a:ln w="9525">
            <a:noFill/>
            <a:miter lim="800000"/>
            <a:headEnd/>
            <a:tailEnd/>
          </a:ln>
        </p:spPr>
      </p:pic>
      <p:sp>
        <p:nvSpPr>
          <p:cNvPr id="6" name="Footer Placeholder 1">
            <a:extLst>
              <a:ext uri="{FF2B5EF4-FFF2-40B4-BE49-F238E27FC236}">
                <a16:creationId xmlns:a16="http://schemas.microsoft.com/office/drawing/2014/main" id="{6B99483B-D468-674B-6F1C-D777FBC3F223}"/>
              </a:ext>
            </a:extLst>
          </p:cNvPr>
          <p:cNvSpPr>
            <a:spLocks noGrp="1"/>
          </p:cNvSpPr>
          <p:nvPr/>
        </p:nvSpPr>
        <p:spPr>
          <a:xfrm>
            <a:off x="6105032" y="6454333"/>
            <a:ext cx="2895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800" kern="1200">
                <a:solidFill>
                  <a:schemeClr val="tx2"/>
                </a:solidFill>
                <a:latin typeface="+mn-lt"/>
                <a:ea typeface="+mn-ea"/>
                <a:cs typeface="+mn-cs"/>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r>
              <a:rPr lang="en-US" sz="900" dirty="0">
                <a:latin typeface="Calibri"/>
                <a:cs typeface="Calibri"/>
              </a:rPr>
              <a:t>Ken Chapman &amp; Associates, Inc. All Rights Reserved</a:t>
            </a:r>
          </a:p>
          <a:p>
            <a:pPr>
              <a:defRPr/>
            </a:pPr>
            <a:r>
              <a:rPr lang="en-US" sz="900" dirty="0">
                <a:latin typeface="Calibri"/>
                <a:cs typeface="Calibri"/>
              </a:rPr>
              <a:t>Not Licensed for Use Outside McWane, Inc.</a:t>
            </a:r>
          </a:p>
        </p:txBody>
      </p:sp>
    </p:spTree>
    <p:extLst>
      <p:ext uri="{BB962C8B-B14F-4D97-AF65-F5344CB8AC3E}">
        <p14:creationId xmlns:p14="http://schemas.microsoft.com/office/powerpoint/2010/main" val="29419711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1DB77EB1-E5A0-4E32-ABFC-69DE87744AAD}"/>
              </a:ext>
            </a:extLst>
          </p:cNvPr>
          <p:cNvSpPr txBox="1">
            <a:spLocks noChangeArrowheads="1"/>
          </p:cNvSpPr>
          <p:nvPr/>
        </p:nvSpPr>
        <p:spPr bwMode="auto">
          <a:xfrm>
            <a:off x="460250" y="1828798"/>
            <a:ext cx="8229600" cy="4798301"/>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spcBef>
                <a:spcPts val="576"/>
              </a:spcBef>
              <a:buNone/>
            </a:pPr>
            <a:r>
              <a:rPr lang="en-US" dirty="0"/>
              <a:t>Quote #4</a:t>
            </a:r>
            <a:endParaRPr lang="en-US" b="1" dirty="0">
              <a:solidFill>
                <a:schemeClr val="tx1"/>
              </a:solidFill>
            </a:endParaRPr>
          </a:p>
          <a:p>
            <a:pPr marL="0" indent="0" algn="ctr" defTabSz="914400" eaLnBrk="1" hangingPunct="1">
              <a:spcBef>
                <a:spcPts val="576"/>
              </a:spcBef>
              <a:buNone/>
            </a:pPr>
            <a:endParaRPr lang="en-US" sz="1000" b="1" dirty="0">
              <a:solidFill>
                <a:schemeClr val="tx1"/>
              </a:solidFill>
            </a:endParaRPr>
          </a:p>
          <a:p>
            <a:pPr marL="0" indent="0" algn="ctr" eaLnBrk="1" hangingPunct="1">
              <a:spcAft>
                <a:spcPts val="0"/>
              </a:spcAft>
              <a:buNone/>
            </a:pPr>
            <a:r>
              <a:rPr lang="en-US" b="1" dirty="0"/>
              <a:t>People trust those who make the effort to care and connect. People do not care what you know until they know you care. We do not, and often cannot, trust what we do not know. The people around us need to know who we are, where we are from, and what is important to us. We must listen long enough and well enough to learn the same about them. </a:t>
            </a:r>
            <a:endParaRPr lang="en-US" sz="1400" b="1" dirty="0">
              <a:solidFill>
                <a:srgbClr val="800000"/>
              </a:solidFill>
            </a:endParaRPr>
          </a:p>
          <a:p>
            <a:pPr marL="0" indent="0" algn="r" defTabSz="914400">
              <a:spcBef>
                <a:spcPts val="576"/>
              </a:spcBef>
              <a:buNone/>
            </a:pPr>
            <a:r>
              <a:rPr lang="en-US" sz="1400" dirty="0"/>
              <a:t>[Chapter 4, Pages 36-37]</a:t>
            </a:r>
          </a:p>
        </p:txBody>
      </p:sp>
      <p:sp>
        <p:nvSpPr>
          <p:cNvPr id="31747" name="Date Placeholder 3"/>
          <p:cNvSpPr txBox="1">
            <a:spLocks noGrp="1"/>
          </p:cNvSpPr>
          <p:nvPr/>
        </p:nvSpPr>
        <p:spPr bwMode="auto">
          <a:xfrm>
            <a:off x="0" y="6596063"/>
            <a:ext cx="3276600" cy="261937"/>
          </a:xfrm>
          <a:prstGeom prst="rect">
            <a:avLst/>
          </a:prstGeom>
          <a:noFill/>
          <a:ln w="9525">
            <a:noFill/>
            <a:miter lim="800000"/>
            <a:headEnd/>
            <a:tailEnd/>
          </a:ln>
        </p:spPr>
        <p:txBody>
          <a:bodyPr lIns="91432" tIns="45715" rIns="91432" bIns="45715" anchor="ctr">
            <a:prstTxWarp prst="textNoShape">
              <a:avLst/>
            </a:prstTxWarp>
          </a:bodyPr>
          <a:lstStyle/>
          <a:p>
            <a:pPr defTabSz="914400" eaLnBrk="0" hangingPunct="0"/>
            <a:endParaRPr lang="en-US" sz="1100" b="0">
              <a:solidFill>
                <a:srgbClr val="948A54"/>
              </a:solidFill>
              <a:latin typeface="Verdana" pitchFamily="-72" charset="0"/>
            </a:endParaRPr>
          </a:p>
        </p:txBody>
      </p:sp>
      <p:sp>
        <p:nvSpPr>
          <p:cNvPr id="2" name="Rectangle 2">
            <a:extLst>
              <a:ext uri="{FF2B5EF4-FFF2-40B4-BE49-F238E27FC236}">
                <a16:creationId xmlns:a16="http://schemas.microsoft.com/office/drawing/2014/main" id="{2B835F94-3CBE-7858-F50B-331343B76DE7}"/>
              </a:ext>
            </a:extLst>
          </p:cNvPr>
          <p:cNvSpPr txBox="1">
            <a:spLocks noChangeArrowheads="1"/>
          </p:cNvSpPr>
          <p:nvPr/>
        </p:nvSpPr>
        <p:spPr>
          <a:xfrm>
            <a:off x="82296" y="548640"/>
            <a:ext cx="8979408" cy="978408"/>
          </a:xfrm>
          <a:prstGeom prst="rect">
            <a:avLst/>
          </a:prstGeom>
        </p:spPr>
        <p:txBody>
          <a:bodyPr vert="horz" wrap="square" lIns="91440" tIns="45720" rIns="91440" bIns="45720" numCol="1" rtlCol="0" anchor="ctr" anchorCtr="0" compatLnSpc="1">
            <a:prstTxWarp prst="textNoShape">
              <a:avLst/>
            </a:prstTxWarp>
            <a:normAutofit fontScale="975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3200" b="1" dirty="0">
                <a:solidFill>
                  <a:schemeClr val="accent6"/>
                </a:solidFill>
                <a:latin typeface="Calibri" pitchFamily="-72" charset="0"/>
              </a:rPr>
              <a:t>The Leader’s Code</a:t>
            </a:r>
            <a:br>
              <a:rPr lang="en-US" sz="3200" b="1" dirty="0">
                <a:solidFill>
                  <a:schemeClr val="hlink"/>
                </a:solidFill>
                <a:latin typeface="Calibri" pitchFamily="-72" charset="0"/>
              </a:rPr>
            </a:br>
            <a:r>
              <a:rPr lang="en-US" sz="3200" b="1" i="1" dirty="0">
                <a:solidFill>
                  <a:srgbClr val="981F23"/>
                </a:solidFill>
                <a:latin typeface="Calibri" pitchFamily="-72" charset="0"/>
              </a:rPr>
              <a:t>The Speed of Trust</a:t>
            </a:r>
          </a:p>
        </p:txBody>
      </p:sp>
      <p:pic>
        <p:nvPicPr>
          <p:cNvPr id="3" name="Picture 2">
            <a:extLst>
              <a:ext uri="{FF2B5EF4-FFF2-40B4-BE49-F238E27FC236}">
                <a16:creationId xmlns:a16="http://schemas.microsoft.com/office/drawing/2014/main" id="{9E7EF950-7E2D-EB21-56B4-01F187DB2BAC}"/>
              </a:ext>
            </a:extLst>
          </p:cNvPr>
          <p:cNvPicPr>
            <a:picLocks noChangeAspect="1"/>
          </p:cNvPicPr>
          <p:nvPr/>
        </p:nvPicPr>
        <p:blipFill>
          <a:blip r:embed="rId3"/>
          <a:srcRect/>
          <a:stretch/>
        </p:blipFill>
        <p:spPr bwMode="auto">
          <a:xfrm>
            <a:off x="7974867" y="6106816"/>
            <a:ext cx="1087438" cy="369728"/>
          </a:xfrm>
          <a:prstGeom prst="rect">
            <a:avLst/>
          </a:prstGeom>
          <a:noFill/>
          <a:ln w="9525">
            <a:noFill/>
            <a:miter lim="800000"/>
            <a:headEnd/>
            <a:tailEnd/>
          </a:ln>
        </p:spPr>
      </p:pic>
      <p:sp>
        <p:nvSpPr>
          <p:cNvPr id="6" name="Footer Placeholder 1">
            <a:extLst>
              <a:ext uri="{FF2B5EF4-FFF2-40B4-BE49-F238E27FC236}">
                <a16:creationId xmlns:a16="http://schemas.microsoft.com/office/drawing/2014/main" id="{269AB52F-32C8-DE20-E6AD-B0888380576E}"/>
              </a:ext>
            </a:extLst>
          </p:cNvPr>
          <p:cNvSpPr>
            <a:spLocks noGrp="1"/>
          </p:cNvSpPr>
          <p:nvPr/>
        </p:nvSpPr>
        <p:spPr>
          <a:xfrm>
            <a:off x="6105032" y="6454333"/>
            <a:ext cx="2895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800" kern="1200">
                <a:solidFill>
                  <a:schemeClr val="tx2"/>
                </a:solidFill>
                <a:latin typeface="+mn-lt"/>
                <a:ea typeface="+mn-ea"/>
                <a:cs typeface="+mn-cs"/>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r>
              <a:rPr lang="en-US" sz="900" dirty="0">
                <a:latin typeface="Calibri"/>
                <a:cs typeface="Calibri"/>
              </a:rPr>
              <a:t>Ken Chapman &amp; Associates, Inc. All Rights Reserved</a:t>
            </a:r>
          </a:p>
          <a:p>
            <a:pPr>
              <a:defRPr/>
            </a:pPr>
            <a:r>
              <a:rPr lang="en-US" sz="900" dirty="0">
                <a:latin typeface="Calibri"/>
                <a:cs typeface="Calibri"/>
              </a:rPr>
              <a:t>Not Licensed for Use Outside McWane, Inc.</a:t>
            </a:r>
          </a:p>
        </p:txBody>
      </p:sp>
    </p:spTree>
    <p:extLst>
      <p:ext uri="{BB962C8B-B14F-4D97-AF65-F5344CB8AC3E}">
        <p14:creationId xmlns:p14="http://schemas.microsoft.com/office/powerpoint/2010/main" val="5997386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1DB77EB1-E5A0-4E32-ABFC-69DE87744AAD}"/>
              </a:ext>
            </a:extLst>
          </p:cNvPr>
          <p:cNvSpPr txBox="1">
            <a:spLocks noChangeArrowheads="1"/>
          </p:cNvSpPr>
          <p:nvPr/>
        </p:nvSpPr>
        <p:spPr bwMode="auto">
          <a:xfrm>
            <a:off x="460250" y="1828799"/>
            <a:ext cx="8229600" cy="4798301"/>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spcBef>
                <a:spcPts val="576"/>
              </a:spcBef>
              <a:buNone/>
            </a:pPr>
            <a:r>
              <a:rPr lang="en-US" dirty="0"/>
              <a:t>Quote #5</a:t>
            </a:r>
            <a:endParaRPr lang="en-US" b="1" dirty="0">
              <a:solidFill>
                <a:schemeClr val="tx1"/>
              </a:solidFill>
            </a:endParaRPr>
          </a:p>
          <a:p>
            <a:pPr marL="0" indent="0" algn="ctr" defTabSz="914400" eaLnBrk="1" hangingPunct="1">
              <a:spcBef>
                <a:spcPts val="576"/>
              </a:spcBef>
              <a:buNone/>
            </a:pPr>
            <a:endParaRPr lang="en-US" sz="1000" b="1" dirty="0">
              <a:solidFill>
                <a:schemeClr val="tx1"/>
              </a:solidFill>
            </a:endParaRPr>
          </a:p>
          <a:p>
            <a:pPr marL="0" indent="0" algn="ctr">
              <a:spcBef>
                <a:spcPts val="576"/>
              </a:spcBef>
              <a:buNone/>
            </a:pPr>
            <a:r>
              <a:rPr lang="en-US" sz="2300" b="1" dirty="0"/>
              <a:t>People trust clear-eyed optimism. Optimism inspires trust. People want to believe things will work out. No matter how gloomy the present circumstance, people are drawn to hope. They know a can-do attitude makes a big difference.</a:t>
            </a:r>
          </a:p>
          <a:p>
            <a:pPr marL="0" indent="0" algn="ctr" defTabSz="914400">
              <a:spcBef>
                <a:spcPts val="576"/>
              </a:spcBef>
              <a:buNone/>
            </a:pPr>
            <a:endParaRPr lang="en-US" sz="500" b="1" dirty="0"/>
          </a:p>
          <a:p>
            <a:pPr marL="0" indent="0" algn="r" defTabSz="914400">
              <a:spcBef>
                <a:spcPts val="576"/>
              </a:spcBef>
              <a:buNone/>
            </a:pPr>
            <a:r>
              <a:rPr lang="en-US" sz="1400" dirty="0"/>
              <a:t>[Chapter 4, Page 39]</a:t>
            </a:r>
          </a:p>
        </p:txBody>
      </p:sp>
      <p:sp>
        <p:nvSpPr>
          <p:cNvPr id="2" name="Rectangle 2">
            <a:extLst>
              <a:ext uri="{FF2B5EF4-FFF2-40B4-BE49-F238E27FC236}">
                <a16:creationId xmlns:a16="http://schemas.microsoft.com/office/drawing/2014/main" id="{854E0457-9195-714D-4C67-760F5B867EFE}"/>
              </a:ext>
            </a:extLst>
          </p:cNvPr>
          <p:cNvSpPr txBox="1">
            <a:spLocks noChangeArrowheads="1"/>
          </p:cNvSpPr>
          <p:nvPr/>
        </p:nvSpPr>
        <p:spPr>
          <a:xfrm>
            <a:off x="82296" y="548640"/>
            <a:ext cx="8979408" cy="978408"/>
          </a:xfrm>
          <a:prstGeom prst="rect">
            <a:avLst/>
          </a:prstGeom>
        </p:spPr>
        <p:txBody>
          <a:bodyPr vert="horz" wrap="square" lIns="91440" tIns="45720" rIns="91440" bIns="45720" numCol="1" rtlCol="0" anchor="ctr" anchorCtr="0" compatLnSpc="1">
            <a:prstTxWarp prst="textNoShape">
              <a:avLst/>
            </a:prstTxWarp>
            <a:normAutofit fontScale="975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3200" b="1" dirty="0">
                <a:solidFill>
                  <a:schemeClr val="accent6"/>
                </a:solidFill>
                <a:latin typeface="Calibri" pitchFamily="-72" charset="0"/>
              </a:rPr>
              <a:t>The Leader’s Code</a:t>
            </a:r>
            <a:br>
              <a:rPr lang="en-US" sz="3200" b="1" dirty="0">
                <a:solidFill>
                  <a:schemeClr val="hlink"/>
                </a:solidFill>
                <a:latin typeface="Calibri" pitchFamily="-72" charset="0"/>
              </a:rPr>
            </a:br>
            <a:r>
              <a:rPr lang="en-US" sz="3200" b="1" i="1" dirty="0">
                <a:solidFill>
                  <a:srgbClr val="981F23"/>
                </a:solidFill>
                <a:latin typeface="Calibri" pitchFamily="-72" charset="0"/>
              </a:rPr>
              <a:t>The Speed of Trust</a:t>
            </a:r>
          </a:p>
        </p:txBody>
      </p:sp>
      <p:pic>
        <p:nvPicPr>
          <p:cNvPr id="3" name="Picture 2">
            <a:extLst>
              <a:ext uri="{FF2B5EF4-FFF2-40B4-BE49-F238E27FC236}">
                <a16:creationId xmlns:a16="http://schemas.microsoft.com/office/drawing/2014/main" id="{CCAC9FE9-DB29-1CC2-D612-7566209BB8FD}"/>
              </a:ext>
            </a:extLst>
          </p:cNvPr>
          <p:cNvPicPr>
            <a:picLocks noChangeAspect="1"/>
          </p:cNvPicPr>
          <p:nvPr/>
        </p:nvPicPr>
        <p:blipFill>
          <a:blip r:embed="rId3"/>
          <a:srcRect/>
          <a:stretch/>
        </p:blipFill>
        <p:spPr bwMode="auto">
          <a:xfrm>
            <a:off x="7974867" y="6106816"/>
            <a:ext cx="1087438" cy="369728"/>
          </a:xfrm>
          <a:prstGeom prst="rect">
            <a:avLst/>
          </a:prstGeom>
          <a:noFill/>
          <a:ln w="9525">
            <a:noFill/>
            <a:miter lim="800000"/>
            <a:headEnd/>
            <a:tailEnd/>
          </a:ln>
        </p:spPr>
      </p:pic>
      <p:sp>
        <p:nvSpPr>
          <p:cNvPr id="6" name="Footer Placeholder 1">
            <a:extLst>
              <a:ext uri="{FF2B5EF4-FFF2-40B4-BE49-F238E27FC236}">
                <a16:creationId xmlns:a16="http://schemas.microsoft.com/office/drawing/2014/main" id="{47AEEB83-6227-B24D-7214-714C162F0D54}"/>
              </a:ext>
            </a:extLst>
          </p:cNvPr>
          <p:cNvSpPr>
            <a:spLocks noGrp="1"/>
          </p:cNvSpPr>
          <p:nvPr/>
        </p:nvSpPr>
        <p:spPr>
          <a:xfrm>
            <a:off x="6105032" y="6454333"/>
            <a:ext cx="2895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800" kern="1200">
                <a:solidFill>
                  <a:schemeClr val="tx2"/>
                </a:solidFill>
                <a:latin typeface="+mn-lt"/>
                <a:ea typeface="+mn-ea"/>
                <a:cs typeface="+mn-cs"/>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r>
              <a:rPr lang="en-US" sz="900" dirty="0">
                <a:latin typeface="Calibri"/>
                <a:cs typeface="Calibri"/>
              </a:rPr>
              <a:t>Ken Chapman &amp; Associates, Inc. All Rights Reserved</a:t>
            </a:r>
          </a:p>
          <a:p>
            <a:pPr>
              <a:defRPr/>
            </a:pPr>
            <a:r>
              <a:rPr lang="en-US" sz="900" dirty="0">
                <a:latin typeface="Calibri"/>
                <a:cs typeface="Calibri"/>
              </a:rPr>
              <a:t>Not Licensed for Use Outside McWane, Inc.</a:t>
            </a:r>
          </a:p>
        </p:txBody>
      </p:sp>
    </p:spTree>
    <p:extLst>
      <p:ext uri="{BB962C8B-B14F-4D97-AF65-F5344CB8AC3E}">
        <p14:creationId xmlns:p14="http://schemas.microsoft.com/office/powerpoint/2010/main" val="1405183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1DB77EB1-E5A0-4E32-ABFC-69DE87744AAD}"/>
              </a:ext>
            </a:extLst>
          </p:cNvPr>
          <p:cNvSpPr txBox="1">
            <a:spLocks noChangeArrowheads="1"/>
          </p:cNvSpPr>
          <p:nvPr/>
        </p:nvSpPr>
        <p:spPr bwMode="auto">
          <a:xfrm>
            <a:off x="460250" y="1828800"/>
            <a:ext cx="8229600" cy="41608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buFont typeface="Arial" pitchFamily="-72" charset="0"/>
              <a:buNone/>
            </a:pPr>
            <a:r>
              <a:rPr lang="en-US" dirty="0"/>
              <a:t>Quote #6</a:t>
            </a:r>
          </a:p>
          <a:p>
            <a:pPr marL="0" indent="0" algn="ctr" defTabSz="914400" eaLnBrk="1" hangingPunct="1">
              <a:buFont typeface="Arial" pitchFamily="-72" charset="0"/>
              <a:buNone/>
            </a:pPr>
            <a:endParaRPr lang="en-US" sz="1000" b="1" dirty="0">
              <a:solidFill>
                <a:schemeClr val="tx1"/>
              </a:solidFill>
            </a:endParaRPr>
          </a:p>
          <a:p>
            <a:pPr marL="0" indent="0" algn="ctr" defTabSz="914400">
              <a:buNone/>
            </a:pPr>
            <a:r>
              <a:rPr lang="en-US" b="1" dirty="0"/>
              <a:t>People are drawn to the confident but humble leader. They find it easy to trust humility and easy to trust the humbly confident leader. They trust the leader who, while confident, avoids arrogance. Arrogance is a trust buster. Perfection is not believable. No one knows everything. No one is 100 percent right 100 percent of the time. Even at their best, people remain imperfect.</a:t>
            </a:r>
          </a:p>
          <a:p>
            <a:pPr marL="0" indent="0" algn="ctr" defTabSz="914400">
              <a:buNone/>
            </a:pPr>
            <a:endParaRPr lang="en-US" sz="1400" b="1" dirty="0"/>
          </a:p>
          <a:p>
            <a:pPr marL="0" indent="0" algn="r" defTabSz="914400">
              <a:buNone/>
            </a:pPr>
            <a:r>
              <a:rPr lang="en-US" sz="1400" dirty="0"/>
              <a:t>[Chapter 4, Page 41]</a:t>
            </a:r>
          </a:p>
        </p:txBody>
      </p:sp>
      <p:sp>
        <p:nvSpPr>
          <p:cNvPr id="2" name="Rectangle 2">
            <a:extLst>
              <a:ext uri="{FF2B5EF4-FFF2-40B4-BE49-F238E27FC236}">
                <a16:creationId xmlns:a16="http://schemas.microsoft.com/office/drawing/2014/main" id="{31FCA7FE-58B0-BFDC-54DD-2231B33F2B29}"/>
              </a:ext>
            </a:extLst>
          </p:cNvPr>
          <p:cNvSpPr txBox="1">
            <a:spLocks noChangeArrowheads="1"/>
          </p:cNvSpPr>
          <p:nvPr/>
        </p:nvSpPr>
        <p:spPr>
          <a:xfrm>
            <a:off x="82296" y="548640"/>
            <a:ext cx="8979408" cy="978408"/>
          </a:xfrm>
          <a:prstGeom prst="rect">
            <a:avLst/>
          </a:prstGeom>
        </p:spPr>
        <p:txBody>
          <a:bodyPr vert="horz" wrap="square" lIns="91440" tIns="45720" rIns="91440" bIns="45720" numCol="1" rtlCol="0" anchor="ctr" anchorCtr="0" compatLnSpc="1">
            <a:prstTxWarp prst="textNoShape">
              <a:avLst/>
            </a:prstTxWarp>
            <a:normAutofit fontScale="975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3200" b="1" dirty="0">
                <a:solidFill>
                  <a:schemeClr val="accent6"/>
                </a:solidFill>
                <a:latin typeface="Calibri" pitchFamily="-72" charset="0"/>
              </a:rPr>
              <a:t>The Leader’s Code</a:t>
            </a:r>
            <a:br>
              <a:rPr lang="en-US" sz="3200" b="1" dirty="0">
                <a:solidFill>
                  <a:schemeClr val="hlink"/>
                </a:solidFill>
                <a:latin typeface="Calibri" pitchFamily="-72" charset="0"/>
              </a:rPr>
            </a:br>
            <a:r>
              <a:rPr lang="en-US" sz="3200" b="1" i="1" dirty="0">
                <a:solidFill>
                  <a:srgbClr val="981F23"/>
                </a:solidFill>
                <a:latin typeface="Calibri" pitchFamily="-72" charset="0"/>
              </a:rPr>
              <a:t>The Speed of Trust</a:t>
            </a:r>
          </a:p>
        </p:txBody>
      </p:sp>
      <p:pic>
        <p:nvPicPr>
          <p:cNvPr id="3" name="Picture 2">
            <a:extLst>
              <a:ext uri="{FF2B5EF4-FFF2-40B4-BE49-F238E27FC236}">
                <a16:creationId xmlns:a16="http://schemas.microsoft.com/office/drawing/2014/main" id="{054F5B24-DAF3-10F9-D8C2-A735BFB84ECD}"/>
              </a:ext>
            </a:extLst>
          </p:cNvPr>
          <p:cNvPicPr>
            <a:picLocks noChangeAspect="1"/>
          </p:cNvPicPr>
          <p:nvPr/>
        </p:nvPicPr>
        <p:blipFill>
          <a:blip r:embed="rId3"/>
          <a:srcRect/>
          <a:stretch/>
        </p:blipFill>
        <p:spPr bwMode="auto">
          <a:xfrm>
            <a:off x="7974867" y="6106816"/>
            <a:ext cx="1087438" cy="369728"/>
          </a:xfrm>
          <a:prstGeom prst="rect">
            <a:avLst/>
          </a:prstGeom>
          <a:noFill/>
          <a:ln w="9525">
            <a:noFill/>
            <a:miter lim="800000"/>
            <a:headEnd/>
            <a:tailEnd/>
          </a:ln>
        </p:spPr>
      </p:pic>
      <p:sp>
        <p:nvSpPr>
          <p:cNvPr id="6" name="Footer Placeholder 1">
            <a:extLst>
              <a:ext uri="{FF2B5EF4-FFF2-40B4-BE49-F238E27FC236}">
                <a16:creationId xmlns:a16="http://schemas.microsoft.com/office/drawing/2014/main" id="{C7D9693D-49D4-F74F-649B-D72E906001B0}"/>
              </a:ext>
            </a:extLst>
          </p:cNvPr>
          <p:cNvSpPr>
            <a:spLocks noGrp="1"/>
          </p:cNvSpPr>
          <p:nvPr/>
        </p:nvSpPr>
        <p:spPr>
          <a:xfrm>
            <a:off x="6105032" y="6454333"/>
            <a:ext cx="2895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800" kern="1200">
                <a:solidFill>
                  <a:schemeClr val="tx2"/>
                </a:solidFill>
                <a:latin typeface="+mn-lt"/>
                <a:ea typeface="+mn-ea"/>
                <a:cs typeface="+mn-cs"/>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r>
              <a:rPr lang="en-US" sz="900" dirty="0">
                <a:latin typeface="Calibri"/>
                <a:cs typeface="Calibri"/>
              </a:rPr>
              <a:t>Ken Chapman &amp; Associates, Inc. All Rights Reserved</a:t>
            </a:r>
          </a:p>
          <a:p>
            <a:pPr>
              <a:defRPr/>
            </a:pPr>
            <a:r>
              <a:rPr lang="en-US" sz="900" dirty="0">
                <a:latin typeface="Calibri"/>
                <a:cs typeface="Calibri"/>
              </a:rPr>
              <a:t>Not Licensed for Use Outside McWane, Inc.</a:t>
            </a:r>
          </a:p>
        </p:txBody>
      </p:sp>
    </p:spTree>
    <p:extLst>
      <p:ext uri="{BB962C8B-B14F-4D97-AF65-F5344CB8AC3E}">
        <p14:creationId xmlns:p14="http://schemas.microsoft.com/office/powerpoint/2010/main" val="19397228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8E137E-C9FD-D8D4-7F61-4DC36F508C9B}"/>
            </a:ext>
          </a:extLst>
        </p:cNvPr>
        <p:cNvGrpSpPr/>
        <p:nvPr/>
      </p:nvGrpSpPr>
      <p:grpSpPr>
        <a:xfrm>
          <a:off x="0" y="0"/>
          <a:ext cx="0" cy="0"/>
          <a:chOff x="0" y="0"/>
          <a:chExt cx="0" cy="0"/>
        </a:xfrm>
      </p:grpSpPr>
      <p:sp>
        <p:nvSpPr>
          <p:cNvPr id="8" name="Rectangle 3">
            <a:extLst>
              <a:ext uri="{FF2B5EF4-FFF2-40B4-BE49-F238E27FC236}">
                <a16:creationId xmlns:a16="http://schemas.microsoft.com/office/drawing/2014/main" id="{01282DF3-2EFB-78C8-67A6-5613008BD83D}"/>
              </a:ext>
            </a:extLst>
          </p:cNvPr>
          <p:cNvSpPr txBox="1">
            <a:spLocks noChangeArrowheads="1"/>
          </p:cNvSpPr>
          <p:nvPr/>
        </p:nvSpPr>
        <p:spPr bwMode="auto">
          <a:xfrm>
            <a:off x="460250" y="1828800"/>
            <a:ext cx="8229600" cy="41608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buFont typeface="Arial" pitchFamily="-72" charset="0"/>
              <a:buNone/>
            </a:pPr>
            <a:r>
              <a:rPr lang="en-US" dirty="0"/>
              <a:t>Quote #7</a:t>
            </a:r>
          </a:p>
          <a:p>
            <a:pPr marL="0" indent="0" algn="ctr" defTabSz="914400" eaLnBrk="1" hangingPunct="1">
              <a:buFont typeface="Arial" pitchFamily="-72" charset="0"/>
              <a:buNone/>
            </a:pPr>
            <a:endParaRPr lang="en-US" sz="1000" b="1" dirty="0">
              <a:solidFill>
                <a:schemeClr val="tx1"/>
              </a:solidFill>
            </a:endParaRPr>
          </a:p>
          <a:p>
            <a:pPr marL="0" indent="0" algn="ctr" defTabSz="914400">
              <a:buNone/>
            </a:pPr>
            <a:r>
              <a:rPr lang="en-US" b="1" dirty="0"/>
              <a:t>They love that Ralph trusts them and the customers are quick to return the compliment. I once observed a man place an order, receive his order, and then attempt to walk away. Four of Ralph’s customers blocked the man. They did not get physical with him. They simply stood in his exit path and pointed to the cash box. And, as if reciting a chant they had practiced said, “You need to pay before you leave.”</a:t>
            </a:r>
          </a:p>
          <a:p>
            <a:pPr marL="0" indent="0" algn="ctr" defTabSz="914400">
              <a:buNone/>
            </a:pPr>
            <a:endParaRPr lang="en-US" sz="1400" b="1" dirty="0"/>
          </a:p>
          <a:p>
            <a:pPr marL="0" indent="0" algn="r" defTabSz="914400">
              <a:buNone/>
            </a:pPr>
            <a:r>
              <a:rPr lang="en-US" sz="1400" dirty="0"/>
              <a:t>[Chapter 4, Pages 42-43]</a:t>
            </a:r>
          </a:p>
        </p:txBody>
      </p:sp>
      <p:sp>
        <p:nvSpPr>
          <p:cNvPr id="2" name="Rectangle 2">
            <a:extLst>
              <a:ext uri="{FF2B5EF4-FFF2-40B4-BE49-F238E27FC236}">
                <a16:creationId xmlns:a16="http://schemas.microsoft.com/office/drawing/2014/main" id="{E07454EE-0D19-E3D7-367B-048600F17F5F}"/>
              </a:ext>
            </a:extLst>
          </p:cNvPr>
          <p:cNvSpPr txBox="1">
            <a:spLocks noChangeArrowheads="1"/>
          </p:cNvSpPr>
          <p:nvPr/>
        </p:nvSpPr>
        <p:spPr>
          <a:xfrm>
            <a:off x="82296" y="548640"/>
            <a:ext cx="8979408" cy="978408"/>
          </a:xfrm>
          <a:prstGeom prst="rect">
            <a:avLst/>
          </a:prstGeom>
        </p:spPr>
        <p:txBody>
          <a:bodyPr vert="horz" wrap="square" lIns="91440" tIns="45720" rIns="91440" bIns="45720" numCol="1" rtlCol="0" anchor="ctr" anchorCtr="0" compatLnSpc="1">
            <a:prstTxWarp prst="textNoShape">
              <a:avLst/>
            </a:prstTxWarp>
            <a:normAutofit fontScale="975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3200" b="1" dirty="0">
                <a:solidFill>
                  <a:schemeClr val="accent6"/>
                </a:solidFill>
                <a:latin typeface="Calibri" pitchFamily="-72" charset="0"/>
              </a:rPr>
              <a:t>The Leader’s Code</a:t>
            </a:r>
            <a:br>
              <a:rPr lang="en-US" sz="3200" b="1" dirty="0">
                <a:solidFill>
                  <a:schemeClr val="hlink"/>
                </a:solidFill>
                <a:latin typeface="Calibri" pitchFamily="-72" charset="0"/>
              </a:rPr>
            </a:br>
            <a:r>
              <a:rPr lang="en-US" sz="3200" b="1" i="1" dirty="0">
                <a:solidFill>
                  <a:srgbClr val="981F23"/>
                </a:solidFill>
                <a:latin typeface="Calibri" pitchFamily="-72" charset="0"/>
              </a:rPr>
              <a:t>The Speed of Trust</a:t>
            </a:r>
          </a:p>
        </p:txBody>
      </p:sp>
      <p:pic>
        <p:nvPicPr>
          <p:cNvPr id="3" name="Picture 2">
            <a:extLst>
              <a:ext uri="{FF2B5EF4-FFF2-40B4-BE49-F238E27FC236}">
                <a16:creationId xmlns:a16="http://schemas.microsoft.com/office/drawing/2014/main" id="{7E70D26B-4729-B91F-2C64-FDD0B7260B81}"/>
              </a:ext>
            </a:extLst>
          </p:cNvPr>
          <p:cNvPicPr>
            <a:picLocks noChangeAspect="1"/>
          </p:cNvPicPr>
          <p:nvPr/>
        </p:nvPicPr>
        <p:blipFill>
          <a:blip r:embed="rId3"/>
          <a:srcRect/>
          <a:stretch/>
        </p:blipFill>
        <p:spPr bwMode="auto">
          <a:xfrm>
            <a:off x="7974867" y="6106816"/>
            <a:ext cx="1087438" cy="369728"/>
          </a:xfrm>
          <a:prstGeom prst="rect">
            <a:avLst/>
          </a:prstGeom>
          <a:noFill/>
          <a:ln w="9525">
            <a:noFill/>
            <a:miter lim="800000"/>
            <a:headEnd/>
            <a:tailEnd/>
          </a:ln>
        </p:spPr>
      </p:pic>
      <p:sp>
        <p:nvSpPr>
          <p:cNvPr id="6" name="Footer Placeholder 1">
            <a:extLst>
              <a:ext uri="{FF2B5EF4-FFF2-40B4-BE49-F238E27FC236}">
                <a16:creationId xmlns:a16="http://schemas.microsoft.com/office/drawing/2014/main" id="{1CFF80AC-D1FF-E180-251F-B88295863376}"/>
              </a:ext>
            </a:extLst>
          </p:cNvPr>
          <p:cNvSpPr>
            <a:spLocks noGrp="1"/>
          </p:cNvSpPr>
          <p:nvPr/>
        </p:nvSpPr>
        <p:spPr>
          <a:xfrm>
            <a:off x="6105032" y="6454333"/>
            <a:ext cx="2895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800" kern="1200">
                <a:solidFill>
                  <a:schemeClr val="tx2"/>
                </a:solidFill>
                <a:latin typeface="+mn-lt"/>
                <a:ea typeface="+mn-ea"/>
                <a:cs typeface="+mn-cs"/>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r>
              <a:rPr lang="en-US" sz="900" dirty="0">
                <a:latin typeface="Calibri"/>
                <a:cs typeface="Calibri"/>
              </a:rPr>
              <a:t>Ken Chapman &amp; Associates, Inc. All Rights Reserved</a:t>
            </a:r>
          </a:p>
          <a:p>
            <a:pPr>
              <a:defRPr/>
            </a:pPr>
            <a:r>
              <a:rPr lang="en-US" sz="900" dirty="0">
                <a:latin typeface="Calibri"/>
                <a:cs typeface="Calibri"/>
              </a:rPr>
              <a:t>Not Licensed for Use Outside McWane, Inc.</a:t>
            </a:r>
          </a:p>
        </p:txBody>
      </p:sp>
    </p:spTree>
    <p:extLst>
      <p:ext uri="{BB962C8B-B14F-4D97-AF65-F5344CB8AC3E}">
        <p14:creationId xmlns:p14="http://schemas.microsoft.com/office/powerpoint/2010/main" val="359564464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othecary">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pothecary">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21012</TotalTime>
  <Words>865</Words>
  <Application>Microsoft Office PowerPoint</Application>
  <PresentationFormat>On-screen Show (4:3)</PresentationFormat>
  <Paragraphs>76</Paragraphs>
  <Slides>7</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Arial</vt:lpstr>
      <vt:lpstr>Calibri</vt:lpstr>
      <vt:lpstr>Perpetua Titling MT</vt:lpstr>
      <vt:lpstr>Verdana</vt:lpstr>
      <vt:lpstr>Wingdings</vt:lpstr>
      <vt:lpstr>Apothecary</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Randall Reilly Publishing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Amy Askew</dc:creator>
  <cp:lastModifiedBy>Susanne Rives</cp:lastModifiedBy>
  <cp:revision>479</cp:revision>
  <cp:lastPrinted>2023-05-01T16:17:47Z</cp:lastPrinted>
  <dcterms:created xsi:type="dcterms:W3CDTF">2014-04-21T13:47:24Z</dcterms:created>
  <dcterms:modified xsi:type="dcterms:W3CDTF">2024-04-10T11:14:00Z</dcterms:modified>
</cp:coreProperties>
</file>