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11" r:id="rId1"/>
  </p:sldMasterIdLst>
  <p:notesMasterIdLst>
    <p:notesMasterId r:id="rId36"/>
  </p:notesMasterIdLst>
  <p:handoutMasterIdLst>
    <p:handoutMasterId r:id="rId37"/>
  </p:handoutMasterIdLst>
  <p:sldIdLst>
    <p:sldId id="890" r:id="rId2"/>
    <p:sldId id="1358" r:id="rId3"/>
    <p:sldId id="926" r:id="rId4"/>
    <p:sldId id="927" r:id="rId5"/>
    <p:sldId id="928" r:id="rId6"/>
    <p:sldId id="929" r:id="rId7"/>
    <p:sldId id="861" r:id="rId8"/>
    <p:sldId id="862" r:id="rId9"/>
    <p:sldId id="863" r:id="rId10"/>
    <p:sldId id="864" r:id="rId11"/>
    <p:sldId id="914" r:id="rId12"/>
    <p:sldId id="485" r:id="rId13"/>
    <p:sldId id="940" r:id="rId14"/>
    <p:sldId id="891" r:id="rId15"/>
    <p:sldId id="1359" r:id="rId16"/>
    <p:sldId id="1362" r:id="rId17"/>
    <p:sldId id="1363" r:id="rId18"/>
    <p:sldId id="1364" r:id="rId19"/>
    <p:sldId id="1365" r:id="rId20"/>
    <p:sldId id="1366" r:id="rId21"/>
    <p:sldId id="858" r:id="rId22"/>
    <p:sldId id="1112" r:id="rId23"/>
    <p:sldId id="1357" r:id="rId24"/>
    <p:sldId id="877" r:id="rId25"/>
    <p:sldId id="941" r:id="rId26"/>
    <p:sldId id="1194" r:id="rId27"/>
    <p:sldId id="1193" r:id="rId28"/>
    <p:sldId id="1352" r:id="rId29"/>
    <p:sldId id="1353" r:id="rId30"/>
    <p:sldId id="1354" r:id="rId31"/>
    <p:sldId id="1355" r:id="rId32"/>
    <p:sldId id="1356" r:id="rId33"/>
    <p:sldId id="433" r:id="rId34"/>
    <p:sldId id="892" r:id="rId35"/>
  </p:sldIdLst>
  <p:sldSz cx="9144000" cy="6858000" type="screen4x3"/>
  <p:notesSz cx="7086600" cy="8686800"/>
  <p:defaultTextStyle>
    <a:defPPr>
      <a:defRPr lang="en-US"/>
    </a:defPPr>
    <a:lvl1pPr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p:defaultTextStyle>
  <p:extLst>
    <p:ext uri="{EFAFB233-063F-42B5-8137-9DF3F51BA10A}">
      <p15:sldGuideLst xmlns:p15="http://schemas.microsoft.com/office/powerpoint/2012/main">
        <p15:guide id="1" orient="horz" pos="2136" userDrawn="1">
          <p15:clr>
            <a:srgbClr val="A4A3A4"/>
          </p15:clr>
        </p15:guide>
        <p15:guide id="2" pos="2880">
          <p15:clr>
            <a:srgbClr val="A4A3A4"/>
          </p15:clr>
        </p15:guide>
      </p15:sldGuideLst>
    </p:ext>
    <p:ext uri="{2D200454-40CA-4A62-9FC3-DE9A4176ACB9}">
      <p15:notesGuideLst xmlns:p15="http://schemas.microsoft.com/office/powerpoint/2012/main">
        <p15:guide id="1" orient="horz" pos="2739" userDrawn="1">
          <p15:clr>
            <a:srgbClr val="A4A3A4"/>
          </p15:clr>
        </p15:guide>
        <p15:guide id="2" pos="223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1F23"/>
    <a:srgbClr val="800000"/>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75" autoAdjust="0"/>
    <p:restoredTop sz="83958" autoAdjust="0"/>
  </p:normalViewPr>
  <p:slideViewPr>
    <p:cSldViewPr snapToGrid="0" snapToObjects="1">
      <p:cViewPr>
        <p:scale>
          <a:sx n="58" d="100"/>
          <a:sy n="58" d="100"/>
        </p:scale>
        <p:origin x="1396" y="52"/>
      </p:cViewPr>
      <p:guideLst>
        <p:guide orient="horz" pos="2136"/>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5672"/>
    </p:cViewPr>
  </p:sorterViewPr>
  <p:notesViewPr>
    <p:cSldViewPr snapToGrid="0" snapToObjects="1" showGuides="1">
      <p:cViewPr varScale="1">
        <p:scale>
          <a:sx n="44" d="100"/>
          <a:sy n="44" d="100"/>
        </p:scale>
        <p:origin x="2744" y="44"/>
      </p:cViewPr>
      <p:guideLst>
        <p:guide orient="horz" pos="2739"/>
        <p:guide pos="223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70861" cy="434340"/>
          </a:xfrm>
          <a:prstGeom prst="rect">
            <a:avLst/>
          </a:prstGeom>
        </p:spPr>
        <p:txBody>
          <a:bodyPr vert="horz" lIns="94029" tIns="47015" rIns="94029" bIns="47015" rtlCol="0"/>
          <a:lstStyle>
            <a:lvl1pPr algn="l">
              <a:defRPr sz="1200"/>
            </a:lvl1pPr>
          </a:lstStyle>
          <a:p>
            <a:endParaRPr lang="en-US"/>
          </a:p>
        </p:txBody>
      </p:sp>
      <p:sp>
        <p:nvSpPr>
          <p:cNvPr id="3" name="Date Placeholder 2"/>
          <p:cNvSpPr>
            <a:spLocks noGrp="1"/>
          </p:cNvSpPr>
          <p:nvPr>
            <p:ph type="dt" sz="quarter" idx="1"/>
          </p:nvPr>
        </p:nvSpPr>
        <p:spPr>
          <a:xfrm>
            <a:off x="4014104" y="0"/>
            <a:ext cx="3070861" cy="434340"/>
          </a:xfrm>
          <a:prstGeom prst="rect">
            <a:avLst/>
          </a:prstGeom>
        </p:spPr>
        <p:txBody>
          <a:bodyPr vert="horz" lIns="94029" tIns="47015" rIns="94029" bIns="47015" rtlCol="0"/>
          <a:lstStyle>
            <a:lvl1pPr algn="r">
              <a:defRPr sz="1200"/>
            </a:lvl1pPr>
          </a:lstStyle>
          <a:p>
            <a:fld id="{1E809FF1-4882-BA4F-88CE-CE81967FB135}" type="datetime1">
              <a:rPr lang="en-US" smtClean="0"/>
              <a:t>5/1/2024</a:t>
            </a:fld>
            <a:endParaRPr lang="en-US"/>
          </a:p>
        </p:txBody>
      </p:sp>
      <p:sp>
        <p:nvSpPr>
          <p:cNvPr id="4" name="Footer Placeholder 3"/>
          <p:cNvSpPr>
            <a:spLocks noGrp="1"/>
          </p:cNvSpPr>
          <p:nvPr>
            <p:ph type="ftr" sz="quarter" idx="2"/>
          </p:nvPr>
        </p:nvSpPr>
        <p:spPr>
          <a:xfrm>
            <a:off x="2" y="8250952"/>
            <a:ext cx="3070861" cy="434340"/>
          </a:xfrm>
          <a:prstGeom prst="rect">
            <a:avLst/>
          </a:prstGeom>
        </p:spPr>
        <p:txBody>
          <a:bodyPr vert="horz" lIns="94029" tIns="47015" rIns="94029" bIns="47015" rtlCol="0" anchor="b"/>
          <a:lstStyle>
            <a:lvl1pPr algn="l">
              <a:defRPr sz="1200"/>
            </a:lvl1pPr>
          </a:lstStyle>
          <a:p>
            <a:endParaRPr lang="en-US"/>
          </a:p>
        </p:txBody>
      </p:sp>
      <p:sp>
        <p:nvSpPr>
          <p:cNvPr id="5" name="Slide Number Placeholder 4"/>
          <p:cNvSpPr>
            <a:spLocks noGrp="1"/>
          </p:cNvSpPr>
          <p:nvPr>
            <p:ph type="sldNum" sz="quarter" idx="3"/>
          </p:nvPr>
        </p:nvSpPr>
        <p:spPr>
          <a:xfrm>
            <a:off x="4014104" y="8250952"/>
            <a:ext cx="3070861" cy="434340"/>
          </a:xfrm>
          <a:prstGeom prst="rect">
            <a:avLst/>
          </a:prstGeom>
        </p:spPr>
        <p:txBody>
          <a:bodyPr vert="horz" lIns="94029" tIns="47015" rIns="94029" bIns="47015" rtlCol="0" anchor="b"/>
          <a:lstStyle>
            <a:lvl1pPr algn="r">
              <a:defRPr sz="1200"/>
            </a:lvl1pPr>
          </a:lstStyle>
          <a:p>
            <a:fld id="{ECDDEB3D-D7F1-0B42-B5AF-69779178F85B}" type="slidenum">
              <a:rPr lang="en-US" smtClean="0"/>
              <a:t>‹#›</a:t>
            </a:fld>
            <a:endParaRPr lang="en-US"/>
          </a:p>
        </p:txBody>
      </p:sp>
    </p:spTree>
    <p:extLst>
      <p:ext uri="{BB962C8B-B14F-4D97-AF65-F5344CB8AC3E}">
        <p14:creationId xmlns:p14="http://schemas.microsoft.com/office/powerpoint/2010/main" val="210617442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2" y="0"/>
            <a:ext cx="3070861" cy="434340"/>
          </a:xfrm>
          <a:prstGeom prst="rect">
            <a:avLst/>
          </a:prstGeom>
          <a:noFill/>
          <a:ln w="9525">
            <a:noFill/>
            <a:miter lim="800000"/>
            <a:headEnd/>
            <a:tailEnd/>
          </a:ln>
        </p:spPr>
        <p:txBody>
          <a:bodyPr vert="horz" wrap="square" lIns="94029" tIns="47015" rIns="94029" bIns="47015" numCol="1" anchor="t" anchorCtr="0" compatLnSpc="1">
            <a:prstTxWarp prst="textNoShape">
              <a:avLst/>
            </a:prstTxWarp>
          </a:bodyPr>
          <a:lstStyle>
            <a:lvl1pPr algn="l">
              <a:defRPr sz="1200"/>
            </a:lvl1pPr>
          </a:lstStyle>
          <a:p>
            <a:pPr>
              <a:defRPr/>
            </a:pPr>
            <a:endParaRPr lang="en-US"/>
          </a:p>
        </p:txBody>
      </p:sp>
      <p:sp>
        <p:nvSpPr>
          <p:cNvPr id="81923" name="Rectangle 3"/>
          <p:cNvSpPr>
            <a:spLocks noGrp="1" noChangeArrowheads="1"/>
          </p:cNvSpPr>
          <p:nvPr>
            <p:ph type="dt" idx="1"/>
          </p:nvPr>
        </p:nvSpPr>
        <p:spPr bwMode="auto">
          <a:xfrm>
            <a:off x="4015743" y="0"/>
            <a:ext cx="3070861" cy="434340"/>
          </a:xfrm>
          <a:prstGeom prst="rect">
            <a:avLst/>
          </a:prstGeom>
          <a:noFill/>
          <a:ln w="9525">
            <a:noFill/>
            <a:miter lim="800000"/>
            <a:headEnd/>
            <a:tailEnd/>
          </a:ln>
        </p:spPr>
        <p:txBody>
          <a:bodyPr vert="horz" wrap="square" lIns="94029" tIns="47015" rIns="94029" bIns="47015" numCol="1" anchor="t" anchorCtr="0" compatLnSpc="1">
            <a:prstTxWarp prst="textNoShape">
              <a:avLst/>
            </a:prstTxWarp>
          </a:bodyPr>
          <a:lstStyle>
            <a:lvl1pPr algn="r">
              <a:defRPr sz="1200"/>
            </a:lvl1pPr>
          </a:lstStyle>
          <a:p>
            <a:pPr>
              <a:defRPr/>
            </a:pPr>
            <a:fld id="{9D3A0367-7A95-1C41-9E47-360E5FBB23EB}" type="datetime1">
              <a:rPr lang="en-US" smtClean="0"/>
              <a:t>5/1/2024</a:t>
            </a:fld>
            <a:endParaRPr lang="en-US"/>
          </a:p>
        </p:txBody>
      </p:sp>
      <p:sp>
        <p:nvSpPr>
          <p:cNvPr id="13316" name="Placeholder 4"/>
          <p:cNvSpPr>
            <a:spLocks noGrp="1" noRot="1" noChangeAspect="1" noChangeArrowheads="1" noTextEdit="1"/>
          </p:cNvSpPr>
          <p:nvPr>
            <p:ph type="sldImg" idx="2"/>
          </p:nvPr>
        </p:nvSpPr>
        <p:spPr bwMode="auto">
          <a:xfrm>
            <a:off x="1370013" y="650875"/>
            <a:ext cx="4346575" cy="3259138"/>
          </a:xfrm>
          <a:prstGeom prst="rect">
            <a:avLst/>
          </a:prstGeom>
          <a:noFill/>
          <a:ln w="9525">
            <a:solidFill>
              <a:srgbClr val="000000"/>
            </a:solidFill>
            <a:miter lim="800000"/>
            <a:headEnd/>
            <a:tailEnd/>
          </a:ln>
        </p:spPr>
      </p:sp>
      <p:sp>
        <p:nvSpPr>
          <p:cNvPr id="81925" name="Rectangle 5"/>
          <p:cNvSpPr>
            <a:spLocks noGrp="1" noChangeArrowheads="1"/>
          </p:cNvSpPr>
          <p:nvPr>
            <p:ph type="body" sz="quarter" idx="3"/>
          </p:nvPr>
        </p:nvSpPr>
        <p:spPr bwMode="auto">
          <a:xfrm>
            <a:off x="714193" y="4139973"/>
            <a:ext cx="5686067" cy="3919400"/>
          </a:xfrm>
          <a:prstGeom prst="rect">
            <a:avLst/>
          </a:prstGeom>
          <a:noFill/>
          <a:ln w="9525">
            <a:solidFill>
              <a:srgbClr val="000000"/>
            </a:solidFill>
            <a:miter lim="800000"/>
            <a:headEnd/>
            <a:tailEnd/>
          </a:ln>
        </p:spPr>
        <p:txBody>
          <a:bodyPr vert="horz" wrap="square" lIns="94029" tIns="47015" rIns="94029" bIns="47015"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1926" name="Rectangle 6"/>
          <p:cNvSpPr>
            <a:spLocks noGrp="1" noChangeArrowheads="1"/>
          </p:cNvSpPr>
          <p:nvPr>
            <p:ph type="ftr" sz="quarter" idx="4"/>
          </p:nvPr>
        </p:nvSpPr>
        <p:spPr bwMode="auto">
          <a:xfrm>
            <a:off x="2" y="8252460"/>
            <a:ext cx="3070861" cy="434340"/>
          </a:xfrm>
          <a:prstGeom prst="rect">
            <a:avLst/>
          </a:prstGeom>
          <a:noFill/>
          <a:ln w="9525">
            <a:noFill/>
            <a:miter lim="800000"/>
            <a:headEnd/>
            <a:tailEnd/>
          </a:ln>
        </p:spPr>
        <p:txBody>
          <a:bodyPr vert="horz" wrap="square" lIns="94029" tIns="47015" rIns="94029" bIns="47015" numCol="1" anchor="b" anchorCtr="0" compatLnSpc="1">
            <a:prstTxWarp prst="textNoShape">
              <a:avLst/>
            </a:prstTxWarp>
          </a:bodyPr>
          <a:lstStyle>
            <a:lvl1pPr algn="l">
              <a:defRPr sz="1200"/>
            </a:lvl1pPr>
          </a:lstStyle>
          <a:p>
            <a:pPr>
              <a:defRPr/>
            </a:pPr>
            <a:endParaRPr lang="en-US"/>
          </a:p>
        </p:txBody>
      </p:sp>
      <p:sp>
        <p:nvSpPr>
          <p:cNvPr id="81927" name="Rectangle 7"/>
          <p:cNvSpPr>
            <a:spLocks noGrp="1" noChangeArrowheads="1"/>
          </p:cNvSpPr>
          <p:nvPr>
            <p:ph type="sldNum" sz="quarter" idx="5"/>
          </p:nvPr>
        </p:nvSpPr>
        <p:spPr bwMode="auto">
          <a:xfrm>
            <a:off x="4015743" y="8252460"/>
            <a:ext cx="3070861" cy="434340"/>
          </a:xfrm>
          <a:prstGeom prst="rect">
            <a:avLst/>
          </a:prstGeom>
          <a:noFill/>
          <a:ln w="9525">
            <a:noFill/>
            <a:miter lim="800000"/>
            <a:headEnd/>
            <a:tailEnd/>
          </a:ln>
        </p:spPr>
        <p:txBody>
          <a:bodyPr vert="horz" wrap="square" lIns="94029" tIns="47015" rIns="94029" bIns="47015" numCol="1" anchor="b" anchorCtr="0" compatLnSpc="1">
            <a:prstTxWarp prst="textNoShape">
              <a:avLst/>
            </a:prstTxWarp>
          </a:bodyPr>
          <a:lstStyle>
            <a:lvl1pPr algn="r">
              <a:defRPr sz="1200"/>
            </a:lvl1pPr>
          </a:lstStyle>
          <a:p>
            <a:pPr>
              <a:defRPr/>
            </a:pPr>
            <a:fld id="{E663E861-245C-4254-9C16-CA710BCFD0AC}" type="slidenum">
              <a:rPr lang="en-US"/>
              <a:pPr>
                <a:defRPr/>
              </a:pPr>
              <a:t>‹#›</a:t>
            </a:fld>
            <a:endParaRPr lang="en-US"/>
          </a:p>
        </p:txBody>
      </p:sp>
    </p:spTree>
    <p:extLst>
      <p:ext uri="{BB962C8B-B14F-4D97-AF65-F5344CB8AC3E}">
        <p14:creationId xmlns:p14="http://schemas.microsoft.com/office/powerpoint/2010/main" val="2020395711"/>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ＭＳ Ｐゴシック" pitchFamily="-72" charset="-128"/>
      </a:defRPr>
    </a:lvl1pPr>
    <a:lvl2pPr marL="4572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2pPr>
    <a:lvl3pPr marL="9144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3pPr>
    <a:lvl4pPr marL="13716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4pPr>
    <a:lvl5pPr marL="18288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Placeholder 2"/>
          <p:cNvSpPr>
            <a:spLocks noGrp="1" noRot="1" noChangeAspect="1" noChangeArrowheads="1" noTextEdit="1"/>
          </p:cNvSpPr>
          <p:nvPr>
            <p:ph type="sldImg"/>
          </p:nvPr>
        </p:nvSpPr>
        <p:spPr>
          <a:ln/>
        </p:spPr>
      </p:sp>
      <p:sp>
        <p:nvSpPr>
          <p:cNvPr id="15362" name="Placeholder 3"/>
          <p:cNvSpPr>
            <a:spLocks noGrp="1" noChangeArrowheads="1"/>
          </p:cNvSpPr>
          <p:nvPr>
            <p:ph type="body" idx="1"/>
          </p:nvPr>
        </p:nvSpPr>
        <p:spPr>
          <a:xfrm>
            <a:off x="729130" y="4560570"/>
            <a:ext cx="5852160" cy="4320540"/>
          </a:xfrm>
          <a:noFill/>
          <a:ln>
            <a:solidFill>
              <a:schemeClr val="tx1"/>
            </a:solidFill>
          </a:ln>
        </p:spPr>
        <p:txBody>
          <a:bodyPr/>
          <a:lstStyle/>
          <a:p>
            <a:pPr eaLnBrk="1" hangingPunct="1"/>
            <a:endParaRPr lang="en-US" i="1" dirty="0"/>
          </a:p>
        </p:txBody>
      </p:sp>
      <p:sp>
        <p:nvSpPr>
          <p:cNvPr id="2" name="Slide Number Placeholder 3">
            <a:extLst>
              <a:ext uri="{FF2B5EF4-FFF2-40B4-BE49-F238E27FC236}">
                <a16:creationId xmlns:a16="http://schemas.microsoft.com/office/drawing/2014/main" id="{EF8E690B-E2D5-F7EE-041C-E3739C2AAFD9}"/>
              </a:ext>
            </a:extLst>
          </p:cNvPr>
          <p:cNvSpPr>
            <a:spLocks noGrp="1"/>
          </p:cNvSpPr>
          <p:nvPr>
            <p:ph type="sldNum" sz="quarter" idx="5"/>
          </p:nvPr>
        </p:nvSpPr>
        <p:spPr>
          <a:xfrm>
            <a:off x="4145285" y="9121140"/>
            <a:ext cx="3169921" cy="480060"/>
          </a:xfrm>
        </p:spPr>
        <p:txBody>
          <a:bodyPr/>
          <a:lstStyle/>
          <a:p>
            <a:fld id="{E663E861-245C-4254-9C16-CA710BCFD0AC}" type="slidenum">
              <a:rPr lang="en-US" smtClean="0"/>
              <a:pPr/>
              <a:t>1</a:t>
            </a:fld>
            <a:endParaRPr lang="en-US"/>
          </a:p>
        </p:txBody>
      </p:sp>
    </p:spTree>
    <p:extLst>
      <p:ext uri="{BB962C8B-B14F-4D97-AF65-F5344CB8AC3E}">
        <p14:creationId xmlns:p14="http://schemas.microsoft.com/office/powerpoint/2010/main" val="7286507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E663E861-245C-4254-9C16-CA710BCFD0AC}" type="slidenum">
              <a:rPr lang="en-US" smtClean="0"/>
              <a:pPr>
                <a:defRPr/>
              </a:pPr>
              <a:t>10</a:t>
            </a:fld>
            <a:endParaRPr lang="en-US"/>
          </a:p>
        </p:txBody>
      </p:sp>
    </p:spTree>
    <p:extLst>
      <p:ext uri="{BB962C8B-B14F-4D97-AF65-F5344CB8AC3E}">
        <p14:creationId xmlns:p14="http://schemas.microsoft.com/office/powerpoint/2010/main" val="39640022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Placeholder 2"/>
          <p:cNvSpPr>
            <a:spLocks noGrp="1" noRot="1" noChangeAspect="1" noChangeArrowheads="1" noTextEdit="1"/>
          </p:cNvSpPr>
          <p:nvPr>
            <p:ph type="sldImg"/>
          </p:nvPr>
        </p:nvSpPr>
        <p:spPr>
          <a:xfrm>
            <a:off x="1379538" y="650875"/>
            <a:ext cx="4357687" cy="3268663"/>
          </a:xfrm>
          <a:ln/>
        </p:spPr>
      </p:sp>
      <p:sp>
        <p:nvSpPr>
          <p:cNvPr id="21506" name="Placeholder 3"/>
          <p:cNvSpPr>
            <a:spLocks noGrp="1" noChangeArrowheads="1"/>
          </p:cNvSpPr>
          <p:nvPr>
            <p:ph type="body" idx="1"/>
          </p:nvPr>
        </p:nvSpPr>
        <p:spPr>
          <a:noFill/>
          <a:ln/>
        </p:spPr>
        <p:txBody>
          <a:bodyPr/>
          <a:lstStyle/>
          <a:p>
            <a:pPr marL="171639" indent="-171639" defTabSz="457703" eaLnBrk="1" hangingPunct="1">
              <a:buFont typeface="Arial" panose="020B0604020202020204" pitchFamily="34" charset="0"/>
              <a:buChar char="•"/>
              <a:defRPr/>
            </a:pPr>
            <a:r>
              <a:rPr lang="en-US" dirty="0"/>
              <a:t>“These are your session standards that you agreed upon on (DATE).”</a:t>
            </a:r>
          </a:p>
        </p:txBody>
      </p:sp>
      <p:sp>
        <p:nvSpPr>
          <p:cNvPr id="4" name="Rectangle 7">
            <a:extLst>
              <a:ext uri="{FF2B5EF4-FFF2-40B4-BE49-F238E27FC236}">
                <a16:creationId xmlns:a16="http://schemas.microsoft.com/office/drawing/2014/main" id="{9EE46700-3AF9-4ACD-88D2-CDDE8D87657D}"/>
              </a:ext>
            </a:extLst>
          </p:cNvPr>
          <p:cNvSpPr>
            <a:spLocks noGrp="1" noChangeArrowheads="1"/>
          </p:cNvSpPr>
          <p:nvPr>
            <p:ph type="sldNum" sz="quarter" idx="5"/>
          </p:nvPr>
        </p:nvSpPr>
        <p:spPr>
          <a:xfrm>
            <a:off x="4015743" y="8252460"/>
            <a:ext cx="3070861" cy="434340"/>
          </a:xfrm>
          <a:ln/>
        </p:spPr>
        <p:txBody>
          <a:bodyPr/>
          <a:lstStyle/>
          <a:p>
            <a:fld id="{45A55BED-307E-4B4C-B561-89B8DE9932C2}" type="slidenum">
              <a:rPr lang="en-US"/>
              <a:pPr/>
              <a:t>11</a:t>
            </a:fld>
            <a:endParaRPr lang="en-US" dirty="0"/>
          </a:p>
        </p:txBody>
      </p:sp>
    </p:spTree>
    <p:extLst>
      <p:ext uri="{BB962C8B-B14F-4D97-AF65-F5344CB8AC3E}">
        <p14:creationId xmlns:p14="http://schemas.microsoft.com/office/powerpoint/2010/main" val="10311057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3" name="Rectangle 2"/>
          <p:cNvSpPr>
            <a:spLocks noGrp="1" noRot="1" noChangeAspect="1" noChangeArrowheads="1" noTextEdit="1"/>
          </p:cNvSpPr>
          <p:nvPr>
            <p:ph type="sldImg"/>
          </p:nvPr>
        </p:nvSpPr>
        <p:spPr bwMode="auto">
          <a:xfrm>
            <a:off x="1206500" y="704850"/>
            <a:ext cx="4694238" cy="3521075"/>
          </a:xfrm>
          <a:prstGeom prst="rect">
            <a:avLst/>
          </a:prstGeom>
          <a:solidFill>
            <a:srgbClr val="FFFFFF"/>
          </a:solidFill>
          <a:ln>
            <a:solidFill>
              <a:srgbClr val="000000"/>
            </a:solidFill>
            <a:miter lim="800000"/>
            <a:headEnd/>
            <a:tailEnd/>
          </a:ln>
        </p:spPr>
      </p:sp>
      <p:sp>
        <p:nvSpPr>
          <p:cNvPr id="87044" name="Rectangle 3"/>
          <p:cNvSpPr>
            <a:spLocks noGrp="1" noChangeArrowheads="1"/>
          </p:cNvSpPr>
          <p:nvPr>
            <p:ph type="body" idx="1"/>
          </p:nvPr>
        </p:nvSpPr>
        <p:spPr bwMode="auto">
          <a:xfrm>
            <a:off x="713232" y="4462272"/>
            <a:ext cx="5678424" cy="4224528"/>
          </a:xfrm>
          <a:prstGeom prst="rect">
            <a:avLst/>
          </a:prstGeom>
          <a:noFill/>
          <a:ln>
            <a:solidFill>
              <a:srgbClr val="000000"/>
            </a:solidFill>
            <a:miter lim="800000"/>
            <a:headEnd/>
            <a:tailEnd/>
          </a:ln>
        </p:spPr>
        <p:txBody>
          <a:bodyPr>
            <a:prstTxWarp prst="textNoShape">
              <a:avLst/>
            </a:prstTxWarp>
          </a:bodyPr>
          <a:lstStyle/>
          <a:p>
            <a:pPr marL="0" indent="0" defTabSz="922866" eaLnBrk="1" hangingPunct="1"/>
            <a:r>
              <a:rPr lang="en-US" dirty="0"/>
              <a:t>I</a:t>
            </a:r>
            <a:r>
              <a:rPr lang="en-US"/>
              <a:t>f </a:t>
            </a:r>
            <a:r>
              <a:rPr lang="en-US" dirty="0"/>
              <a:t>these are the characteristics you look for in someone else to decide if you can trust them, then you must exhibit these characteristics if you want others to trust you.</a:t>
            </a:r>
          </a:p>
          <a:p>
            <a:pPr defTabSz="922866" eaLnBrk="1" hangingPunct="1">
              <a:buFont typeface="Arial" panose="020B0604020202020204" pitchFamily="34" charset="0"/>
              <a:buChar char="•"/>
            </a:pPr>
            <a:endParaRPr lang="en-US" dirty="0"/>
          </a:p>
          <a:p>
            <a:pPr defTabSz="922866" eaLnBrk="1" hangingPunct="1">
              <a:buFont typeface="Arial" panose="020B0604020202020204" pitchFamily="34" charset="0"/>
              <a:buChar char="•"/>
            </a:pPr>
            <a:endParaRPr lang="en-US" dirty="0"/>
          </a:p>
          <a:p>
            <a:pPr defTabSz="922866" eaLnBrk="1" hangingPunct="1">
              <a:buFont typeface="Arial" panose="020B0604020202020204" pitchFamily="34" charset="0"/>
              <a:buChar char="•"/>
            </a:pPr>
            <a:r>
              <a:rPr lang="en-US" dirty="0"/>
              <a:t>Hand out grey LDP cards and ask TMs to write the list as it appears on the flipchart paper.</a:t>
            </a:r>
          </a:p>
          <a:p>
            <a:pPr defTabSz="922866" eaLnBrk="1" hangingPunct="1">
              <a:buFont typeface="Arial" panose="020B0604020202020204" pitchFamily="34" charset="0"/>
              <a:buChar char="•"/>
            </a:pPr>
            <a:endParaRPr lang="en-US" dirty="0"/>
          </a:p>
          <a:p>
            <a:pPr defTabSz="922866" eaLnBrk="1" hangingPunct="1">
              <a:buFont typeface="Arial" panose="020B0604020202020204" pitchFamily="34" charset="0"/>
              <a:buChar char="•"/>
            </a:pPr>
            <a:r>
              <a:rPr lang="en-US" dirty="0"/>
              <a:t>Next, ask them to rank their performance based on the Top Trust Builders. “If you feel you’re really good at one of them, you might give yourself a 4-5. However, you may think you have some work to do on another, and you may feel you’re a 2-3.”</a:t>
            </a:r>
          </a:p>
          <a:p>
            <a:pPr marL="0" indent="0" defTabSz="922866" eaLnBrk="1" hangingPunct="1"/>
            <a:endParaRPr lang="en-US" dirty="0"/>
          </a:p>
          <a:p>
            <a:pPr defTabSz="922866" eaLnBrk="1" hangingPunct="1">
              <a:buFont typeface="Arial" panose="020B0604020202020204" pitchFamily="34" charset="0"/>
              <a:buChar char="•"/>
            </a:pPr>
            <a:r>
              <a:rPr lang="en-US" dirty="0"/>
              <a:t>They do not have to turn them in or share them with those around them, but they will be used for their LDP.</a:t>
            </a:r>
          </a:p>
        </p:txBody>
      </p:sp>
      <p:sp>
        <p:nvSpPr>
          <p:cNvPr id="5" name="Slide Number Placeholder 3">
            <a:extLst>
              <a:ext uri="{FF2B5EF4-FFF2-40B4-BE49-F238E27FC236}">
                <a16:creationId xmlns:a16="http://schemas.microsoft.com/office/drawing/2014/main" id="{9D262DAB-0EAA-46A7-B40D-2CF699933965}"/>
              </a:ext>
            </a:extLst>
          </p:cNvPr>
          <p:cNvSpPr>
            <a:spLocks noGrp="1"/>
          </p:cNvSpPr>
          <p:nvPr>
            <p:ph type="sldNum" sz="quarter" idx="5"/>
          </p:nvPr>
        </p:nvSpPr>
        <p:spPr>
          <a:xfrm>
            <a:off x="4145282" y="9121140"/>
            <a:ext cx="3169921" cy="480060"/>
          </a:xfrm>
        </p:spPr>
        <p:txBody>
          <a:bodyPr/>
          <a:lstStyle/>
          <a:p>
            <a:pPr>
              <a:defRPr/>
            </a:pPr>
            <a:fld id="{E663E861-245C-4254-9C16-CA710BCFD0AC}" type="slidenum">
              <a:rPr lang="en-US" smtClean="0"/>
              <a:pPr>
                <a:defRPr/>
              </a:pPr>
              <a:t>12</a:t>
            </a:fld>
            <a:endParaRPr lang="en-US" dirty="0"/>
          </a:p>
        </p:txBody>
      </p:sp>
    </p:spTree>
    <p:extLst>
      <p:ext uri="{BB962C8B-B14F-4D97-AF65-F5344CB8AC3E}">
        <p14:creationId xmlns:p14="http://schemas.microsoft.com/office/powerpoint/2010/main" val="25808626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Grp="1" noChangeArrowheads="1"/>
          </p:cNvSpPr>
          <p:nvPr>
            <p:ph type="body" idx="1"/>
          </p:nvPr>
        </p:nvSpPr>
        <p:spPr/>
        <p:txBody>
          <a:bodyPr/>
          <a:lstStyle/>
          <a:p>
            <a:pPr marL="171639" indent="-171639">
              <a:buFont typeface="Arial" panose="020B0604020202020204" pitchFamily="34" charset="0"/>
              <a:buChar char="•"/>
            </a:pPr>
            <a:r>
              <a:rPr lang="en-US" dirty="0"/>
              <a:t>For your LDP, you were asked to set a goal focused on “How can I show my team I can be trusted?” You may have wanted to think about one or more of your Trust Builders.</a:t>
            </a:r>
          </a:p>
          <a:p>
            <a:pPr marL="171639" indent="-171639">
              <a:buFont typeface="Arial" panose="020B0604020202020204" pitchFamily="34" charset="0"/>
              <a:buChar char="•"/>
            </a:pPr>
            <a:r>
              <a:rPr lang="en-US" dirty="0"/>
              <a:t>Before we present our goals, we have ___ to share theirs from when they went through the Leader’s Code process. </a:t>
            </a:r>
          </a:p>
          <a:p>
            <a:pPr marL="629342" lvl="1" indent="-171639">
              <a:buFont typeface="Arial" panose="020B0604020202020204" pitchFamily="34" charset="0"/>
              <a:buChar char="•"/>
            </a:pPr>
            <a:r>
              <a:rPr lang="en-US" dirty="0"/>
              <a:t>Lead Team member(s) will share an LDP example. (Make sure you’ve let them know to bring their LDP on Trust.)</a:t>
            </a:r>
          </a:p>
          <a:p>
            <a:pPr marL="629342" lvl="1" indent="-171639">
              <a:buFont typeface="Arial" panose="020B0604020202020204" pitchFamily="34" charset="0"/>
              <a:buChar char="•"/>
            </a:pPr>
            <a:r>
              <a:rPr lang="en-US" dirty="0"/>
              <a:t>Applaud for Lead Team member and thank them for coming.</a:t>
            </a:r>
          </a:p>
          <a:p>
            <a:pPr marL="171639" indent="-171639">
              <a:buFont typeface="Arial" panose="020B0604020202020204" pitchFamily="34" charset="0"/>
              <a:buChar char="•"/>
            </a:pPr>
            <a:r>
              <a:rPr lang="en-US" dirty="0"/>
              <a:t>Give Team Members one minute on the clock to finalize their plan.</a:t>
            </a:r>
          </a:p>
          <a:p>
            <a:pPr marL="171639" indent="-171639">
              <a:buFont typeface="Arial" panose="020B0604020202020204" pitchFamily="34" charset="0"/>
              <a:buChar char="•"/>
            </a:pPr>
            <a:endParaRPr lang="en-US" dirty="0"/>
          </a:p>
          <a:p>
            <a:pPr marL="171639" indent="-171639">
              <a:buFont typeface="Arial" panose="020B0604020202020204" pitchFamily="34" charset="0"/>
              <a:buChar char="•"/>
            </a:pPr>
            <a:r>
              <a:rPr lang="en-US" dirty="0"/>
              <a:t>OK to ask for a volunteer to begin. Once someone volunteers, stay at that table until everyone has shared.</a:t>
            </a:r>
          </a:p>
        </p:txBody>
      </p:sp>
      <p:sp>
        <p:nvSpPr>
          <p:cNvPr id="3" name="Slide Image Placeholder 2">
            <a:extLst>
              <a:ext uri="{FF2B5EF4-FFF2-40B4-BE49-F238E27FC236}">
                <a16:creationId xmlns:a16="http://schemas.microsoft.com/office/drawing/2014/main" id="{A06D00C3-0AEA-45C2-887E-FFB8CA903544}"/>
              </a:ext>
            </a:extLst>
          </p:cNvPr>
          <p:cNvSpPr>
            <a:spLocks noGrp="1" noRot="1" noChangeAspect="1"/>
          </p:cNvSpPr>
          <p:nvPr>
            <p:ph type="sldImg"/>
          </p:nvPr>
        </p:nvSpPr>
        <p:spPr>
          <a:xfrm>
            <a:off x="1377950" y="654050"/>
            <a:ext cx="4357688" cy="3267075"/>
          </a:xfrm>
        </p:spPr>
      </p:sp>
      <p:sp>
        <p:nvSpPr>
          <p:cNvPr id="8" name="Slide Number Placeholder 3">
            <a:extLst>
              <a:ext uri="{FF2B5EF4-FFF2-40B4-BE49-F238E27FC236}">
                <a16:creationId xmlns:a16="http://schemas.microsoft.com/office/drawing/2014/main" id="{CCC948F3-B9BD-486E-8022-88CB7394BBCA}"/>
              </a:ext>
            </a:extLst>
          </p:cNvPr>
          <p:cNvSpPr txBox="1">
            <a:spLocks/>
          </p:cNvSpPr>
          <p:nvPr/>
        </p:nvSpPr>
        <p:spPr bwMode="auto">
          <a:xfrm>
            <a:off x="3977907" y="8140524"/>
            <a:ext cx="3041930" cy="428449"/>
          </a:xfrm>
          <a:prstGeom prst="rect">
            <a:avLst/>
          </a:prstGeom>
          <a:noFill/>
          <a:ln w="9525">
            <a:noFill/>
            <a:miter lim="800000"/>
            <a:headEnd/>
            <a:tailEnd/>
          </a:ln>
        </p:spPr>
        <p:txBody>
          <a:bodyPr vert="horz" wrap="square" lIns="92389" tIns="46194" rIns="92389" bIns="46194" numCol="1" anchor="b" anchorCtr="0" compatLnSpc="1">
            <a:prstTxWarp prst="textNoShape">
              <a:avLst/>
            </a:prstTxWarp>
          </a:bodyPr>
          <a:lstStyle>
            <a:defPPr>
              <a:defRPr lang="en-US"/>
            </a:defPPr>
            <a:lvl1pPr algn="r" defTabSz="457200" rtl="0" fontAlgn="base">
              <a:spcBef>
                <a:spcPct val="0"/>
              </a:spcBef>
              <a:spcAft>
                <a:spcPct val="0"/>
              </a:spcAft>
              <a:defRPr sz="1200" kern="1200">
                <a:solidFill>
                  <a:schemeClr val="tx1"/>
                </a:solidFill>
                <a:latin typeface="Arial" pitchFamily="-72" charset="0"/>
                <a:ea typeface="ＭＳ Ｐゴシック" pitchFamily="-72" charset="-128"/>
                <a:cs typeface="ＭＳ Ｐゴシック" pitchFamily="-72" charset="-128"/>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fld id="{E663E861-245C-4254-9C16-CA710BCFD0AC}" type="slidenum">
              <a:rPr lang="en-US" smtClean="0"/>
              <a:pPr>
                <a:defRPr/>
              </a:pPr>
              <a:t>13</a:t>
            </a:fld>
            <a:endParaRPr lang="en-US"/>
          </a:p>
        </p:txBody>
      </p:sp>
    </p:spTree>
    <p:extLst>
      <p:ext uri="{BB962C8B-B14F-4D97-AF65-F5344CB8AC3E}">
        <p14:creationId xmlns:p14="http://schemas.microsoft.com/office/powerpoint/2010/main" val="2839754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a:xfrm>
            <a:off x="1206500" y="704850"/>
            <a:ext cx="4692650" cy="3521075"/>
          </a:xfrm>
          <a:solidFill>
            <a:srgbClr val="FFFFFF"/>
          </a:solidFill>
          <a:ln/>
        </p:spPr>
      </p:sp>
      <p:sp>
        <p:nvSpPr>
          <p:cNvPr id="30723" name="Rectangle 3"/>
          <p:cNvSpPr>
            <a:spLocks noGrp="1" noChangeArrowheads="1"/>
          </p:cNvSpPr>
          <p:nvPr>
            <p:ph type="body" idx="1"/>
          </p:nvPr>
        </p:nvSpPr>
        <p:spPr>
          <a:xfrm>
            <a:off x="713232" y="4462272"/>
            <a:ext cx="5678424" cy="4224528"/>
          </a:xfrm>
          <a:noFill/>
          <a:ln>
            <a:solidFill>
              <a:srgbClr val="000000"/>
            </a:solidFill>
          </a:ln>
        </p:spPr>
        <p:txBody>
          <a:bodyPr lIns="91525" tIns="45762" rIns="91525" bIns="45762"/>
          <a:lstStyle/>
          <a:p>
            <a:pPr defTabSz="915831" eaLnBrk="1" hangingPunct="1">
              <a:buFont typeface="Arial" panose="020B0604020202020204" pitchFamily="34" charset="0"/>
              <a:buChar char="•"/>
            </a:pPr>
            <a:r>
              <a:rPr lang="en-US" dirty="0"/>
              <a:t>4 min., paper</a:t>
            </a:r>
          </a:p>
          <a:p>
            <a:pPr defTabSz="915831" eaLnBrk="1" hangingPunct="1"/>
            <a:r>
              <a:rPr lang="en-US" dirty="0"/>
              <a:t> </a:t>
            </a:r>
          </a:p>
          <a:p>
            <a:pPr defTabSz="915831" eaLnBrk="1" hangingPunct="1">
              <a:buFont typeface="Arial" panose="020B0604020202020204" pitchFamily="34" charset="0"/>
              <a:buChar char="•"/>
            </a:pPr>
            <a:r>
              <a:rPr lang="en-US" dirty="0"/>
              <a:t>Prepare a few questions of your own from the chapter. Use them to focus the discussion as each team reports.</a:t>
            </a:r>
          </a:p>
          <a:p>
            <a:pPr defTabSz="915831" eaLnBrk="1" hangingPunct="1">
              <a:buFont typeface="Arial" panose="020B0604020202020204" pitchFamily="34" charset="0"/>
              <a:buChar char="•"/>
            </a:pPr>
            <a:endParaRPr lang="en-US" dirty="0"/>
          </a:p>
          <a:p>
            <a:pPr defTabSz="915831" eaLnBrk="1" hangingPunct="1">
              <a:buFont typeface="Arial" panose="020B0604020202020204" pitchFamily="34" charset="0"/>
              <a:buChar char="•"/>
            </a:pPr>
            <a:r>
              <a:rPr lang="en-US" dirty="0"/>
              <a:t>TM should come to front of the room to provide the team’s report. One TM should read the quote while the spokesperson makes their way to the front of the room.</a:t>
            </a:r>
          </a:p>
        </p:txBody>
      </p:sp>
      <p:sp>
        <p:nvSpPr>
          <p:cNvPr id="6" name="Slide Number Placeholder 3">
            <a:extLst>
              <a:ext uri="{FF2B5EF4-FFF2-40B4-BE49-F238E27FC236}">
                <a16:creationId xmlns:a16="http://schemas.microsoft.com/office/drawing/2014/main" id="{81FC40B4-05EB-46FE-AF20-2A8A2320F3FC}"/>
              </a:ext>
            </a:extLst>
          </p:cNvPr>
          <p:cNvSpPr>
            <a:spLocks noGrp="1"/>
          </p:cNvSpPr>
          <p:nvPr>
            <p:ph type="sldNum" sz="quarter" idx="5"/>
          </p:nvPr>
        </p:nvSpPr>
        <p:spPr>
          <a:xfrm>
            <a:off x="4145282" y="9121140"/>
            <a:ext cx="3169921" cy="480060"/>
          </a:xfrm>
        </p:spPr>
        <p:txBody>
          <a:bodyPr/>
          <a:lstStyle/>
          <a:p>
            <a:pPr>
              <a:defRPr/>
            </a:pPr>
            <a:fld id="{E663E861-245C-4254-9C16-CA710BCFD0AC}" type="slidenum">
              <a:rPr lang="en-US" smtClean="0"/>
              <a:pPr>
                <a:defRPr/>
              </a:pPr>
              <a:t>14</a:t>
            </a:fld>
            <a:endParaRPr lang="en-US" dirty="0"/>
          </a:p>
        </p:txBody>
      </p:sp>
    </p:spTree>
    <p:extLst>
      <p:ext uri="{BB962C8B-B14F-4D97-AF65-F5344CB8AC3E}">
        <p14:creationId xmlns:p14="http://schemas.microsoft.com/office/powerpoint/2010/main" val="18391333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p:cNvSpPr>
            <a:spLocks noGrp="1" noChangeArrowheads="1"/>
          </p:cNvSpPr>
          <p:nvPr>
            <p:ph type="body" idx="1"/>
          </p:nvPr>
        </p:nvSpPr>
        <p:spPr>
          <a:xfrm>
            <a:off x="692738" y="4405279"/>
            <a:ext cx="5624928" cy="4194446"/>
          </a:xfrm>
          <a:noFill/>
          <a:ln>
            <a:solidFill>
              <a:srgbClr val="000000"/>
            </a:solidFill>
          </a:ln>
        </p:spPr>
        <p:txBody>
          <a:bodyPr lIns="96996" tIns="48498" rIns="96996" bIns="48498"/>
          <a:lstStyle/>
          <a:p>
            <a:pPr defTabSz="967775" eaLnBrk="1" hangingPunct="1"/>
            <a:r>
              <a:rPr lang="en-US" dirty="0"/>
              <a:t>How can differences or different viewpoints be a strength?</a:t>
            </a:r>
          </a:p>
          <a:p>
            <a:pPr defTabSz="967775" eaLnBrk="1" hangingPunct="1"/>
            <a:r>
              <a:rPr lang="en-US" dirty="0"/>
              <a:t>How can they turn into a weakness?</a:t>
            </a:r>
          </a:p>
        </p:txBody>
      </p:sp>
      <p:sp>
        <p:nvSpPr>
          <p:cNvPr id="32770" name="Rectangle 2"/>
          <p:cNvSpPr>
            <a:spLocks noGrp="1" noRot="1" noChangeAspect="1" noChangeArrowheads="1" noTextEdit="1"/>
          </p:cNvSpPr>
          <p:nvPr>
            <p:ph type="sldImg"/>
          </p:nvPr>
        </p:nvSpPr>
        <p:spPr>
          <a:xfrm>
            <a:off x="1185863" y="696913"/>
            <a:ext cx="4664075" cy="3498850"/>
          </a:xfrm>
          <a:solidFill>
            <a:srgbClr val="FFFFFF"/>
          </a:solidFill>
          <a:ln/>
        </p:spPr>
      </p:sp>
      <p:sp>
        <p:nvSpPr>
          <p:cNvPr id="5" name="Rectangle 7">
            <a:extLst>
              <a:ext uri="{FF2B5EF4-FFF2-40B4-BE49-F238E27FC236}">
                <a16:creationId xmlns:a16="http://schemas.microsoft.com/office/drawing/2014/main" id="{17445DFD-2B0E-436E-B1AD-743AF045B501}"/>
              </a:ext>
            </a:extLst>
          </p:cNvPr>
          <p:cNvSpPr>
            <a:spLocks noGrp="1" noChangeArrowheads="1"/>
          </p:cNvSpPr>
          <p:nvPr>
            <p:ph type="sldNum" sz="quarter" idx="5"/>
          </p:nvPr>
        </p:nvSpPr>
        <p:spPr>
          <a:xfrm>
            <a:off x="3972566" y="8831580"/>
            <a:ext cx="3037841" cy="464820"/>
          </a:xfrm>
          <a:ln/>
        </p:spPr>
        <p:txBody>
          <a:bodyPr/>
          <a:lstStyle/>
          <a:p>
            <a:fld id="{45A55BED-307E-4B4C-B561-89B8DE9932C2}" type="slidenum">
              <a:rPr lang="en-US"/>
              <a:pPr/>
              <a:t>15</a:t>
            </a:fld>
            <a:endParaRPr lang="en-US" dirty="0"/>
          </a:p>
        </p:txBody>
      </p:sp>
    </p:spTree>
    <p:extLst>
      <p:ext uri="{BB962C8B-B14F-4D97-AF65-F5344CB8AC3E}">
        <p14:creationId xmlns:p14="http://schemas.microsoft.com/office/powerpoint/2010/main" val="20705847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29F2B5-2BB1-30A0-D36C-A8AC004077E8}"/>
            </a:ext>
          </a:extLst>
        </p:cNvPr>
        <p:cNvGrpSpPr/>
        <p:nvPr/>
      </p:nvGrpSpPr>
      <p:grpSpPr>
        <a:xfrm>
          <a:off x="0" y="0"/>
          <a:ext cx="0" cy="0"/>
          <a:chOff x="0" y="0"/>
          <a:chExt cx="0" cy="0"/>
        </a:xfrm>
      </p:grpSpPr>
      <p:sp>
        <p:nvSpPr>
          <p:cNvPr id="32771" name="Rectangle 3">
            <a:extLst>
              <a:ext uri="{FF2B5EF4-FFF2-40B4-BE49-F238E27FC236}">
                <a16:creationId xmlns:a16="http://schemas.microsoft.com/office/drawing/2014/main" id="{CBE6DFF5-0456-491E-B0D8-B270CC66030D}"/>
              </a:ext>
            </a:extLst>
          </p:cNvPr>
          <p:cNvSpPr>
            <a:spLocks noGrp="1" noChangeArrowheads="1"/>
          </p:cNvSpPr>
          <p:nvPr>
            <p:ph type="body" idx="1"/>
          </p:nvPr>
        </p:nvSpPr>
        <p:spPr>
          <a:xfrm>
            <a:off x="692738" y="4405279"/>
            <a:ext cx="5624928" cy="4194446"/>
          </a:xfrm>
          <a:noFill/>
          <a:ln>
            <a:solidFill>
              <a:srgbClr val="000000"/>
            </a:solidFill>
          </a:ln>
        </p:spPr>
        <p:txBody>
          <a:bodyPr lIns="96996" tIns="48498" rIns="96996" bIns="48498"/>
          <a:lstStyle/>
          <a:p>
            <a:pPr defTabSz="967775" eaLnBrk="1" hangingPunct="1"/>
            <a:r>
              <a:rPr lang="en-US" dirty="0"/>
              <a:t>What types of adjustments might there be with a new team or when a new team member joins an existing team?</a:t>
            </a:r>
          </a:p>
          <a:p>
            <a:pPr defTabSz="967775" eaLnBrk="1" hangingPunct="1"/>
            <a:endParaRPr lang="en-US" dirty="0"/>
          </a:p>
          <a:p>
            <a:pPr defTabSz="967775" eaLnBrk="1" hangingPunct="1"/>
            <a:r>
              <a:rPr lang="en-US" b="1" u="sng" dirty="0"/>
              <a:t>FOUR STAGES OF TEAM DEVELOPMENT</a:t>
            </a:r>
          </a:p>
          <a:p>
            <a:pPr defTabSz="967775" eaLnBrk="1" hangingPunct="1"/>
            <a:r>
              <a:rPr lang="en-US" dirty="0"/>
              <a:t>Forming: team members are getting to know one another and figuring out how to deal with each other; not a team but a workgroup (a group of individuals assigned to work together)</a:t>
            </a:r>
          </a:p>
          <a:p>
            <a:pPr defTabSz="967775" eaLnBrk="1" hangingPunct="1"/>
            <a:r>
              <a:rPr lang="en-US" dirty="0"/>
              <a:t>Storming: team members are figuring out their individual roles in the team; trust is being built to work towards </a:t>
            </a:r>
            <a:r>
              <a:rPr lang="en-US" i="1" dirty="0"/>
              <a:t>The Speed of Trust</a:t>
            </a:r>
            <a:endParaRPr lang="en-US" dirty="0"/>
          </a:p>
          <a:p>
            <a:pPr defTabSz="967775" eaLnBrk="1" hangingPunct="1"/>
            <a:r>
              <a:rPr lang="en-US" dirty="0"/>
              <a:t>Norming: team members have accepted their roles and are beginning to feel comfortable with each other; </a:t>
            </a:r>
            <a:r>
              <a:rPr lang="en-US" i="1" dirty="0"/>
              <a:t>The Speed of Trust </a:t>
            </a:r>
            <a:r>
              <a:rPr lang="en-US" dirty="0"/>
              <a:t>is established</a:t>
            </a:r>
          </a:p>
          <a:p>
            <a:pPr defTabSz="967775" eaLnBrk="1" hangingPunct="1"/>
            <a:r>
              <a:rPr lang="en-US" dirty="0"/>
              <a:t>Performing: working as a team, high levels of production and quality are achieved, team is moving towards excellence</a:t>
            </a:r>
          </a:p>
          <a:p>
            <a:pPr defTabSz="967775" eaLnBrk="1" hangingPunct="1"/>
            <a:endParaRPr lang="en-US" dirty="0"/>
          </a:p>
        </p:txBody>
      </p:sp>
      <p:sp>
        <p:nvSpPr>
          <p:cNvPr id="32770" name="Rectangle 2">
            <a:extLst>
              <a:ext uri="{FF2B5EF4-FFF2-40B4-BE49-F238E27FC236}">
                <a16:creationId xmlns:a16="http://schemas.microsoft.com/office/drawing/2014/main" id="{95BE1D55-5F89-8AB0-F0AA-898F290D66BC}"/>
              </a:ext>
            </a:extLst>
          </p:cNvPr>
          <p:cNvSpPr>
            <a:spLocks noGrp="1" noRot="1" noChangeAspect="1" noChangeArrowheads="1" noTextEdit="1"/>
          </p:cNvSpPr>
          <p:nvPr>
            <p:ph type="sldImg"/>
          </p:nvPr>
        </p:nvSpPr>
        <p:spPr>
          <a:xfrm>
            <a:off x="1185863" y="696913"/>
            <a:ext cx="4664075" cy="3498850"/>
          </a:xfrm>
          <a:solidFill>
            <a:srgbClr val="FFFFFF"/>
          </a:solidFill>
          <a:ln/>
        </p:spPr>
      </p:sp>
      <p:sp>
        <p:nvSpPr>
          <p:cNvPr id="5" name="Rectangle 7">
            <a:extLst>
              <a:ext uri="{FF2B5EF4-FFF2-40B4-BE49-F238E27FC236}">
                <a16:creationId xmlns:a16="http://schemas.microsoft.com/office/drawing/2014/main" id="{DD288349-E8D4-FFCE-0EEA-BD60D5DD52E6}"/>
              </a:ext>
            </a:extLst>
          </p:cNvPr>
          <p:cNvSpPr>
            <a:spLocks noGrp="1" noChangeArrowheads="1"/>
          </p:cNvSpPr>
          <p:nvPr>
            <p:ph type="sldNum" sz="quarter" idx="5"/>
          </p:nvPr>
        </p:nvSpPr>
        <p:spPr>
          <a:xfrm>
            <a:off x="3972566" y="8831580"/>
            <a:ext cx="3037841" cy="464820"/>
          </a:xfrm>
          <a:ln/>
        </p:spPr>
        <p:txBody>
          <a:bodyPr/>
          <a:lstStyle/>
          <a:p>
            <a:fld id="{45A55BED-307E-4B4C-B561-89B8DE9932C2}" type="slidenum">
              <a:rPr lang="en-US"/>
              <a:pPr/>
              <a:t>16</a:t>
            </a:fld>
            <a:endParaRPr lang="en-US" dirty="0"/>
          </a:p>
        </p:txBody>
      </p:sp>
    </p:spTree>
    <p:extLst>
      <p:ext uri="{BB962C8B-B14F-4D97-AF65-F5344CB8AC3E}">
        <p14:creationId xmlns:p14="http://schemas.microsoft.com/office/powerpoint/2010/main" val="424957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854B47-705E-BAC8-2CC8-BB3C33585152}"/>
            </a:ext>
          </a:extLst>
        </p:cNvPr>
        <p:cNvGrpSpPr/>
        <p:nvPr/>
      </p:nvGrpSpPr>
      <p:grpSpPr>
        <a:xfrm>
          <a:off x="0" y="0"/>
          <a:ext cx="0" cy="0"/>
          <a:chOff x="0" y="0"/>
          <a:chExt cx="0" cy="0"/>
        </a:xfrm>
      </p:grpSpPr>
      <p:sp>
        <p:nvSpPr>
          <p:cNvPr id="32771" name="Rectangle 3">
            <a:extLst>
              <a:ext uri="{FF2B5EF4-FFF2-40B4-BE49-F238E27FC236}">
                <a16:creationId xmlns:a16="http://schemas.microsoft.com/office/drawing/2014/main" id="{E78616B4-EEA9-1AE8-6D1B-C78E177B58D4}"/>
              </a:ext>
            </a:extLst>
          </p:cNvPr>
          <p:cNvSpPr>
            <a:spLocks noGrp="1" noChangeArrowheads="1"/>
          </p:cNvSpPr>
          <p:nvPr>
            <p:ph type="body" idx="1"/>
          </p:nvPr>
        </p:nvSpPr>
        <p:spPr>
          <a:xfrm>
            <a:off x="692738" y="4405279"/>
            <a:ext cx="5624928" cy="4194446"/>
          </a:xfrm>
          <a:noFill/>
          <a:ln>
            <a:solidFill>
              <a:srgbClr val="000000"/>
            </a:solidFill>
          </a:ln>
        </p:spPr>
        <p:txBody>
          <a:bodyPr lIns="96996" tIns="48498" rIns="96996" bIns="48498"/>
          <a:lstStyle/>
          <a:p>
            <a:pPr defTabSz="967775" eaLnBrk="1" hangingPunct="1"/>
            <a:r>
              <a:rPr lang="en-US" dirty="0"/>
              <a:t>How could not feeling free (safe) to speak keep a team from developing?</a:t>
            </a:r>
          </a:p>
          <a:p>
            <a:pPr defTabSz="967775" eaLnBrk="1" hangingPunct="1"/>
            <a:r>
              <a:rPr lang="en-US" dirty="0"/>
              <a:t>How can “sniping, blaming, and belittling” remarks keep a team from developing?</a:t>
            </a:r>
          </a:p>
        </p:txBody>
      </p:sp>
      <p:sp>
        <p:nvSpPr>
          <p:cNvPr id="32770" name="Rectangle 2">
            <a:extLst>
              <a:ext uri="{FF2B5EF4-FFF2-40B4-BE49-F238E27FC236}">
                <a16:creationId xmlns:a16="http://schemas.microsoft.com/office/drawing/2014/main" id="{ED83213D-5B02-2B5A-4BB8-88E050B49C02}"/>
              </a:ext>
            </a:extLst>
          </p:cNvPr>
          <p:cNvSpPr>
            <a:spLocks noGrp="1" noRot="1" noChangeAspect="1" noChangeArrowheads="1" noTextEdit="1"/>
          </p:cNvSpPr>
          <p:nvPr>
            <p:ph type="sldImg"/>
          </p:nvPr>
        </p:nvSpPr>
        <p:spPr>
          <a:xfrm>
            <a:off x="1185863" y="696913"/>
            <a:ext cx="4664075" cy="3498850"/>
          </a:xfrm>
          <a:solidFill>
            <a:srgbClr val="FFFFFF"/>
          </a:solidFill>
          <a:ln/>
        </p:spPr>
      </p:sp>
      <p:sp>
        <p:nvSpPr>
          <p:cNvPr id="5" name="Rectangle 7">
            <a:extLst>
              <a:ext uri="{FF2B5EF4-FFF2-40B4-BE49-F238E27FC236}">
                <a16:creationId xmlns:a16="http://schemas.microsoft.com/office/drawing/2014/main" id="{A3F0ED62-EB98-9769-0733-409CBF52545D}"/>
              </a:ext>
            </a:extLst>
          </p:cNvPr>
          <p:cNvSpPr>
            <a:spLocks noGrp="1" noChangeArrowheads="1"/>
          </p:cNvSpPr>
          <p:nvPr>
            <p:ph type="sldNum" sz="quarter" idx="5"/>
          </p:nvPr>
        </p:nvSpPr>
        <p:spPr>
          <a:xfrm>
            <a:off x="3972566" y="8831580"/>
            <a:ext cx="3037841" cy="464820"/>
          </a:xfrm>
          <a:ln/>
        </p:spPr>
        <p:txBody>
          <a:bodyPr/>
          <a:lstStyle/>
          <a:p>
            <a:fld id="{45A55BED-307E-4B4C-B561-89B8DE9932C2}" type="slidenum">
              <a:rPr lang="en-US"/>
              <a:pPr/>
              <a:t>17</a:t>
            </a:fld>
            <a:endParaRPr lang="en-US" dirty="0"/>
          </a:p>
        </p:txBody>
      </p:sp>
    </p:spTree>
    <p:extLst>
      <p:ext uri="{BB962C8B-B14F-4D97-AF65-F5344CB8AC3E}">
        <p14:creationId xmlns:p14="http://schemas.microsoft.com/office/powerpoint/2010/main" val="25365607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7FE1D-7751-E27A-C5F7-B6CD52A0159D}"/>
            </a:ext>
          </a:extLst>
        </p:cNvPr>
        <p:cNvGrpSpPr/>
        <p:nvPr/>
      </p:nvGrpSpPr>
      <p:grpSpPr>
        <a:xfrm>
          <a:off x="0" y="0"/>
          <a:ext cx="0" cy="0"/>
          <a:chOff x="0" y="0"/>
          <a:chExt cx="0" cy="0"/>
        </a:xfrm>
      </p:grpSpPr>
      <p:sp>
        <p:nvSpPr>
          <p:cNvPr id="32771" name="Rectangle 3">
            <a:extLst>
              <a:ext uri="{FF2B5EF4-FFF2-40B4-BE49-F238E27FC236}">
                <a16:creationId xmlns:a16="http://schemas.microsoft.com/office/drawing/2014/main" id="{2226B171-8434-B88B-CC8F-9C021AA1136B}"/>
              </a:ext>
            </a:extLst>
          </p:cNvPr>
          <p:cNvSpPr>
            <a:spLocks noGrp="1" noChangeArrowheads="1"/>
          </p:cNvSpPr>
          <p:nvPr>
            <p:ph type="body" idx="1"/>
          </p:nvPr>
        </p:nvSpPr>
        <p:spPr>
          <a:xfrm>
            <a:off x="692738" y="4405279"/>
            <a:ext cx="5624928" cy="4194446"/>
          </a:xfrm>
          <a:noFill/>
          <a:ln>
            <a:solidFill>
              <a:srgbClr val="000000"/>
            </a:solidFill>
          </a:ln>
        </p:spPr>
        <p:txBody>
          <a:bodyPr lIns="96996" tIns="48498" rIns="96996" bIns="48498"/>
          <a:lstStyle/>
          <a:p>
            <a:pPr defTabSz="978737" eaLnBrk="1" hangingPunct="1"/>
            <a:r>
              <a:rPr lang="en-US" dirty="0"/>
              <a:t> What does it do to a team when you have a team member who doesn’t “pull their weight”? </a:t>
            </a:r>
          </a:p>
          <a:p>
            <a:pPr defTabSz="978737" eaLnBrk="1" hangingPunct="1"/>
            <a:endParaRPr lang="en-US" dirty="0"/>
          </a:p>
          <a:p>
            <a:pPr defTabSz="978737" eaLnBrk="1" hangingPunct="1"/>
            <a:r>
              <a:rPr lang="en-US" dirty="0"/>
              <a:t>Does it make a difference if your supervisor or leadman deals with it?</a:t>
            </a:r>
          </a:p>
          <a:p>
            <a:pPr defTabSz="967775" eaLnBrk="1" hangingPunct="1"/>
            <a:endParaRPr lang="en-US" dirty="0"/>
          </a:p>
        </p:txBody>
      </p:sp>
      <p:sp>
        <p:nvSpPr>
          <p:cNvPr id="32770" name="Rectangle 2">
            <a:extLst>
              <a:ext uri="{FF2B5EF4-FFF2-40B4-BE49-F238E27FC236}">
                <a16:creationId xmlns:a16="http://schemas.microsoft.com/office/drawing/2014/main" id="{90814D84-277B-F0F1-6825-DE1B7B9B2F74}"/>
              </a:ext>
            </a:extLst>
          </p:cNvPr>
          <p:cNvSpPr>
            <a:spLocks noGrp="1" noRot="1" noChangeAspect="1" noChangeArrowheads="1" noTextEdit="1"/>
          </p:cNvSpPr>
          <p:nvPr>
            <p:ph type="sldImg"/>
          </p:nvPr>
        </p:nvSpPr>
        <p:spPr>
          <a:xfrm>
            <a:off x="1185863" y="696913"/>
            <a:ext cx="4664075" cy="3498850"/>
          </a:xfrm>
          <a:solidFill>
            <a:srgbClr val="FFFFFF"/>
          </a:solidFill>
          <a:ln/>
        </p:spPr>
      </p:sp>
      <p:sp>
        <p:nvSpPr>
          <p:cNvPr id="5" name="Rectangle 7">
            <a:extLst>
              <a:ext uri="{FF2B5EF4-FFF2-40B4-BE49-F238E27FC236}">
                <a16:creationId xmlns:a16="http://schemas.microsoft.com/office/drawing/2014/main" id="{AC645847-0F5C-B4AC-C397-E0D884D57111}"/>
              </a:ext>
            </a:extLst>
          </p:cNvPr>
          <p:cNvSpPr>
            <a:spLocks noGrp="1" noChangeArrowheads="1"/>
          </p:cNvSpPr>
          <p:nvPr>
            <p:ph type="sldNum" sz="quarter" idx="5"/>
          </p:nvPr>
        </p:nvSpPr>
        <p:spPr>
          <a:xfrm>
            <a:off x="3972566" y="8831580"/>
            <a:ext cx="3037841" cy="464820"/>
          </a:xfrm>
          <a:ln/>
        </p:spPr>
        <p:txBody>
          <a:bodyPr/>
          <a:lstStyle/>
          <a:p>
            <a:fld id="{45A55BED-307E-4B4C-B561-89B8DE9932C2}" type="slidenum">
              <a:rPr lang="en-US"/>
              <a:pPr/>
              <a:t>18</a:t>
            </a:fld>
            <a:endParaRPr lang="en-US" dirty="0"/>
          </a:p>
        </p:txBody>
      </p:sp>
    </p:spTree>
    <p:extLst>
      <p:ext uri="{BB962C8B-B14F-4D97-AF65-F5344CB8AC3E}">
        <p14:creationId xmlns:p14="http://schemas.microsoft.com/office/powerpoint/2010/main" val="28418457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xfrm>
            <a:off x="1185863" y="696913"/>
            <a:ext cx="4664075" cy="3498850"/>
          </a:xfrm>
          <a:solidFill>
            <a:srgbClr val="FFFFFF"/>
          </a:solidFill>
          <a:ln/>
        </p:spPr>
      </p:sp>
      <p:sp>
        <p:nvSpPr>
          <p:cNvPr id="32771" name="Rectangle 3"/>
          <p:cNvSpPr>
            <a:spLocks noGrp="1" noChangeArrowheads="1"/>
          </p:cNvSpPr>
          <p:nvPr>
            <p:ph type="body" idx="1"/>
          </p:nvPr>
        </p:nvSpPr>
        <p:spPr>
          <a:xfrm>
            <a:off x="706514" y="4430503"/>
            <a:ext cx="5624928" cy="4194446"/>
          </a:xfrm>
          <a:noFill/>
          <a:ln>
            <a:solidFill>
              <a:srgbClr val="000000"/>
            </a:solidFill>
          </a:ln>
        </p:spPr>
        <p:txBody>
          <a:bodyPr lIns="96996" tIns="48498" rIns="96996" bIns="48498"/>
          <a:lstStyle/>
          <a:p>
            <a:pPr defTabSz="978737" eaLnBrk="1" hangingPunct="1"/>
            <a:r>
              <a:rPr lang="en-US" dirty="0"/>
              <a:t>Would you want to work on a team like this? Why?</a:t>
            </a:r>
          </a:p>
          <a:p>
            <a:pPr defTabSz="967775" eaLnBrk="1" hangingPunct="1"/>
            <a:endParaRPr lang="en-US" dirty="0"/>
          </a:p>
        </p:txBody>
      </p:sp>
      <p:sp>
        <p:nvSpPr>
          <p:cNvPr id="5" name="Rectangle 7">
            <a:extLst>
              <a:ext uri="{FF2B5EF4-FFF2-40B4-BE49-F238E27FC236}">
                <a16:creationId xmlns:a16="http://schemas.microsoft.com/office/drawing/2014/main" id="{8BCCDD93-754C-4F7F-B8D2-EE3148C3879B}"/>
              </a:ext>
            </a:extLst>
          </p:cNvPr>
          <p:cNvSpPr>
            <a:spLocks noGrp="1" noChangeArrowheads="1"/>
          </p:cNvSpPr>
          <p:nvPr>
            <p:ph type="sldNum" sz="quarter" idx="5"/>
          </p:nvPr>
        </p:nvSpPr>
        <p:spPr>
          <a:xfrm>
            <a:off x="3972566" y="8831580"/>
            <a:ext cx="3037841" cy="464820"/>
          </a:xfrm>
          <a:ln/>
        </p:spPr>
        <p:txBody>
          <a:bodyPr/>
          <a:lstStyle/>
          <a:p>
            <a:fld id="{45A55BED-307E-4B4C-B561-89B8DE9932C2}" type="slidenum">
              <a:rPr lang="en-US"/>
              <a:pPr/>
              <a:t>19</a:t>
            </a:fld>
            <a:endParaRPr lang="en-US" dirty="0"/>
          </a:p>
        </p:txBody>
      </p:sp>
    </p:spTree>
    <p:extLst>
      <p:ext uri="{BB962C8B-B14F-4D97-AF65-F5344CB8AC3E}">
        <p14:creationId xmlns:p14="http://schemas.microsoft.com/office/powerpoint/2010/main" val="15409645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Placeholder 2"/>
          <p:cNvSpPr>
            <a:spLocks noGrp="1" noRot="1" noChangeAspect="1" noChangeArrowheads="1" noTextEdit="1"/>
          </p:cNvSpPr>
          <p:nvPr>
            <p:ph type="sldImg"/>
          </p:nvPr>
        </p:nvSpPr>
        <p:spPr>
          <a:ln/>
        </p:spPr>
      </p:sp>
      <p:sp>
        <p:nvSpPr>
          <p:cNvPr id="19458" name="Placeholder 3"/>
          <p:cNvSpPr>
            <a:spLocks noGrp="1" noChangeArrowheads="1"/>
          </p:cNvSpPr>
          <p:nvPr>
            <p:ph type="body" idx="1"/>
          </p:nvPr>
        </p:nvSpPr>
        <p:spPr>
          <a:xfrm>
            <a:off x="738700" y="4560570"/>
            <a:ext cx="5852160" cy="4320540"/>
          </a:xfrm>
          <a:noFill/>
          <a:ln>
            <a:solidFill>
              <a:schemeClr val="tx1"/>
            </a:solidFill>
          </a:ln>
        </p:spPr>
        <p:txBody>
          <a:bodyPr/>
          <a:lstStyle/>
          <a:p>
            <a:pPr eaLnBrk="1" hangingPunct="1"/>
            <a:endParaRPr lang="en-US" dirty="0"/>
          </a:p>
        </p:txBody>
      </p:sp>
      <p:sp>
        <p:nvSpPr>
          <p:cNvPr id="2" name="Slide Number Placeholder 3">
            <a:extLst>
              <a:ext uri="{FF2B5EF4-FFF2-40B4-BE49-F238E27FC236}">
                <a16:creationId xmlns:a16="http://schemas.microsoft.com/office/drawing/2014/main" id="{98BD38C6-FA08-34EE-C89C-A46D40F9E0B4}"/>
              </a:ext>
            </a:extLst>
          </p:cNvPr>
          <p:cNvSpPr>
            <a:spLocks noGrp="1"/>
          </p:cNvSpPr>
          <p:nvPr>
            <p:ph type="sldNum" sz="quarter" idx="5"/>
          </p:nvPr>
        </p:nvSpPr>
        <p:spPr>
          <a:xfrm>
            <a:off x="4145285" y="9121140"/>
            <a:ext cx="3169921" cy="480060"/>
          </a:xfrm>
        </p:spPr>
        <p:txBody>
          <a:bodyPr/>
          <a:lstStyle/>
          <a:p>
            <a:fld id="{E663E861-245C-4254-9C16-CA710BCFD0AC}" type="slidenum">
              <a:rPr lang="en-US" smtClean="0"/>
              <a:pPr/>
              <a:t>2</a:t>
            </a:fld>
            <a:endParaRPr lang="en-US"/>
          </a:p>
        </p:txBody>
      </p:sp>
    </p:spTree>
    <p:extLst>
      <p:ext uri="{BB962C8B-B14F-4D97-AF65-F5344CB8AC3E}">
        <p14:creationId xmlns:p14="http://schemas.microsoft.com/office/powerpoint/2010/main" val="12538735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13BB6-A5C1-469A-EAA4-59AEC8E19227}"/>
            </a:ext>
          </a:extLst>
        </p:cNvPr>
        <p:cNvGrpSpPr/>
        <p:nvPr/>
      </p:nvGrpSpPr>
      <p:grpSpPr>
        <a:xfrm>
          <a:off x="0" y="0"/>
          <a:ext cx="0" cy="0"/>
          <a:chOff x="0" y="0"/>
          <a:chExt cx="0" cy="0"/>
        </a:xfrm>
      </p:grpSpPr>
      <p:sp>
        <p:nvSpPr>
          <p:cNvPr id="32770" name="Rectangle 2">
            <a:extLst>
              <a:ext uri="{FF2B5EF4-FFF2-40B4-BE49-F238E27FC236}">
                <a16:creationId xmlns:a16="http://schemas.microsoft.com/office/drawing/2014/main" id="{1FC25863-2576-A44E-54BE-E7EBE1D30441}"/>
              </a:ext>
            </a:extLst>
          </p:cNvPr>
          <p:cNvSpPr>
            <a:spLocks noGrp="1" noRot="1" noChangeAspect="1" noChangeArrowheads="1" noTextEdit="1"/>
          </p:cNvSpPr>
          <p:nvPr>
            <p:ph type="sldImg"/>
          </p:nvPr>
        </p:nvSpPr>
        <p:spPr>
          <a:xfrm>
            <a:off x="1185863" y="696913"/>
            <a:ext cx="4664075" cy="3498850"/>
          </a:xfrm>
          <a:solidFill>
            <a:srgbClr val="FFFFFF"/>
          </a:solidFill>
          <a:ln/>
        </p:spPr>
      </p:sp>
      <p:sp>
        <p:nvSpPr>
          <p:cNvPr id="32771" name="Rectangle 3">
            <a:extLst>
              <a:ext uri="{FF2B5EF4-FFF2-40B4-BE49-F238E27FC236}">
                <a16:creationId xmlns:a16="http://schemas.microsoft.com/office/drawing/2014/main" id="{94A7DC40-DBDB-6A58-69CB-5844CBFA4786}"/>
              </a:ext>
            </a:extLst>
          </p:cNvPr>
          <p:cNvSpPr>
            <a:spLocks noGrp="1" noChangeArrowheads="1"/>
          </p:cNvSpPr>
          <p:nvPr>
            <p:ph type="body" idx="1"/>
          </p:nvPr>
        </p:nvSpPr>
        <p:spPr>
          <a:xfrm>
            <a:off x="706514" y="4430503"/>
            <a:ext cx="5624928" cy="4194446"/>
          </a:xfrm>
          <a:noFill/>
          <a:ln>
            <a:solidFill>
              <a:srgbClr val="000000"/>
            </a:solidFill>
          </a:ln>
        </p:spPr>
        <p:txBody>
          <a:bodyPr lIns="96996" tIns="48498" rIns="96996" bIns="48498"/>
          <a:lstStyle/>
          <a:p>
            <a:pPr defTabSz="978737" eaLnBrk="1" hangingPunct="1"/>
            <a:r>
              <a:rPr lang="en-US" dirty="0"/>
              <a:t>Who benefits if everything takes less time and costs less? </a:t>
            </a:r>
          </a:p>
          <a:p>
            <a:pPr defTabSz="978737" eaLnBrk="1" hangingPunct="1"/>
            <a:r>
              <a:rPr lang="en-US" dirty="0"/>
              <a:t>Does working on a team where you trust one another really improve morale? How? </a:t>
            </a:r>
          </a:p>
          <a:p>
            <a:pPr defTabSz="967775" eaLnBrk="1" hangingPunct="1"/>
            <a:endParaRPr lang="en-US" dirty="0"/>
          </a:p>
          <a:p>
            <a:pPr defTabSz="967775" eaLnBrk="1" hangingPunct="1"/>
            <a:r>
              <a:rPr lang="en-US" b="1" u="sng" dirty="0"/>
              <a:t>FOUR STAGES OF TEAM DEVELOPMENT</a:t>
            </a:r>
          </a:p>
          <a:p>
            <a:pPr defTabSz="967775" eaLnBrk="1" hangingPunct="1"/>
            <a:r>
              <a:rPr lang="en-US" dirty="0"/>
              <a:t>Forming: team members are getting to know one another and figuring out how to deal with each other; not a team but a workgroup (a group of individuals assigned to work together)</a:t>
            </a:r>
          </a:p>
          <a:p>
            <a:pPr defTabSz="967775" eaLnBrk="1" hangingPunct="1"/>
            <a:r>
              <a:rPr lang="en-US" dirty="0"/>
              <a:t>Storming: team members are figuring out their individual roles in the team; trust is being built to work towards </a:t>
            </a:r>
            <a:r>
              <a:rPr lang="en-US" i="1" dirty="0"/>
              <a:t>The Speed of Trust</a:t>
            </a:r>
            <a:endParaRPr lang="en-US" dirty="0"/>
          </a:p>
          <a:p>
            <a:pPr defTabSz="967775" eaLnBrk="1" hangingPunct="1"/>
            <a:r>
              <a:rPr lang="en-US" dirty="0"/>
              <a:t>Norming: team members have accepted their roles and are beginning to feel comfortable with each other; </a:t>
            </a:r>
            <a:r>
              <a:rPr lang="en-US" i="1" dirty="0"/>
              <a:t>The Speed of Trust </a:t>
            </a:r>
            <a:r>
              <a:rPr lang="en-US" dirty="0"/>
              <a:t>is established</a:t>
            </a:r>
          </a:p>
          <a:p>
            <a:pPr defTabSz="967775" eaLnBrk="1" hangingPunct="1"/>
            <a:r>
              <a:rPr lang="en-US" dirty="0"/>
              <a:t>Performing: working as a team, high levels of production and quality are achieved, team is moving towards excellence</a:t>
            </a:r>
          </a:p>
        </p:txBody>
      </p:sp>
      <p:sp>
        <p:nvSpPr>
          <p:cNvPr id="5" name="Rectangle 7">
            <a:extLst>
              <a:ext uri="{FF2B5EF4-FFF2-40B4-BE49-F238E27FC236}">
                <a16:creationId xmlns:a16="http://schemas.microsoft.com/office/drawing/2014/main" id="{6E29B682-E4FB-BE86-7964-113F055E840C}"/>
              </a:ext>
            </a:extLst>
          </p:cNvPr>
          <p:cNvSpPr>
            <a:spLocks noGrp="1" noChangeArrowheads="1"/>
          </p:cNvSpPr>
          <p:nvPr>
            <p:ph type="sldNum" sz="quarter" idx="5"/>
          </p:nvPr>
        </p:nvSpPr>
        <p:spPr>
          <a:xfrm>
            <a:off x="3972566" y="8831580"/>
            <a:ext cx="3037841" cy="464820"/>
          </a:xfrm>
          <a:ln/>
        </p:spPr>
        <p:txBody>
          <a:bodyPr/>
          <a:lstStyle/>
          <a:p>
            <a:fld id="{45A55BED-307E-4B4C-B561-89B8DE9932C2}" type="slidenum">
              <a:rPr lang="en-US"/>
              <a:pPr/>
              <a:t>20</a:t>
            </a:fld>
            <a:endParaRPr lang="en-US" dirty="0"/>
          </a:p>
        </p:txBody>
      </p:sp>
    </p:spTree>
    <p:extLst>
      <p:ext uri="{BB962C8B-B14F-4D97-AF65-F5344CB8AC3E}">
        <p14:creationId xmlns:p14="http://schemas.microsoft.com/office/powerpoint/2010/main" val="42828876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Placeholder 2"/>
          <p:cNvSpPr>
            <a:spLocks noGrp="1" noRot="1" noChangeAspect="1" noChangeArrowheads="1" noTextEdit="1"/>
          </p:cNvSpPr>
          <p:nvPr>
            <p:ph type="sldImg"/>
          </p:nvPr>
        </p:nvSpPr>
        <p:spPr>
          <a:xfrm>
            <a:off x="1206500" y="704850"/>
            <a:ext cx="4694238" cy="3519488"/>
          </a:xfrm>
          <a:ln/>
        </p:spPr>
      </p:sp>
      <p:sp>
        <p:nvSpPr>
          <p:cNvPr id="19458" name="Placeholder 3"/>
          <p:cNvSpPr>
            <a:spLocks noGrp="1" noChangeArrowheads="1"/>
          </p:cNvSpPr>
          <p:nvPr>
            <p:ph type="body" idx="1"/>
          </p:nvPr>
        </p:nvSpPr>
        <p:spPr>
          <a:xfrm>
            <a:off x="714193" y="4800600"/>
            <a:ext cx="5686067" cy="3919400"/>
          </a:xfrm>
          <a:noFill/>
          <a:ln/>
        </p:spPr>
        <p:txBody>
          <a:bodyPr/>
          <a:lstStyle/>
          <a:p>
            <a:pPr marL="173976" indent="-173976" eaLnBrk="1" hangingPunct="1">
              <a:buFont typeface="Arial" panose="020B0604020202020204" pitchFamily="34" charset="0"/>
              <a:buChar char="•"/>
            </a:pPr>
            <a:r>
              <a:rPr lang="en-US" dirty="0">
                <a:cs typeface="Calibri"/>
              </a:rPr>
              <a:t>7 MINUTE BREAK</a:t>
            </a:r>
          </a:p>
        </p:txBody>
      </p:sp>
    </p:spTree>
    <p:extLst>
      <p:ext uri="{BB962C8B-B14F-4D97-AF65-F5344CB8AC3E}">
        <p14:creationId xmlns:p14="http://schemas.microsoft.com/office/powerpoint/2010/main" val="5958775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a:xfrm>
            <a:off x="1206500" y="704850"/>
            <a:ext cx="4692650" cy="3521075"/>
          </a:xfrm>
          <a:solidFill>
            <a:srgbClr val="FFFFFF"/>
          </a:solidFill>
          <a:ln/>
        </p:spPr>
      </p:sp>
      <p:sp>
        <p:nvSpPr>
          <p:cNvPr id="30723" name="Rectangle 3"/>
          <p:cNvSpPr>
            <a:spLocks noGrp="1" noChangeArrowheads="1"/>
          </p:cNvSpPr>
          <p:nvPr>
            <p:ph type="body" idx="1"/>
          </p:nvPr>
        </p:nvSpPr>
        <p:spPr>
          <a:xfrm>
            <a:off x="713232" y="4462272"/>
            <a:ext cx="5678424" cy="4224528"/>
          </a:xfrm>
          <a:noFill/>
          <a:ln>
            <a:solidFill>
              <a:srgbClr val="000000"/>
            </a:solidFill>
          </a:ln>
        </p:spPr>
        <p:txBody>
          <a:bodyPr lIns="91525" tIns="45762" rIns="91525" bIns="45762"/>
          <a:lstStyle/>
          <a:p>
            <a:pPr defTabSz="915831" eaLnBrk="1" hangingPunct="1">
              <a:buFont typeface="Arial" panose="020B0604020202020204" pitchFamily="34" charset="0"/>
              <a:buChar char="•"/>
            </a:pPr>
            <a:r>
              <a:rPr lang="en-US" dirty="0"/>
              <a:t>4 min., paper</a:t>
            </a:r>
          </a:p>
          <a:p>
            <a:pPr defTabSz="915831" eaLnBrk="1" hangingPunct="1"/>
            <a:r>
              <a:rPr lang="en-US" dirty="0"/>
              <a:t> </a:t>
            </a:r>
          </a:p>
          <a:p>
            <a:pPr defTabSz="915831" eaLnBrk="1" hangingPunct="1">
              <a:buFont typeface="Arial" panose="020B0604020202020204" pitchFamily="34" charset="0"/>
              <a:buChar char="•"/>
            </a:pPr>
            <a:r>
              <a:rPr lang="en-US" dirty="0"/>
              <a:t>Prepare a few questions of your own from the chapter. Use them to focus the discussion as each team reports.</a:t>
            </a:r>
          </a:p>
          <a:p>
            <a:pPr defTabSz="915831" eaLnBrk="1" hangingPunct="1">
              <a:buFont typeface="Arial" panose="020B0604020202020204" pitchFamily="34" charset="0"/>
              <a:buChar char="•"/>
            </a:pPr>
            <a:endParaRPr lang="en-US" dirty="0"/>
          </a:p>
          <a:p>
            <a:pPr defTabSz="915831" eaLnBrk="1" hangingPunct="1">
              <a:buFont typeface="Arial" panose="020B0604020202020204" pitchFamily="34" charset="0"/>
              <a:buChar char="•"/>
            </a:pPr>
            <a:r>
              <a:rPr lang="en-US" dirty="0"/>
              <a:t>TM should come to front of the room to provide the team’s report. One TM should read the quote while the spokesperson makes their way to the front of the room.</a:t>
            </a:r>
          </a:p>
        </p:txBody>
      </p:sp>
      <p:sp>
        <p:nvSpPr>
          <p:cNvPr id="6" name="Slide Number Placeholder 3">
            <a:extLst>
              <a:ext uri="{FF2B5EF4-FFF2-40B4-BE49-F238E27FC236}">
                <a16:creationId xmlns:a16="http://schemas.microsoft.com/office/drawing/2014/main" id="{81FC40B4-05EB-46FE-AF20-2A8A2320F3FC}"/>
              </a:ext>
            </a:extLst>
          </p:cNvPr>
          <p:cNvSpPr>
            <a:spLocks noGrp="1"/>
          </p:cNvSpPr>
          <p:nvPr>
            <p:ph type="sldNum" sz="quarter" idx="5"/>
          </p:nvPr>
        </p:nvSpPr>
        <p:spPr>
          <a:xfrm>
            <a:off x="4145282" y="9121140"/>
            <a:ext cx="3169921" cy="480060"/>
          </a:xfrm>
        </p:spPr>
        <p:txBody>
          <a:bodyPr/>
          <a:lstStyle/>
          <a:p>
            <a:pPr>
              <a:defRPr/>
            </a:pPr>
            <a:fld id="{E663E861-245C-4254-9C16-CA710BCFD0AC}" type="slidenum">
              <a:rPr lang="en-US" smtClean="0"/>
              <a:pPr>
                <a:defRPr/>
              </a:pPr>
              <a:t>22</a:t>
            </a:fld>
            <a:endParaRPr lang="en-US" dirty="0"/>
          </a:p>
        </p:txBody>
      </p:sp>
    </p:spTree>
    <p:extLst>
      <p:ext uri="{BB962C8B-B14F-4D97-AF65-F5344CB8AC3E}">
        <p14:creationId xmlns:p14="http://schemas.microsoft.com/office/powerpoint/2010/main" val="40005328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B5BE5AF-8AF9-4D56-9F2B-7500876372A2}" type="slidenum">
              <a:rPr lang="en-US"/>
              <a:pPr/>
              <a:t>24</a:t>
            </a:fld>
            <a:endParaRPr lang="en-US"/>
          </a:p>
        </p:txBody>
      </p:sp>
      <p:sp>
        <p:nvSpPr>
          <p:cNvPr id="479234" name="Rectangle 2"/>
          <p:cNvSpPr>
            <a:spLocks noGrp="1" noRot="1" noChangeAspect="1" noChangeArrowheads="1" noTextEdit="1"/>
          </p:cNvSpPr>
          <p:nvPr>
            <p:ph type="sldImg"/>
          </p:nvPr>
        </p:nvSpPr>
        <p:spPr>
          <a:xfrm>
            <a:off x="1006475" y="750888"/>
            <a:ext cx="5040313" cy="3781425"/>
          </a:xfrm>
          <a:ln/>
        </p:spPr>
      </p:sp>
      <p:sp>
        <p:nvSpPr>
          <p:cNvPr id="479235" name="Rectangle 3"/>
          <p:cNvSpPr>
            <a:spLocks noGrp="1" noChangeArrowheads="1"/>
          </p:cNvSpPr>
          <p:nvPr>
            <p:ph type="body" idx="1"/>
          </p:nvPr>
        </p:nvSpPr>
        <p:spPr>
          <a:xfrm>
            <a:off x="708100" y="4788372"/>
            <a:ext cx="5637527" cy="4533252"/>
          </a:xfrm>
        </p:spPr>
        <p:txBody>
          <a:bodyPr/>
          <a:lstStyle/>
          <a:p>
            <a:pPr marL="179234" indent="-179234">
              <a:spcBef>
                <a:spcPts val="0"/>
              </a:spcBef>
              <a:buFont typeface="Arial" panose="020B0604020202020204" pitchFamily="34" charset="0"/>
              <a:buChar char="•"/>
            </a:pPr>
            <a:r>
              <a:rPr lang="en-US" dirty="0">
                <a:latin typeface="+mn-lt"/>
                <a:cs typeface="Arial" panose="020B0604020202020204" pitchFamily="34" charset="0"/>
              </a:rPr>
              <a:t>Build the tower either before the session begins or during the break.</a:t>
            </a:r>
          </a:p>
          <a:p>
            <a:pPr marL="178876" indent="-178876">
              <a:spcBef>
                <a:spcPts val="0"/>
              </a:spcBef>
              <a:buFont typeface="Arial" panose="020B0604020202020204" pitchFamily="34" charset="0"/>
              <a:buChar char="•"/>
            </a:pPr>
            <a:r>
              <a:rPr lang="en-US" dirty="0">
                <a:latin typeface="+mn-lt"/>
                <a:cs typeface="Arial" panose="020B0604020202020204" pitchFamily="34" charset="0"/>
              </a:rPr>
              <a:t>Ideally your tower will be located in the hall or in a neighboring room. You may want to give them 15 minutes if the “Scout” will have to travel.</a:t>
            </a:r>
          </a:p>
          <a:p>
            <a:pPr marL="178876" indent="-178876">
              <a:spcBef>
                <a:spcPts val="0"/>
              </a:spcBef>
              <a:buFont typeface="Arial" panose="020B0604020202020204" pitchFamily="34" charset="0"/>
              <a:buChar char="•"/>
            </a:pPr>
            <a:r>
              <a:rPr lang="en-US" dirty="0">
                <a:latin typeface="+mn-lt"/>
                <a:cs typeface="Arial" panose="020B0604020202020204" pitchFamily="34" charset="0"/>
              </a:rPr>
              <a:t>If you must build your tower in the same room, have some type of partition to hide it. (We used a tri-fold presentation board.)</a:t>
            </a:r>
          </a:p>
          <a:p>
            <a:pPr marL="179234" indent="-179234">
              <a:spcBef>
                <a:spcPts val="0"/>
              </a:spcBef>
              <a:buFont typeface="Arial" panose="020B0604020202020204" pitchFamily="34" charset="0"/>
              <a:buChar char="•"/>
            </a:pPr>
            <a:r>
              <a:rPr lang="en-US" dirty="0">
                <a:latin typeface="+mn-lt"/>
                <a:cs typeface="Arial" panose="020B0604020202020204" pitchFamily="34" charset="0"/>
              </a:rPr>
              <a:t>Place dots in front of teams during break – four dots, each a different color</a:t>
            </a:r>
          </a:p>
          <a:p>
            <a:pPr marL="179234" indent="-179234">
              <a:spcBef>
                <a:spcPts val="0"/>
              </a:spcBef>
              <a:buFont typeface="Arial" panose="020B0604020202020204" pitchFamily="34" charset="0"/>
              <a:buChar char="•"/>
            </a:pPr>
            <a:r>
              <a:rPr lang="en-US" dirty="0">
                <a:latin typeface="+mn-lt"/>
                <a:cs typeface="Arial" panose="020B0604020202020204" pitchFamily="34" charset="0"/>
              </a:rPr>
              <a:t>After introducing the Teamwork slide, tell them we have a team challenge involving the dots.</a:t>
            </a:r>
          </a:p>
          <a:p>
            <a:pPr marL="179234" indent="-179234">
              <a:spcBef>
                <a:spcPts val="0"/>
              </a:spcBef>
              <a:buFont typeface="Arial" panose="020B0604020202020204" pitchFamily="34" charset="0"/>
              <a:buChar char="•"/>
            </a:pPr>
            <a:r>
              <a:rPr lang="en-US" dirty="0">
                <a:latin typeface="+mn-lt"/>
                <a:cs typeface="Arial" panose="020B0604020202020204" pitchFamily="34" charset="0"/>
              </a:rPr>
              <a:t>Have team members pick a dot and place it on their nametag (if TM session) or on their shirt (if Lead Team session)</a:t>
            </a:r>
          </a:p>
          <a:p>
            <a:pPr marL="179234" indent="-179234">
              <a:spcBef>
                <a:spcPts val="0"/>
              </a:spcBef>
              <a:buFont typeface="Arial" panose="020B0604020202020204" pitchFamily="34" charset="0"/>
              <a:buChar char="•"/>
            </a:pPr>
            <a:r>
              <a:rPr lang="en-US" dirty="0">
                <a:latin typeface="+mn-lt"/>
                <a:cs typeface="Arial" panose="020B0604020202020204" pitchFamily="34" charset="0"/>
              </a:rPr>
              <a:t>Introduce challenge</a:t>
            </a:r>
          </a:p>
          <a:p>
            <a:pPr marL="179234" indent="-179234">
              <a:spcBef>
                <a:spcPts val="0"/>
              </a:spcBef>
              <a:buFont typeface="Arial" panose="020B0604020202020204" pitchFamily="34" charset="0"/>
              <a:buChar char="•"/>
            </a:pPr>
            <a:r>
              <a:rPr lang="en-US" dirty="0">
                <a:latin typeface="+mn-lt"/>
                <a:cs typeface="Arial" panose="020B0604020202020204" pitchFamily="34" charset="0"/>
              </a:rPr>
              <a:t>Describe roles – each color dot represents a role</a:t>
            </a:r>
          </a:p>
          <a:p>
            <a:pPr marL="636434" lvl="1" indent="-179234">
              <a:spcBef>
                <a:spcPts val="0"/>
              </a:spcBef>
              <a:buFont typeface="Arial" panose="020B0604020202020204" pitchFamily="34" charset="0"/>
              <a:buChar char="•"/>
            </a:pPr>
            <a:r>
              <a:rPr lang="en-US" dirty="0">
                <a:latin typeface="+mn-lt"/>
                <a:cs typeface="Arial" panose="020B0604020202020204" pitchFamily="34" charset="0"/>
              </a:rPr>
              <a:t>It’s </a:t>
            </a:r>
            <a:r>
              <a:rPr lang="en-US" u="sng" dirty="0">
                <a:latin typeface="+mn-lt"/>
                <a:cs typeface="Arial" panose="020B0604020202020204" pitchFamily="34" charset="0"/>
              </a:rPr>
              <a:t>extremely</a:t>
            </a:r>
            <a:r>
              <a:rPr lang="en-US" dirty="0">
                <a:latin typeface="+mn-lt"/>
                <a:cs typeface="Arial" panose="020B0604020202020204" pitchFamily="34" charset="0"/>
              </a:rPr>
              <a:t> helpful to have all the “Communicators” raise their hand or stand. Have them look around and specify that these are the only people who may talk to each other from team to team. Stress the importance of them speaking in private. You may want to indicate a dedicated area for the Communicators.</a:t>
            </a:r>
          </a:p>
          <a:p>
            <a:pPr marL="636434" lvl="1" indent="-179234">
              <a:spcBef>
                <a:spcPts val="0"/>
              </a:spcBef>
              <a:buFont typeface="Arial" panose="020B0604020202020204" pitchFamily="34" charset="0"/>
              <a:buChar char="•"/>
            </a:pPr>
            <a:r>
              <a:rPr lang="en-US" dirty="0">
                <a:latin typeface="+mn-lt"/>
                <a:cs typeface="Arial" panose="020B0604020202020204" pitchFamily="34" charset="0"/>
              </a:rPr>
              <a:t>Have all the “Facilitator </a:t>
            </a:r>
            <a:r>
              <a:rPr lang="en-US" dirty="0" err="1">
                <a:latin typeface="+mn-lt"/>
                <a:cs typeface="Arial" panose="020B0604020202020204" pitchFamily="34" charset="0"/>
              </a:rPr>
              <a:t>Liasons</a:t>
            </a:r>
            <a:r>
              <a:rPr lang="en-US" dirty="0">
                <a:latin typeface="+mn-lt"/>
                <a:cs typeface="Arial" panose="020B0604020202020204" pitchFamily="34" charset="0"/>
              </a:rPr>
              <a:t>” raise their hands or stand so you know whom you may talk to. Remind the group that these are the only people you will communicate with. </a:t>
            </a:r>
          </a:p>
          <a:p>
            <a:pPr marL="179234" indent="-179234">
              <a:spcBef>
                <a:spcPts val="0"/>
              </a:spcBef>
              <a:buFont typeface="Arial" panose="020B0604020202020204" pitchFamily="34" charset="0"/>
              <a:buChar char="•"/>
            </a:pPr>
            <a:r>
              <a:rPr lang="en-US" dirty="0">
                <a:latin typeface="+mn-lt"/>
                <a:cs typeface="Arial" panose="020B0604020202020204" pitchFamily="34" charset="0"/>
              </a:rPr>
              <a:t>Tell them no cell phones may be used (the Scout may try to take a picture of the tower). If they ask, the Scout </a:t>
            </a:r>
            <a:r>
              <a:rPr lang="en-US" u="sng" dirty="0">
                <a:latin typeface="+mn-lt"/>
                <a:cs typeface="Arial" panose="020B0604020202020204" pitchFamily="34" charset="0"/>
              </a:rPr>
              <a:t>can</a:t>
            </a:r>
            <a:r>
              <a:rPr lang="en-US" u="none" dirty="0">
                <a:latin typeface="+mn-lt"/>
                <a:cs typeface="Arial" panose="020B0604020202020204" pitchFamily="34" charset="0"/>
              </a:rPr>
              <a:t> draw a picture of the tower.</a:t>
            </a:r>
            <a:endParaRPr lang="en-US" dirty="0">
              <a:latin typeface="+mn-lt"/>
              <a:cs typeface="Arial" panose="020B0604020202020204" pitchFamily="34" charset="0"/>
            </a:endParaRPr>
          </a:p>
          <a:p>
            <a:pPr marL="179234" indent="-179234">
              <a:spcBef>
                <a:spcPts val="0"/>
              </a:spcBef>
              <a:buFont typeface="Arial" panose="020B0604020202020204" pitchFamily="34" charset="0"/>
              <a:buChar char="•"/>
            </a:pPr>
            <a:r>
              <a:rPr lang="en-US" dirty="0">
                <a:latin typeface="+mn-lt"/>
                <a:cs typeface="Arial" panose="020B0604020202020204" pitchFamily="34" charset="0"/>
              </a:rPr>
              <a:t>Ask for questions about their roles.</a:t>
            </a:r>
          </a:p>
          <a:p>
            <a:pPr marL="179234" indent="-179234">
              <a:spcBef>
                <a:spcPts val="0"/>
              </a:spcBef>
              <a:buFont typeface="Arial" panose="020B0604020202020204" pitchFamily="34" charset="0"/>
              <a:buChar char="•"/>
            </a:pPr>
            <a:r>
              <a:rPr lang="en-US" dirty="0">
                <a:latin typeface="+mn-lt"/>
                <a:cs typeface="Arial" panose="020B0604020202020204" pitchFamily="34" charset="0"/>
              </a:rPr>
              <a:t>Instruct them to begin and start the timer.</a:t>
            </a:r>
          </a:p>
        </p:txBody>
      </p:sp>
    </p:spTree>
    <p:extLst>
      <p:ext uri="{BB962C8B-B14F-4D97-AF65-F5344CB8AC3E}">
        <p14:creationId xmlns:p14="http://schemas.microsoft.com/office/powerpoint/2010/main" val="29700132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B5BE5AF-8AF9-4D56-9F2B-7500876372A2}" type="slidenum">
              <a:rPr lang="en-US"/>
              <a:pPr/>
              <a:t>25</a:t>
            </a:fld>
            <a:endParaRPr lang="en-US"/>
          </a:p>
        </p:txBody>
      </p:sp>
      <p:sp>
        <p:nvSpPr>
          <p:cNvPr id="479234" name="Rectangle 2"/>
          <p:cNvSpPr>
            <a:spLocks noGrp="1" noRot="1" noChangeAspect="1" noChangeArrowheads="1" noTextEdit="1"/>
          </p:cNvSpPr>
          <p:nvPr>
            <p:ph type="sldImg"/>
          </p:nvPr>
        </p:nvSpPr>
        <p:spPr>
          <a:xfrm>
            <a:off x="1006475" y="750888"/>
            <a:ext cx="5040313" cy="3781425"/>
          </a:xfrm>
          <a:ln/>
        </p:spPr>
      </p:sp>
      <p:sp>
        <p:nvSpPr>
          <p:cNvPr id="2" name="Rectangle 3">
            <a:extLst>
              <a:ext uri="{FF2B5EF4-FFF2-40B4-BE49-F238E27FC236}">
                <a16:creationId xmlns:a16="http://schemas.microsoft.com/office/drawing/2014/main" id="{9F25B7F8-0A56-E8B3-EA42-B9C916B7AAED}"/>
              </a:ext>
            </a:extLst>
          </p:cNvPr>
          <p:cNvSpPr>
            <a:spLocks noGrp="1" noChangeArrowheads="1"/>
          </p:cNvSpPr>
          <p:nvPr>
            <p:ph type="body" idx="1"/>
          </p:nvPr>
        </p:nvSpPr>
        <p:spPr>
          <a:xfrm>
            <a:off x="615557" y="5069363"/>
            <a:ext cx="5637213" cy="3849688"/>
          </a:xfrm>
        </p:spPr>
        <p:txBody>
          <a:bodyPr/>
          <a:lstStyle/>
          <a:p>
            <a:pPr defTabSz="499206">
              <a:spcBef>
                <a:spcPts val="0"/>
              </a:spcBef>
              <a:defRPr/>
            </a:pPr>
            <a:r>
              <a:rPr lang="en-US" dirty="0">
                <a:latin typeface="+mn-lt"/>
                <a:cs typeface="Arial" panose="020B0604020202020204" pitchFamily="34" charset="0"/>
              </a:rPr>
              <a:t>1 to 2 minutes, depending on time remaining.</a:t>
            </a:r>
          </a:p>
          <a:p>
            <a:pPr defTabSz="499206">
              <a:spcBef>
                <a:spcPts val="0"/>
              </a:spcBef>
              <a:defRPr/>
            </a:pPr>
            <a:r>
              <a:rPr lang="en-US" dirty="0">
                <a:latin typeface="+mn-lt"/>
                <a:cs typeface="Arial" panose="020B0604020202020204" pitchFamily="34" charset="0"/>
              </a:rPr>
              <a:t>Not on paper.</a:t>
            </a:r>
          </a:p>
          <a:p>
            <a:pPr defTabSz="499206">
              <a:spcBef>
                <a:spcPts val="0"/>
              </a:spcBef>
              <a:defRPr/>
            </a:pPr>
            <a:endParaRPr lang="en-US" dirty="0">
              <a:latin typeface="+mn-lt"/>
              <a:cs typeface="Arial" panose="020B0604020202020204" pitchFamily="34" charset="0"/>
            </a:endParaRPr>
          </a:p>
          <a:p>
            <a:pPr defTabSz="499206">
              <a:spcBef>
                <a:spcPts val="0"/>
              </a:spcBef>
              <a:defRPr/>
            </a:pPr>
            <a:r>
              <a:rPr lang="en-US" dirty="0">
                <a:latin typeface="+mn-lt"/>
                <a:cs typeface="Arial" panose="020B0604020202020204" pitchFamily="34" charset="0"/>
              </a:rPr>
              <a:t>If not much time, don’t break into teams. Just discuss as greater team.</a:t>
            </a:r>
          </a:p>
          <a:p>
            <a:pPr defTabSz="499206">
              <a:spcBef>
                <a:spcPts val="0"/>
              </a:spcBef>
              <a:defRPr/>
            </a:pPr>
            <a:endParaRPr lang="en-US" dirty="0">
              <a:latin typeface="+mn-lt"/>
              <a:cs typeface="Arial" panose="020B0604020202020204" pitchFamily="34" charset="0"/>
            </a:endParaRPr>
          </a:p>
          <a:p>
            <a:pPr marL="686408" lvl="1" indent="-187202">
              <a:spcBef>
                <a:spcPts val="0"/>
              </a:spcBef>
              <a:buFont typeface="Arial" panose="020B0604020202020204" pitchFamily="34" charset="0"/>
              <a:buChar char="•"/>
            </a:pPr>
            <a:r>
              <a:rPr lang="en-US" dirty="0">
                <a:cs typeface="Arial" panose="020B0604020202020204" pitchFamily="34" charset="0"/>
              </a:rPr>
              <a:t>Winning team: What made you the winner? Is there something you would do differently? </a:t>
            </a:r>
          </a:p>
          <a:p>
            <a:pPr marL="686408" lvl="1" indent="-187202">
              <a:spcBef>
                <a:spcPts val="0"/>
              </a:spcBef>
              <a:buFont typeface="Arial" panose="020B0604020202020204" pitchFamily="34" charset="0"/>
              <a:buChar char="•"/>
            </a:pPr>
            <a:r>
              <a:rPr lang="en-US" dirty="0">
                <a:cs typeface="Arial" panose="020B0604020202020204" pitchFamily="34" charset="0"/>
              </a:rPr>
              <a:t>Losing teams: What would you have done differently?</a:t>
            </a:r>
          </a:p>
          <a:p>
            <a:pPr marL="549">
              <a:spcBef>
                <a:spcPts val="0"/>
              </a:spcBef>
            </a:pPr>
            <a:endParaRPr lang="en-US" dirty="0">
              <a:cs typeface="Arial" panose="020B0604020202020204" pitchFamily="34" charset="0"/>
            </a:endParaRPr>
          </a:p>
          <a:p>
            <a:pPr defTabSz="499206">
              <a:spcBef>
                <a:spcPts val="0"/>
              </a:spcBef>
              <a:defRPr/>
            </a:pPr>
            <a:endParaRPr lang="en-US" dirty="0">
              <a:latin typeface="+mn-lt"/>
              <a:cs typeface="Arial" panose="020B0604020202020204" pitchFamily="34" charset="0"/>
            </a:endParaRPr>
          </a:p>
        </p:txBody>
      </p:sp>
    </p:spTree>
    <p:extLst>
      <p:ext uri="{BB962C8B-B14F-4D97-AF65-F5344CB8AC3E}">
        <p14:creationId xmlns:p14="http://schemas.microsoft.com/office/powerpoint/2010/main" val="6420849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B5BE5AF-8AF9-4D56-9F2B-7500876372A2}" type="slidenum">
              <a:rPr lang="en-US"/>
              <a:pPr/>
              <a:t>26</a:t>
            </a:fld>
            <a:endParaRPr lang="en-US"/>
          </a:p>
        </p:txBody>
      </p:sp>
      <p:sp>
        <p:nvSpPr>
          <p:cNvPr id="479234" name="Rectangle 2"/>
          <p:cNvSpPr>
            <a:spLocks noGrp="1" noRot="1" noChangeAspect="1" noChangeArrowheads="1" noTextEdit="1"/>
          </p:cNvSpPr>
          <p:nvPr>
            <p:ph type="sldImg"/>
          </p:nvPr>
        </p:nvSpPr>
        <p:spPr>
          <a:xfrm>
            <a:off x="811213" y="812800"/>
            <a:ext cx="5445125" cy="4084638"/>
          </a:xfrm>
          <a:ln/>
        </p:spPr>
      </p:sp>
      <p:sp>
        <p:nvSpPr>
          <p:cNvPr id="479235" name="Rectangle 3"/>
          <p:cNvSpPr>
            <a:spLocks noGrp="1" noChangeArrowheads="1"/>
          </p:cNvSpPr>
          <p:nvPr>
            <p:ph type="body" idx="1"/>
          </p:nvPr>
        </p:nvSpPr>
        <p:spPr>
          <a:xfrm>
            <a:off x="709688" y="5175154"/>
            <a:ext cx="5650156" cy="3586074"/>
          </a:xfrm>
        </p:spPr>
        <p:txBody>
          <a:bodyPr>
            <a:normAutofit/>
          </a:bodyPr>
          <a:lstStyle/>
          <a:p>
            <a:pPr marL="687783" lvl="1" indent="-187577">
              <a:spcBef>
                <a:spcPts val="0"/>
              </a:spcBef>
              <a:buFont typeface="Arial" panose="020B0604020202020204" pitchFamily="34" charset="0"/>
              <a:buChar char="•"/>
            </a:pPr>
            <a:endParaRPr lang="en-US" dirty="0">
              <a:latin typeface="+mn-lt"/>
              <a:cs typeface="Arial" panose="020B0604020202020204" pitchFamily="34" charset="0"/>
            </a:endParaRPr>
          </a:p>
        </p:txBody>
      </p:sp>
    </p:spTree>
    <p:extLst>
      <p:ext uri="{BB962C8B-B14F-4D97-AF65-F5344CB8AC3E}">
        <p14:creationId xmlns:p14="http://schemas.microsoft.com/office/powerpoint/2010/main" val="2270192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B5BE5AF-8AF9-4D56-9F2B-7500876372A2}" type="slidenum">
              <a:rPr lang="en-US"/>
              <a:pPr/>
              <a:t>27</a:t>
            </a:fld>
            <a:endParaRPr lang="en-US"/>
          </a:p>
        </p:txBody>
      </p:sp>
      <p:sp>
        <p:nvSpPr>
          <p:cNvPr id="479234" name="Rectangle 2"/>
          <p:cNvSpPr>
            <a:spLocks noGrp="1" noRot="1" noChangeAspect="1" noChangeArrowheads="1" noTextEdit="1"/>
          </p:cNvSpPr>
          <p:nvPr>
            <p:ph type="sldImg"/>
          </p:nvPr>
        </p:nvSpPr>
        <p:spPr>
          <a:xfrm>
            <a:off x="1006475" y="750888"/>
            <a:ext cx="5040313" cy="3781425"/>
          </a:xfrm>
          <a:ln/>
        </p:spPr>
      </p:sp>
      <p:sp>
        <p:nvSpPr>
          <p:cNvPr id="479235" name="Rectangle 3"/>
          <p:cNvSpPr>
            <a:spLocks noGrp="1" noChangeArrowheads="1"/>
          </p:cNvSpPr>
          <p:nvPr>
            <p:ph type="body" idx="1"/>
          </p:nvPr>
        </p:nvSpPr>
        <p:spPr>
          <a:xfrm>
            <a:off x="708100" y="4788372"/>
            <a:ext cx="5637527" cy="3379791"/>
          </a:xfrm>
        </p:spPr>
        <p:txBody>
          <a:bodyPr>
            <a:normAutofit/>
          </a:bodyPr>
          <a:lstStyle/>
          <a:p>
            <a:pPr marL="179760" indent="-179234">
              <a:spcBef>
                <a:spcPts val="0"/>
              </a:spcBef>
              <a:buFont typeface="Arial" panose="020B0604020202020204" pitchFamily="34" charset="0"/>
              <a:buChar char="•"/>
            </a:pPr>
            <a:endParaRPr lang="en-US" dirty="0">
              <a:latin typeface="+mn-lt"/>
              <a:cs typeface="Arial" panose="020B0604020202020204" pitchFamily="34" charset="0"/>
            </a:endParaRPr>
          </a:p>
          <a:p>
            <a:pPr marL="657914" lvl="1" indent="-179431">
              <a:spcBef>
                <a:spcPts val="0"/>
              </a:spcBef>
              <a:buFont typeface="Arial" panose="020B0604020202020204" pitchFamily="34" charset="0"/>
              <a:buChar char="•"/>
            </a:pPr>
            <a:endParaRPr lang="en-US" dirty="0">
              <a:latin typeface="+mn-lt"/>
              <a:cs typeface="Arial" panose="020B0604020202020204" pitchFamily="34" charset="0"/>
            </a:endParaRPr>
          </a:p>
        </p:txBody>
      </p:sp>
    </p:spTree>
    <p:extLst>
      <p:ext uri="{BB962C8B-B14F-4D97-AF65-F5344CB8AC3E}">
        <p14:creationId xmlns:p14="http://schemas.microsoft.com/office/powerpoint/2010/main" val="41994569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B5BE5AF-8AF9-4D56-9F2B-7500876372A2}" type="slidenum">
              <a:rPr lang="en-US"/>
              <a:pPr/>
              <a:t>28</a:t>
            </a:fld>
            <a:endParaRPr lang="en-US"/>
          </a:p>
        </p:txBody>
      </p:sp>
      <p:sp>
        <p:nvSpPr>
          <p:cNvPr id="479234" name="Rectangle 2"/>
          <p:cNvSpPr>
            <a:spLocks noGrp="1" noRot="1" noChangeAspect="1" noChangeArrowheads="1" noTextEdit="1"/>
          </p:cNvSpPr>
          <p:nvPr>
            <p:ph type="sldImg"/>
          </p:nvPr>
        </p:nvSpPr>
        <p:spPr>
          <a:xfrm>
            <a:off x="1006475" y="750888"/>
            <a:ext cx="5040313" cy="3781425"/>
          </a:xfrm>
          <a:ln/>
        </p:spPr>
      </p:sp>
      <p:sp>
        <p:nvSpPr>
          <p:cNvPr id="479235" name="Rectangle 3"/>
          <p:cNvSpPr>
            <a:spLocks noGrp="1" noChangeArrowheads="1"/>
          </p:cNvSpPr>
          <p:nvPr>
            <p:ph type="body" idx="1"/>
          </p:nvPr>
        </p:nvSpPr>
        <p:spPr>
          <a:xfrm>
            <a:off x="708102" y="4788372"/>
            <a:ext cx="5637527" cy="3781425"/>
          </a:xfrm>
        </p:spPr>
        <p:txBody>
          <a:bodyPr/>
          <a:lstStyle/>
          <a:p>
            <a:pPr marL="186997" indent="-186997">
              <a:spcBef>
                <a:spcPts val="0"/>
              </a:spcBef>
              <a:buFont typeface="Arial" panose="020B0604020202020204" pitchFamily="34" charset="0"/>
              <a:buChar char="•"/>
            </a:pPr>
            <a:r>
              <a:rPr lang="en-US" dirty="0">
                <a:latin typeface="+mn-lt"/>
                <a:cs typeface="Arial" panose="020B0604020202020204" pitchFamily="34" charset="0"/>
              </a:rPr>
              <a:t>In your Table Teams, you’re going to work together to build a tower.</a:t>
            </a:r>
          </a:p>
        </p:txBody>
      </p:sp>
    </p:spTree>
    <p:extLst>
      <p:ext uri="{BB962C8B-B14F-4D97-AF65-F5344CB8AC3E}">
        <p14:creationId xmlns:p14="http://schemas.microsoft.com/office/powerpoint/2010/main" val="29700132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B5BE5AF-8AF9-4D56-9F2B-7500876372A2}" type="slidenum">
              <a:rPr lang="en-US"/>
              <a:pPr/>
              <a:t>29</a:t>
            </a:fld>
            <a:endParaRPr lang="en-US"/>
          </a:p>
        </p:txBody>
      </p:sp>
      <p:sp>
        <p:nvSpPr>
          <p:cNvPr id="479234" name="Rectangle 2"/>
          <p:cNvSpPr>
            <a:spLocks noGrp="1" noRot="1" noChangeAspect="1" noChangeArrowheads="1" noTextEdit="1"/>
          </p:cNvSpPr>
          <p:nvPr>
            <p:ph type="sldImg"/>
          </p:nvPr>
        </p:nvSpPr>
        <p:spPr>
          <a:xfrm>
            <a:off x="1006475" y="750888"/>
            <a:ext cx="5040313" cy="3781425"/>
          </a:xfrm>
          <a:ln/>
        </p:spPr>
      </p:sp>
      <p:sp>
        <p:nvSpPr>
          <p:cNvPr id="479235" name="Rectangle 3"/>
          <p:cNvSpPr>
            <a:spLocks noGrp="1" noChangeArrowheads="1"/>
          </p:cNvSpPr>
          <p:nvPr>
            <p:ph type="body" idx="1"/>
          </p:nvPr>
        </p:nvSpPr>
        <p:spPr>
          <a:xfrm>
            <a:off x="708102" y="4788372"/>
            <a:ext cx="5637527" cy="3849215"/>
          </a:xfrm>
        </p:spPr>
        <p:txBody>
          <a:bodyPr/>
          <a:lstStyle/>
          <a:p>
            <a:pPr marL="186997" indent="-186997">
              <a:spcBef>
                <a:spcPts val="0"/>
              </a:spcBef>
              <a:buFont typeface="Arial" panose="020B0604020202020204" pitchFamily="34" charset="0"/>
              <a:buChar char="•"/>
            </a:pPr>
            <a:r>
              <a:rPr lang="en-US" dirty="0">
                <a:latin typeface="+mn-lt"/>
                <a:cs typeface="Arial" panose="020B0604020202020204" pitchFamily="34" charset="0"/>
              </a:rPr>
              <a:t>In your Table Teams, you’re going to work together to build a tower.</a:t>
            </a:r>
          </a:p>
        </p:txBody>
      </p:sp>
    </p:spTree>
    <p:extLst>
      <p:ext uri="{BB962C8B-B14F-4D97-AF65-F5344CB8AC3E}">
        <p14:creationId xmlns:p14="http://schemas.microsoft.com/office/powerpoint/2010/main" val="26694165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B5BE5AF-8AF9-4D56-9F2B-7500876372A2}" type="slidenum">
              <a:rPr lang="en-US"/>
              <a:pPr/>
              <a:t>30</a:t>
            </a:fld>
            <a:endParaRPr lang="en-US"/>
          </a:p>
        </p:txBody>
      </p:sp>
      <p:sp>
        <p:nvSpPr>
          <p:cNvPr id="479234" name="Rectangle 2"/>
          <p:cNvSpPr>
            <a:spLocks noGrp="1" noRot="1" noChangeAspect="1" noChangeArrowheads="1" noTextEdit="1"/>
          </p:cNvSpPr>
          <p:nvPr>
            <p:ph type="sldImg"/>
          </p:nvPr>
        </p:nvSpPr>
        <p:spPr>
          <a:xfrm>
            <a:off x="1006475" y="750888"/>
            <a:ext cx="5040313" cy="3781425"/>
          </a:xfrm>
          <a:ln/>
        </p:spPr>
      </p:sp>
      <p:sp>
        <p:nvSpPr>
          <p:cNvPr id="479235" name="Rectangle 3"/>
          <p:cNvSpPr>
            <a:spLocks noGrp="1" noChangeArrowheads="1"/>
          </p:cNvSpPr>
          <p:nvPr>
            <p:ph type="body" idx="1"/>
          </p:nvPr>
        </p:nvSpPr>
        <p:spPr>
          <a:xfrm>
            <a:off x="708102" y="4788372"/>
            <a:ext cx="5637527" cy="4130679"/>
          </a:xfrm>
        </p:spPr>
        <p:txBody>
          <a:bodyPr/>
          <a:lstStyle/>
          <a:p>
            <a:pPr defTabSz="499206">
              <a:spcBef>
                <a:spcPts val="0"/>
              </a:spcBef>
              <a:defRPr/>
            </a:pPr>
            <a:r>
              <a:rPr lang="en-US" dirty="0">
                <a:latin typeface="+mn-lt"/>
                <a:cs typeface="Arial" panose="020B0604020202020204" pitchFamily="34" charset="0"/>
              </a:rPr>
              <a:t>1 to 2 minutes, depending on time remaining.</a:t>
            </a:r>
          </a:p>
          <a:p>
            <a:pPr defTabSz="499206">
              <a:spcBef>
                <a:spcPts val="0"/>
              </a:spcBef>
              <a:defRPr/>
            </a:pPr>
            <a:r>
              <a:rPr lang="en-US" dirty="0">
                <a:latin typeface="+mn-lt"/>
                <a:cs typeface="Arial" panose="020B0604020202020204" pitchFamily="34" charset="0"/>
              </a:rPr>
              <a:t>Not on paper.</a:t>
            </a:r>
          </a:p>
          <a:p>
            <a:pPr defTabSz="499206">
              <a:spcBef>
                <a:spcPts val="0"/>
              </a:spcBef>
              <a:defRPr/>
            </a:pPr>
            <a:endParaRPr lang="en-US" dirty="0">
              <a:latin typeface="+mn-lt"/>
              <a:cs typeface="Arial" panose="020B0604020202020204" pitchFamily="34" charset="0"/>
            </a:endParaRPr>
          </a:p>
          <a:p>
            <a:pPr defTabSz="499206">
              <a:spcBef>
                <a:spcPts val="0"/>
              </a:spcBef>
              <a:defRPr/>
            </a:pPr>
            <a:r>
              <a:rPr lang="en-US" dirty="0">
                <a:latin typeface="+mn-lt"/>
                <a:cs typeface="Arial" panose="020B0604020202020204" pitchFamily="34" charset="0"/>
              </a:rPr>
              <a:t>If not much time, don’t break into teams. Just discuss as greater team.</a:t>
            </a:r>
          </a:p>
          <a:p>
            <a:pPr defTabSz="499206">
              <a:spcBef>
                <a:spcPts val="0"/>
              </a:spcBef>
              <a:defRPr/>
            </a:pPr>
            <a:endParaRPr lang="en-US" dirty="0">
              <a:latin typeface="+mn-lt"/>
              <a:cs typeface="Arial" panose="020B0604020202020204" pitchFamily="34" charset="0"/>
            </a:endParaRPr>
          </a:p>
          <a:p>
            <a:pPr marL="686408" lvl="1" indent="-187202">
              <a:spcBef>
                <a:spcPts val="0"/>
              </a:spcBef>
              <a:buFont typeface="Arial" panose="020B0604020202020204" pitchFamily="34" charset="0"/>
              <a:buChar char="•"/>
            </a:pPr>
            <a:r>
              <a:rPr lang="en-US" dirty="0">
                <a:cs typeface="Arial" panose="020B0604020202020204" pitchFamily="34" charset="0"/>
              </a:rPr>
              <a:t>Winning team: What made you the winner? Is there something you would do differently? </a:t>
            </a:r>
          </a:p>
          <a:p>
            <a:pPr marL="686408" lvl="1" indent="-187202">
              <a:spcBef>
                <a:spcPts val="0"/>
              </a:spcBef>
              <a:buFont typeface="Arial" panose="020B0604020202020204" pitchFamily="34" charset="0"/>
              <a:buChar char="•"/>
            </a:pPr>
            <a:r>
              <a:rPr lang="en-US" dirty="0">
                <a:cs typeface="Arial" panose="020B0604020202020204" pitchFamily="34" charset="0"/>
              </a:rPr>
              <a:t>Losing teams: What would you have done differently?</a:t>
            </a:r>
          </a:p>
          <a:p>
            <a:pPr marL="549">
              <a:spcBef>
                <a:spcPts val="0"/>
              </a:spcBef>
            </a:pPr>
            <a:endParaRPr lang="en-US" dirty="0">
              <a:cs typeface="Arial" panose="020B0604020202020204" pitchFamily="34" charset="0"/>
            </a:endParaRPr>
          </a:p>
          <a:p>
            <a:pPr defTabSz="499206">
              <a:spcBef>
                <a:spcPts val="0"/>
              </a:spcBef>
              <a:defRPr/>
            </a:pPr>
            <a:endParaRPr lang="en-US" dirty="0">
              <a:latin typeface="+mn-lt"/>
              <a:cs typeface="Arial" panose="020B0604020202020204" pitchFamily="34" charset="0"/>
            </a:endParaRPr>
          </a:p>
        </p:txBody>
      </p:sp>
    </p:spTree>
    <p:extLst>
      <p:ext uri="{BB962C8B-B14F-4D97-AF65-F5344CB8AC3E}">
        <p14:creationId xmlns:p14="http://schemas.microsoft.com/office/powerpoint/2010/main" val="6420849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5A55BED-307E-4B4C-B561-89B8DE9932C2}" type="slidenum">
              <a:rPr lang="en-US"/>
              <a:pPr/>
              <a:t>3</a:t>
            </a:fld>
            <a:endParaRPr lang="en-US" dirty="0"/>
          </a:p>
        </p:txBody>
      </p:sp>
      <p:sp>
        <p:nvSpPr>
          <p:cNvPr id="75778" name="Rectangle 2"/>
          <p:cNvSpPr>
            <a:spLocks noGrp="1" noRot="1" noChangeAspect="1" noChangeArrowheads="1" noTextEdit="1"/>
          </p:cNvSpPr>
          <p:nvPr>
            <p:ph type="sldImg"/>
          </p:nvPr>
        </p:nvSpPr>
        <p:spPr>
          <a:ln/>
        </p:spPr>
      </p:sp>
    </p:spTree>
    <p:extLst>
      <p:ext uri="{BB962C8B-B14F-4D97-AF65-F5344CB8AC3E}">
        <p14:creationId xmlns:p14="http://schemas.microsoft.com/office/powerpoint/2010/main" val="36978176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B5BE5AF-8AF9-4D56-9F2B-7500876372A2}" type="slidenum">
              <a:rPr lang="en-US"/>
              <a:pPr/>
              <a:t>31</a:t>
            </a:fld>
            <a:endParaRPr lang="en-US"/>
          </a:p>
        </p:txBody>
      </p:sp>
      <p:sp>
        <p:nvSpPr>
          <p:cNvPr id="479234" name="Rectangle 2"/>
          <p:cNvSpPr>
            <a:spLocks noGrp="1" noRot="1" noChangeAspect="1" noChangeArrowheads="1" noTextEdit="1"/>
          </p:cNvSpPr>
          <p:nvPr>
            <p:ph type="sldImg"/>
          </p:nvPr>
        </p:nvSpPr>
        <p:spPr>
          <a:xfrm>
            <a:off x="1006475" y="750888"/>
            <a:ext cx="5040313" cy="3781425"/>
          </a:xfrm>
          <a:ln/>
        </p:spPr>
      </p:sp>
      <p:sp>
        <p:nvSpPr>
          <p:cNvPr id="479235" name="Rectangle 3"/>
          <p:cNvSpPr>
            <a:spLocks noGrp="1" noChangeArrowheads="1"/>
          </p:cNvSpPr>
          <p:nvPr>
            <p:ph type="body" idx="1"/>
          </p:nvPr>
        </p:nvSpPr>
        <p:spPr>
          <a:xfrm>
            <a:off x="708102" y="4788372"/>
            <a:ext cx="5637527" cy="4130679"/>
          </a:xfrm>
        </p:spPr>
        <p:txBody>
          <a:bodyPr>
            <a:normAutofit/>
          </a:bodyPr>
          <a:lstStyle/>
          <a:p>
            <a:pPr marL="187545" indent="-186997">
              <a:spcBef>
                <a:spcPts val="0"/>
              </a:spcBef>
              <a:buFont typeface="Arial" panose="020B0604020202020204" pitchFamily="34" charset="0"/>
              <a:buChar char="•"/>
            </a:pPr>
            <a:endParaRPr lang="en-US" dirty="0">
              <a:latin typeface="+mn-lt"/>
              <a:cs typeface="Arial" panose="020B0604020202020204" pitchFamily="34" charset="0"/>
            </a:endParaRPr>
          </a:p>
          <a:p>
            <a:pPr marL="686408" lvl="1" indent="-187202">
              <a:spcBef>
                <a:spcPts val="0"/>
              </a:spcBef>
              <a:buFont typeface="Arial" panose="020B0604020202020204" pitchFamily="34" charset="0"/>
              <a:buChar char="•"/>
            </a:pPr>
            <a:endParaRPr lang="en-US" dirty="0">
              <a:latin typeface="+mn-lt"/>
              <a:cs typeface="Arial" panose="020B0604020202020204" pitchFamily="34" charset="0"/>
            </a:endParaRPr>
          </a:p>
        </p:txBody>
      </p:sp>
    </p:spTree>
    <p:extLst>
      <p:ext uri="{BB962C8B-B14F-4D97-AF65-F5344CB8AC3E}">
        <p14:creationId xmlns:p14="http://schemas.microsoft.com/office/powerpoint/2010/main" val="11041511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B5BE5AF-8AF9-4D56-9F2B-7500876372A2}" type="slidenum">
              <a:rPr lang="en-US"/>
              <a:pPr/>
              <a:t>32</a:t>
            </a:fld>
            <a:endParaRPr lang="en-US"/>
          </a:p>
        </p:txBody>
      </p:sp>
      <p:sp>
        <p:nvSpPr>
          <p:cNvPr id="479234" name="Rectangle 2"/>
          <p:cNvSpPr>
            <a:spLocks noGrp="1" noRot="1" noChangeAspect="1" noChangeArrowheads="1" noTextEdit="1"/>
          </p:cNvSpPr>
          <p:nvPr>
            <p:ph type="sldImg"/>
          </p:nvPr>
        </p:nvSpPr>
        <p:spPr>
          <a:xfrm>
            <a:off x="1006475" y="750888"/>
            <a:ext cx="5040313" cy="3781425"/>
          </a:xfrm>
          <a:ln/>
        </p:spPr>
      </p:sp>
      <p:sp>
        <p:nvSpPr>
          <p:cNvPr id="479235" name="Rectangle 3"/>
          <p:cNvSpPr>
            <a:spLocks noGrp="1" noChangeArrowheads="1"/>
          </p:cNvSpPr>
          <p:nvPr>
            <p:ph type="body" idx="1"/>
          </p:nvPr>
        </p:nvSpPr>
        <p:spPr>
          <a:xfrm>
            <a:off x="708102" y="4788372"/>
            <a:ext cx="5637527" cy="3781425"/>
          </a:xfrm>
        </p:spPr>
        <p:txBody>
          <a:bodyPr>
            <a:normAutofit/>
          </a:bodyPr>
          <a:lstStyle/>
          <a:p>
            <a:pPr marL="187545" indent="-186997">
              <a:spcBef>
                <a:spcPts val="0"/>
              </a:spcBef>
              <a:buFont typeface="Arial" panose="020B0604020202020204" pitchFamily="34" charset="0"/>
              <a:buChar char="•"/>
            </a:pPr>
            <a:endParaRPr lang="en-US" dirty="0">
              <a:latin typeface="+mn-lt"/>
              <a:cs typeface="Arial" panose="020B0604020202020204" pitchFamily="34" charset="0"/>
            </a:endParaRPr>
          </a:p>
          <a:p>
            <a:pPr marL="686408" lvl="1" indent="-187202">
              <a:spcBef>
                <a:spcPts val="0"/>
              </a:spcBef>
              <a:buFont typeface="Arial" panose="020B0604020202020204" pitchFamily="34" charset="0"/>
              <a:buChar char="•"/>
            </a:pPr>
            <a:endParaRPr lang="en-US" dirty="0">
              <a:latin typeface="+mn-lt"/>
              <a:cs typeface="Arial" panose="020B0604020202020204" pitchFamily="34" charset="0"/>
            </a:endParaRPr>
          </a:p>
        </p:txBody>
      </p:sp>
    </p:spTree>
    <p:extLst>
      <p:ext uri="{BB962C8B-B14F-4D97-AF65-F5344CB8AC3E}">
        <p14:creationId xmlns:p14="http://schemas.microsoft.com/office/powerpoint/2010/main" val="2270192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Slide Image Placeholder 1"/>
          <p:cNvSpPr>
            <a:spLocks noGrp="1" noRot="1" noChangeAspect="1"/>
          </p:cNvSpPr>
          <p:nvPr>
            <p:ph type="sldImg"/>
          </p:nvPr>
        </p:nvSpPr>
        <p:spPr>
          <a:xfrm>
            <a:off x="1206500" y="714375"/>
            <a:ext cx="4759325" cy="3570288"/>
          </a:xfrm>
          <a:solidFill>
            <a:srgbClr val="FFFFFF"/>
          </a:solidFill>
          <a:ln/>
        </p:spPr>
      </p:sp>
      <p:sp>
        <p:nvSpPr>
          <p:cNvPr id="97282" name="Notes Placeholder 2"/>
          <p:cNvSpPr>
            <a:spLocks noGrp="1"/>
          </p:cNvSpPr>
          <p:nvPr>
            <p:ph type="body" idx="1"/>
          </p:nvPr>
        </p:nvSpPr>
        <p:spPr>
          <a:xfrm>
            <a:off x="720015" y="4523631"/>
            <a:ext cx="5732431" cy="3570288"/>
          </a:xfrm>
          <a:noFill/>
          <a:ln>
            <a:solidFill>
              <a:srgbClr val="000000"/>
            </a:solidFill>
          </a:ln>
        </p:spPr>
        <p:txBody>
          <a:bodyPr lIns="93366" tIns="46683" rIns="93366" bIns="46683"/>
          <a:lstStyle/>
          <a:p>
            <a:pPr defTabSz="949378">
              <a:buFont typeface="Arial" panose="020B0604020202020204" pitchFamily="34" charset="0"/>
              <a:buChar char="•"/>
            </a:pPr>
            <a:r>
              <a:rPr lang="en-US" dirty="0"/>
              <a:t>Encourage Team Members to write the information in their notebooks. (Some depend on supervisors to keep up with the dates, and this can cause frustration for all involved).</a:t>
            </a:r>
          </a:p>
          <a:p>
            <a:pPr defTabSz="949378">
              <a:buFont typeface="Arial" panose="020B0604020202020204" pitchFamily="34" charset="0"/>
              <a:buChar char="•"/>
            </a:pPr>
            <a:endParaRPr lang="en-US" dirty="0"/>
          </a:p>
          <a:p>
            <a:pPr defTabSz="949378">
              <a:buFont typeface="Arial" panose="020B0604020202020204" pitchFamily="34" charset="0"/>
              <a:buChar char="•"/>
            </a:pPr>
            <a:r>
              <a:rPr lang="en-US" dirty="0"/>
              <a:t>Hand out grey cards.</a:t>
            </a:r>
          </a:p>
          <a:p>
            <a:pPr defTabSz="949378">
              <a:buFont typeface="Arial" panose="020B0604020202020204" pitchFamily="34" charset="0"/>
              <a:buChar char="•"/>
            </a:pPr>
            <a:endParaRPr lang="en-US" dirty="0"/>
          </a:p>
          <a:p>
            <a:pPr defTabSz="949378">
              <a:buFont typeface="Arial" panose="020B0604020202020204" pitchFamily="34" charset="0"/>
              <a:buChar char="•"/>
            </a:pPr>
            <a:r>
              <a:rPr lang="en-US" dirty="0"/>
              <a:t>They need to complete the LDP ahead of the next session.</a:t>
            </a:r>
          </a:p>
          <a:p>
            <a:pPr defTabSz="949378">
              <a:buFont typeface="Arial" panose="020B0604020202020204" pitchFamily="34" charset="0"/>
              <a:buChar char="•"/>
            </a:pPr>
            <a:endParaRPr lang="en-US" dirty="0"/>
          </a:p>
          <a:p>
            <a:pPr defTabSz="949378">
              <a:buFont typeface="Arial" panose="020B0604020202020204" pitchFamily="34" charset="0"/>
              <a:buChar char="•"/>
            </a:pPr>
            <a:r>
              <a:rPr lang="en-US" dirty="0"/>
              <a:t>Ask if there are any questions before the story.</a:t>
            </a:r>
          </a:p>
        </p:txBody>
      </p:sp>
      <p:sp>
        <p:nvSpPr>
          <p:cNvPr id="97283" name="Slide Number Placeholder 3"/>
          <p:cNvSpPr txBox="1">
            <a:spLocks noGrp="1"/>
          </p:cNvSpPr>
          <p:nvPr/>
        </p:nvSpPr>
        <p:spPr bwMode="auto">
          <a:xfrm>
            <a:off x="4010346" y="8157801"/>
            <a:ext cx="2976864" cy="369973"/>
          </a:xfrm>
          <a:prstGeom prst="rect">
            <a:avLst/>
          </a:prstGeom>
          <a:noFill/>
          <a:ln w="9525">
            <a:noFill/>
            <a:miter lim="800000"/>
            <a:headEnd/>
            <a:tailEnd/>
          </a:ln>
        </p:spPr>
        <p:txBody>
          <a:bodyPr lIns="93366" tIns="46683" rIns="93366" bIns="46683" anchor="b">
            <a:prstTxWarp prst="textNoShape">
              <a:avLst/>
            </a:prstTxWarp>
          </a:bodyPr>
          <a:lstStyle/>
          <a:p>
            <a:pPr algn="r" defTabSz="932228"/>
            <a:fld id="{749573A2-D697-487A-BE75-6AD5EFAF8D51}" type="slidenum">
              <a:rPr lang="en-US" sz="1200"/>
              <a:pPr algn="r" defTabSz="932228"/>
              <a:t>33</a:t>
            </a:fld>
            <a:endParaRPr lang="en-US" sz="1200" dirty="0"/>
          </a:p>
        </p:txBody>
      </p:sp>
    </p:spTree>
    <p:extLst>
      <p:ext uri="{BB962C8B-B14F-4D97-AF65-F5344CB8AC3E}">
        <p14:creationId xmlns:p14="http://schemas.microsoft.com/office/powerpoint/2010/main" val="39694033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B8D79-9D01-53A5-8A52-FDC9C4C1920D}"/>
            </a:ext>
          </a:extLst>
        </p:cNvPr>
        <p:cNvGrpSpPr/>
        <p:nvPr/>
      </p:nvGrpSpPr>
      <p:grpSpPr>
        <a:xfrm>
          <a:off x="0" y="0"/>
          <a:ext cx="0" cy="0"/>
          <a:chOff x="0" y="0"/>
          <a:chExt cx="0" cy="0"/>
        </a:xfrm>
      </p:grpSpPr>
      <p:sp>
        <p:nvSpPr>
          <p:cNvPr id="15361" name="Placeholder 2">
            <a:extLst>
              <a:ext uri="{FF2B5EF4-FFF2-40B4-BE49-F238E27FC236}">
                <a16:creationId xmlns:a16="http://schemas.microsoft.com/office/drawing/2014/main" id="{7775EBF2-5C48-59B3-E9E3-43B1DA4EB4FC}"/>
              </a:ext>
            </a:extLst>
          </p:cNvPr>
          <p:cNvSpPr>
            <a:spLocks noGrp="1" noRot="1" noChangeAspect="1" noChangeArrowheads="1" noTextEdit="1"/>
          </p:cNvSpPr>
          <p:nvPr>
            <p:ph type="sldImg"/>
          </p:nvPr>
        </p:nvSpPr>
        <p:spPr>
          <a:ln/>
        </p:spPr>
      </p:sp>
      <p:sp>
        <p:nvSpPr>
          <p:cNvPr id="15362" name="Placeholder 3">
            <a:extLst>
              <a:ext uri="{FF2B5EF4-FFF2-40B4-BE49-F238E27FC236}">
                <a16:creationId xmlns:a16="http://schemas.microsoft.com/office/drawing/2014/main" id="{AF05F430-A730-04B4-8F0F-E64227200AF0}"/>
              </a:ext>
            </a:extLst>
          </p:cNvPr>
          <p:cNvSpPr>
            <a:spLocks noGrp="1" noChangeArrowheads="1"/>
          </p:cNvSpPr>
          <p:nvPr>
            <p:ph type="body" idx="1"/>
          </p:nvPr>
        </p:nvSpPr>
        <p:spPr>
          <a:xfrm>
            <a:off x="729130" y="4560570"/>
            <a:ext cx="5852160" cy="4320540"/>
          </a:xfrm>
          <a:noFill/>
          <a:ln>
            <a:solidFill>
              <a:schemeClr val="tx1"/>
            </a:solidFill>
          </a:ln>
        </p:spPr>
        <p:txBody>
          <a:bodyPr/>
          <a:lstStyle/>
          <a:p>
            <a:pPr eaLnBrk="1" hangingPunct="1"/>
            <a:endParaRPr lang="en-US" i="1" dirty="0"/>
          </a:p>
        </p:txBody>
      </p:sp>
      <p:sp>
        <p:nvSpPr>
          <p:cNvPr id="2" name="Slide Number Placeholder 3">
            <a:extLst>
              <a:ext uri="{FF2B5EF4-FFF2-40B4-BE49-F238E27FC236}">
                <a16:creationId xmlns:a16="http://schemas.microsoft.com/office/drawing/2014/main" id="{85DB9093-166B-DC38-6CEA-F7905F202F7A}"/>
              </a:ext>
            </a:extLst>
          </p:cNvPr>
          <p:cNvSpPr>
            <a:spLocks noGrp="1"/>
          </p:cNvSpPr>
          <p:nvPr>
            <p:ph type="sldNum" sz="quarter" idx="5"/>
          </p:nvPr>
        </p:nvSpPr>
        <p:spPr>
          <a:xfrm>
            <a:off x="4145285" y="9121140"/>
            <a:ext cx="3169921" cy="480060"/>
          </a:xfrm>
        </p:spPr>
        <p:txBody>
          <a:bodyPr/>
          <a:lstStyle/>
          <a:p>
            <a:fld id="{E663E861-245C-4254-9C16-CA710BCFD0AC}" type="slidenum">
              <a:rPr lang="en-US" smtClean="0"/>
              <a:pPr/>
              <a:t>34</a:t>
            </a:fld>
            <a:endParaRPr lang="en-US"/>
          </a:p>
        </p:txBody>
      </p:sp>
    </p:spTree>
    <p:extLst>
      <p:ext uri="{BB962C8B-B14F-4D97-AF65-F5344CB8AC3E}">
        <p14:creationId xmlns:p14="http://schemas.microsoft.com/office/powerpoint/2010/main" val="5036519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E663E861-245C-4254-9C16-CA710BCFD0AC}" type="slidenum">
              <a:rPr lang="en-US" smtClean="0"/>
              <a:pPr>
                <a:defRPr/>
              </a:pPr>
              <a:t>4</a:t>
            </a:fld>
            <a:endParaRPr lang="en-US" dirty="0"/>
          </a:p>
        </p:txBody>
      </p:sp>
    </p:spTree>
    <p:extLst>
      <p:ext uri="{BB962C8B-B14F-4D97-AF65-F5344CB8AC3E}">
        <p14:creationId xmlns:p14="http://schemas.microsoft.com/office/powerpoint/2010/main" val="14925727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E663E861-245C-4254-9C16-CA710BCFD0AC}" type="slidenum">
              <a:rPr lang="en-US" smtClean="0"/>
              <a:pPr>
                <a:defRPr/>
              </a:pPr>
              <a:t>5</a:t>
            </a:fld>
            <a:endParaRPr lang="en-US" dirty="0"/>
          </a:p>
        </p:txBody>
      </p:sp>
    </p:spTree>
    <p:extLst>
      <p:ext uri="{BB962C8B-B14F-4D97-AF65-F5344CB8AC3E}">
        <p14:creationId xmlns:p14="http://schemas.microsoft.com/office/powerpoint/2010/main" val="13103340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E663E861-245C-4254-9C16-CA710BCFD0AC}" type="slidenum">
              <a:rPr lang="en-US" smtClean="0"/>
              <a:pPr>
                <a:defRPr/>
              </a:pPr>
              <a:t>6</a:t>
            </a:fld>
            <a:endParaRPr lang="en-US"/>
          </a:p>
        </p:txBody>
      </p:sp>
    </p:spTree>
    <p:extLst>
      <p:ext uri="{BB962C8B-B14F-4D97-AF65-F5344CB8AC3E}">
        <p14:creationId xmlns:p14="http://schemas.microsoft.com/office/powerpoint/2010/main" val="7735784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E663E861-245C-4254-9C16-CA710BCFD0AC}" type="slidenum">
              <a:rPr lang="en-US" smtClean="0"/>
              <a:pPr>
                <a:defRPr/>
              </a:pPr>
              <a:t>7</a:t>
            </a:fld>
            <a:endParaRPr lang="en-US"/>
          </a:p>
        </p:txBody>
      </p:sp>
    </p:spTree>
    <p:extLst>
      <p:ext uri="{BB962C8B-B14F-4D97-AF65-F5344CB8AC3E}">
        <p14:creationId xmlns:p14="http://schemas.microsoft.com/office/powerpoint/2010/main" val="21949158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E663E861-245C-4254-9C16-CA710BCFD0AC}" type="slidenum">
              <a:rPr lang="en-US" smtClean="0"/>
              <a:pPr>
                <a:defRPr/>
              </a:pPr>
              <a:t>8</a:t>
            </a:fld>
            <a:endParaRPr lang="en-US"/>
          </a:p>
        </p:txBody>
      </p:sp>
    </p:spTree>
    <p:extLst>
      <p:ext uri="{BB962C8B-B14F-4D97-AF65-F5344CB8AC3E}">
        <p14:creationId xmlns:p14="http://schemas.microsoft.com/office/powerpoint/2010/main" val="20870088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E663E861-245C-4254-9C16-CA710BCFD0AC}" type="slidenum">
              <a:rPr lang="en-US" smtClean="0"/>
              <a:pPr>
                <a:defRPr/>
              </a:pPr>
              <a:t>9</a:t>
            </a:fld>
            <a:endParaRPr lang="en-US"/>
          </a:p>
        </p:txBody>
      </p:sp>
    </p:spTree>
    <p:extLst>
      <p:ext uri="{BB962C8B-B14F-4D97-AF65-F5344CB8AC3E}">
        <p14:creationId xmlns:p14="http://schemas.microsoft.com/office/powerpoint/2010/main" val="27700355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5" name="Rounded Rectangle 4"/>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6" name="Rectangle 5"/>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7712075" y="3136900"/>
            <a:ext cx="911225" cy="2074863"/>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9" name="Rectangle 8"/>
          <p:cNvSpPr/>
          <p:nvPr/>
        </p:nvSpPr>
        <p:spPr>
          <a:xfrm>
            <a:off x="446088" y="3055938"/>
            <a:ext cx="6946900" cy="22447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0" name="Rectangle 9"/>
          <p:cNvSpPr/>
          <p:nvPr/>
        </p:nvSpPr>
        <p:spPr>
          <a:xfrm>
            <a:off x="541338" y="4559300"/>
            <a:ext cx="6756400" cy="663575"/>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1" name="Rectangle 10"/>
          <p:cNvSpPr/>
          <p:nvPr/>
        </p:nvSpPr>
        <p:spPr>
          <a:xfrm>
            <a:off x="539750" y="3140075"/>
            <a:ext cx="6759575" cy="207645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n-US"/>
              <a:t>Click to edit Master title style</a:t>
            </a:r>
            <a:endParaRPr lang="en-US" dirty="0"/>
          </a:p>
        </p:txBody>
      </p:sp>
      <p:sp>
        <p:nvSpPr>
          <p:cNvPr id="12"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F429EFE7-8019-B64A-9501-5B6E34701227}" type="datetime1">
              <a:rPr lang="en-US" smtClean="0"/>
              <a:t>5/1/2024</a:t>
            </a:fld>
            <a:endParaRPr lang="en-US"/>
          </a:p>
        </p:txBody>
      </p:sp>
      <p:sp>
        <p:nvSpPr>
          <p:cNvPr id="13" name="Footer Placeholder 4"/>
          <p:cNvSpPr>
            <a:spLocks noGrp="1"/>
          </p:cNvSpPr>
          <p:nvPr>
            <p:ph type="ftr" sz="quarter" idx="11"/>
          </p:nvPr>
        </p:nvSpPr>
        <p:spPr/>
        <p:txBody>
          <a:bodyPr/>
          <a:lstStyle>
            <a:lvl1pPr>
              <a:defRPr/>
            </a:lvl1pPr>
          </a:lstStyle>
          <a:p>
            <a:pPr>
              <a:defRPr/>
            </a:pPr>
            <a:r>
              <a:rPr lang="en-US" dirty="0"/>
              <a:t>Ken Chapman and Associates, Inc. All Rights Reserved </a:t>
            </a:r>
          </a:p>
        </p:txBody>
      </p:sp>
      <p:sp>
        <p:nvSpPr>
          <p:cNvPr id="14" name="Slide Number Placeholder 5"/>
          <p:cNvSpPr>
            <a:spLocks noGrp="1"/>
          </p:cNvSpPr>
          <p:nvPr>
            <p:ph type="sldNum" sz="quarter" idx="12"/>
          </p:nvPr>
        </p:nvSpPr>
        <p:spPr>
          <a:xfrm>
            <a:off x="7786688" y="4625975"/>
            <a:ext cx="762000" cy="457200"/>
          </a:xfrm>
          <a:prstGeom prst="rect">
            <a:avLst/>
          </a:prstGeom>
        </p:spPr>
        <p:txBody>
          <a:bodyPr/>
          <a:lstStyle>
            <a:lvl1pPr algn="ctr">
              <a:defRPr sz="2800">
                <a:solidFill>
                  <a:schemeClr val="accent1">
                    <a:lumMod val="50000"/>
                  </a:schemeClr>
                </a:solidFill>
              </a:defRPr>
            </a:lvl1pPr>
          </a:lstStyle>
          <a:p>
            <a:pPr>
              <a:defRPr/>
            </a:pPr>
            <a:fld id="{EA6DE764-0394-437D-9EE9-92C2337D6C12}"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23758A53-BF65-DF4A-A697-4A01F40BB484}" type="datetime1">
              <a:rPr lang="en-US" smtClean="0"/>
              <a:t>5/1/2024</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dirty="0"/>
              <a:t>Ken Chapman and Associates, Inc. All Rights Reserved </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4F39C5C3-A098-42F0-8438-EE847A86B6BE}"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a:xfrm>
            <a:off x="6861175" y="228600"/>
            <a:ext cx="1860550" cy="6122988"/>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en-US" sz="1800"/>
          </a:p>
        </p:txBody>
      </p:sp>
      <p:sp>
        <p:nvSpPr>
          <p:cNvPr id="5" name="Rectangle 4"/>
          <p:cNvSpPr/>
          <p:nvPr/>
        </p:nvSpPr>
        <p:spPr>
          <a:xfrm>
            <a:off x="6954838" y="350838"/>
            <a:ext cx="1673225" cy="5876925"/>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 name="Vertical Title 1"/>
          <p:cNvSpPr>
            <a:spLocks noGrp="1"/>
          </p:cNvSpPr>
          <p:nvPr>
            <p:ph type="title" orient="vert"/>
          </p:nvPr>
        </p:nvSpPr>
        <p:spPr>
          <a:xfrm>
            <a:off x="7048577" y="395427"/>
            <a:ext cx="1485531" cy="578898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4C4393FE-D4F0-724B-9906-F466B2B591C5}" type="datetime1">
              <a:rPr lang="en-US" smtClean="0"/>
              <a:t>5/1/2024</a:t>
            </a:fld>
            <a:endParaRPr lang="en-US"/>
          </a:p>
        </p:txBody>
      </p:sp>
      <p:sp>
        <p:nvSpPr>
          <p:cNvPr id="7" name="Footer Placeholder 4"/>
          <p:cNvSpPr>
            <a:spLocks noGrp="1"/>
          </p:cNvSpPr>
          <p:nvPr>
            <p:ph type="ftr" sz="quarter" idx="11"/>
          </p:nvPr>
        </p:nvSpPr>
        <p:spPr/>
        <p:txBody>
          <a:bodyPr/>
          <a:lstStyle>
            <a:lvl1pPr>
              <a:defRPr/>
            </a:lvl1pPr>
          </a:lstStyle>
          <a:p>
            <a:pPr>
              <a:defRPr/>
            </a:pPr>
            <a:r>
              <a:rPr lang="en-US" dirty="0"/>
              <a:t>Ken Chapman and Associates, Inc. All Rights Reserved </a:t>
            </a:r>
          </a:p>
        </p:txBody>
      </p:sp>
      <p:sp>
        <p:nvSpPr>
          <p:cNvPr id="8"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48CA4DFE-7C65-4773-874B-ECE2618321B7}"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CBC3D26E-5B31-9941-B94E-22B7AE9CA81C}" type="datetime1">
              <a:rPr lang="en-US" smtClean="0"/>
              <a:t>5/1/2024</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dirty="0"/>
              <a:t>Ken Chapman and Associates, Inc. All Rights Reserved</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59B32C88-D7B1-49D0-A19E-1DB63A09D0D9}"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5" name="Rounded Rectangle 4"/>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6" name="Rectangle 5"/>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568325" y="3048000"/>
            <a:ext cx="8032750" cy="22447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676275" y="4541838"/>
            <a:ext cx="7816850" cy="663575"/>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9" name="Rectangle 8"/>
          <p:cNvSpPr/>
          <p:nvPr/>
        </p:nvSpPr>
        <p:spPr>
          <a:xfrm>
            <a:off x="676275" y="3124200"/>
            <a:ext cx="7816850" cy="2078038"/>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n-US"/>
              <a:t>Click to edit Master title style</a:t>
            </a:r>
            <a:endParaRPr lang="en-US" dirty="0"/>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0"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2D59B16D-C214-8144-B80D-D9F22A853B7F}" type="datetime1">
              <a:rPr lang="en-US" smtClean="0"/>
              <a:t>5/1/2024</a:t>
            </a:fld>
            <a:endParaRPr lang="en-US"/>
          </a:p>
        </p:txBody>
      </p:sp>
      <p:sp>
        <p:nvSpPr>
          <p:cNvPr id="11" name="Footer Placeholder 4"/>
          <p:cNvSpPr>
            <a:spLocks noGrp="1"/>
          </p:cNvSpPr>
          <p:nvPr>
            <p:ph type="ftr" sz="quarter" idx="11"/>
          </p:nvPr>
        </p:nvSpPr>
        <p:spPr/>
        <p:txBody>
          <a:bodyPr/>
          <a:lstStyle>
            <a:lvl1pPr>
              <a:defRPr/>
            </a:lvl1pPr>
          </a:lstStyle>
          <a:p>
            <a:pPr>
              <a:defRPr/>
            </a:pPr>
            <a:r>
              <a:rPr lang="en-US" dirty="0"/>
              <a:t>Ken Chapman and Associates, Inc. All Rights Reserved </a:t>
            </a:r>
          </a:p>
        </p:txBody>
      </p:sp>
      <p:sp>
        <p:nvSpPr>
          <p:cNvPr id="12"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8DB409AB-6BAD-4D3E-8403-F6C96B9768B8}"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en-US"/>
              <a:t>Click to edit Master title style</a:t>
            </a:r>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267B8E43-CECA-3F42-A136-A3603ECF99C7}" type="datetime1">
              <a:rPr lang="en-US" smtClean="0"/>
              <a:t>5/1/2024</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dirty="0"/>
              <a:t>Ken Chapman and Associates, Inc. All Rights Reserved </a:t>
            </a:r>
          </a:p>
        </p:txBody>
      </p:sp>
      <p:sp>
        <p:nvSpPr>
          <p:cNvPr id="7"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31898111-FC75-4CC5-826B-D4E8D8F3B8AD}"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8CE79075-26FB-F141-8EBC-B01D473EC764}" type="datetime1">
              <a:rPr lang="en-US" smtClean="0"/>
              <a:t>5/1/2024</a:t>
            </a:fld>
            <a:endParaRPr lang="en-US"/>
          </a:p>
        </p:txBody>
      </p:sp>
      <p:sp>
        <p:nvSpPr>
          <p:cNvPr id="8" name="Footer Placeholder 4"/>
          <p:cNvSpPr>
            <a:spLocks noGrp="1"/>
          </p:cNvSpPr>
          <p:nvPr>
            <p:ph type="ftr" sz="quarter" idx="11"/>
          </p:nvPr>
        </p:nvSpPr>
        <p:spPr/>
        <p:txBody>
          <a:bodyPr/>
          <a:lstStyle>
            <a:lvl1pPr>
              <a:defRPr/>
            </a:lvl1pPr>
          </a:lstStyle>
          <a:p>
            <a:pPr>
              <a:defRPr/>
            </a:pPr>
            <a:r>
              <a:rPr lang="en-US" dirty="0"/>
              <a:t>Ken Chapman and Associates, Inc. All Rights Reserved</a:t>
            </a:r>
          </a:p>
        </p:txBody>
      </p:sp>
      <p:sp>
        <p:nvSpPr>
          <p:cNvPr id="9"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1D2B7D30-CE8A-4701-BD53-1D269C7762F0}"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3DB93CAA-5B66-8644-B21C-45BB1AC30D57}" type="datetime1">
              <a:rPr lang="en-US" smtClean="0"/>
              <a:t>5/1/2024</a:t>
            </a:fld>
            <a:endParaRPr lang="en-US"/>
          </a:p>
        </p:txBody>
      </p:sp>
      <p:sp>
        <p:nvSpPr>
          <p:cNvPr id="4" name="Footer Placeholder 4"/>
          <p:cNvSpPr>
            <a:spLocks noGrp="1"/>
          </p:cNvSpPr>
          <p:nvPr>
            <p:ph type="ftr" sz="quarter" idx="11"/>
          </p:nvPr>
        </p:nvSpPr>
        <p:spPr/>
        <p:txBody>
          <a:bodyPr/>
          <a:lstStyle>
            <a:lvl1pPr>
              <a:defRPr/>
            </a:lvl1pPr>
          </a:lstStyle>
          <a:p>
            <a:pPr>
              <a:defRPr/>
            </a:pPr>
            <a:r>
              <a:rPr lang="en-US" dirty="0"/>
              <a:t>Ken Chapman and Associates, Inc. All Rights Reserved </a:t>
            </a:r>
          </a:p>
        </p:txBody>
      </p:sp>
      <p:sp>
        <p:nvSpPr>
          <p:cNvPr id="5"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91951925-0461-4B05-B7BF-3DD602B43F66}"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3" name="Rounded Rectangle 2"/>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4" name="Date Placeholder 1"/>
          <p:cNvSpPr>
            <a:spLocks noGrp="1"/>
          </p:cNvSpPr>
          <p:nvPr>
            <p:ph type="dt" sz="half" idx="10"/>
          </p:nvPr>
        </p:nvSpPr>
        <p:spPr>
          <a:xfrm>
            <a:off x="457200" y="6356350"/>
            <a:ext cx="2133600" cy="365125"/>
          </a:xfrm>
          <a:prstGeom prst="rect">
            <a:avLst/>
          </a:prstGeom>
        </p:spPr>
        <p:txBody>
          <a:bodyPr/>
          <a:lstStyle>
            <a:lvl1pPr>
              <a:defRPr/>
            </a:lvl1pPr>
          </a:lstStyle>
          <a:p>
            <a:pPr>
              <a:defRPr/>
            </a:pPr>
            <a:fld id="{8FF8E492-21F1-0E49-8F75-935AFBF2E416}" type="datetime1">
              <a:rPr lang="en-US" smtClean="0"/>
              <a:t>5/1/2024</a:t>
            </a:fld>
            <a:endParaRPr lang="en-US"/>
          </a:p>
        </p:txBody>
      </p:sp>
      <p:sp>
        <p:nvSpPr>
          <p:cNvPr id="5" name="Footer Placeholder 2"/>
          <p:cNvSpPr>
            <a:spLocks noGrp="1"/>
          </p:cNvSpPr>
          <p:nvPr>
            <p:ph type="ftr" sz="quarter" idx="11"/>
          </p:nvPr>
        </p:nvSpPr>
        <p:spPr/>
        <p:txBody>
          <a:bodyPr/>
          <a:lstStyle>
            <a:lvl1pPr>
              <a:defRPr/>
            </a:lvl1pPr>
          </a:lstStyle>
          <a:p>
            <a:pPr>
              <a:defRPr/>
            </a:pPr>
            <a:r>
              <a:rPr lang="en-US" dirty="0"/>
              <a:t>Ken Chapman and Associates, Inc. All Rights Reserved </a:t>
            </a:r>
          </a:p>
        </p:txBody>
      </p:sp>
      <p:sp>
        <p:nvSpPr>
          <p:cNvPr id="6" name="Slide Number Placeholder 3"/>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59576E88-AB26-45C4-912B-A66637B5EDD8}"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6" name="Rounded Rectangle 5"/>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676275" y="1643063"/>
            <a:ext cx="2484438" cy="3233737"/>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Title 1"/>
          <p:cNvSpPr>
            <a:spLocks noGrp="1"/>
          </p:cNvSpPr>
          <p:nvPr>
            <p:ph type="title"/>
          </p:nvPr>
        </p:nvSpPr>
        <p:spPr>
          <a:xfrm>
            <a:off x="769000" y="1734312"/>
            <a:ext cx="2298634" cy="1191620"/>
          </a:xfrm>
        </p:spPr>
        <p:txBody>
          <a:bodyPr anchor="b"/>
          <a:lstStyle>
            <a:lvl1pPr algn="l">
              <a:defRPr sz="2000" b="0">
                <a:solidFill>
                  <a:schemeClr val="accent1">
                    <a:lumMod val="75000"/>
                  </a:schemeClr>
                </a:solidFill>
              </a:defRPr>
            </a:lvl1pPr>
          </a:lstStyle>
          <a:p>
            <a:r>
              <a:rPr lang="en-US"/>
              <a:t>Click to edit Master title style</a:t>
            </a:r>
            <a:endParaRPr lang="en-US" dirty="0"/>
          </a:p>
        </p:txBody>
      </p:sp>
      <p:sp>
        <p:nvSpPr>
          <p:cNvPr id="9" name="Date Placeholder 4"/>
          <p:cNvSpPr>
            <a:spLocks noGrp="1"/>
          </p:cNvSpPr>
          <p:nvPr>
            <p:ph type="dt" sz="half" idx="10"/>
          </p:nvPr>
        </p:nvSpPr>
        <p:spPr>
          <a:xfrm>
            <a:off x="457200" y="6356350"/>
            <a:ext cx="2133600" cy="365125"/>
          </a:xfrm>
          <a:prstGeom prst="rect">
            <a:avLst/>
          </a:prstGeom>
        </p:spPr>
        <p:txBody>
          <a:bodyPr/>
          <a:lstStyle>
            <a:lvl1pPr>
              <a:defRPr/>
            </a:lvl1pPr>
          </a:lstStyle>
          <a:p>
            <a:pPr>
              <a:defRPr/>
            </a:pPr>
            <a:fld id="{F9DBEF27-E931-0F47-95F9-CAC6C51EC482}" type="datetime1">
              <a:rPr lang="en-US" smtClean="0"/>
              <a:t>5/1/2024</a:t>
            </a:fld>
            <a:endParaRPr lang="en-US"/>
          </a:p>
        </p:txBody>
      </p:sp>
      <p:sp>
        <p:nvSpPr>
          <p:cNvPr id="10" name="Footer Placeholder 5"/>
          <p:cNvSpPr>
            <a:spLocks noGrp="1"/>
          </p:cNvSpPr>
          <p:nvPr>
            <p:ph type="ftr" sz="quarter" idx="11"/>
          </p:nvPr>
        </p:nvSpPr>
        <p:spPr/>
        <p:txBody>
          <a:bodyPr/>
          <a:lstStyle>
            <a:lvl1pPr>
              <a:defRPr/>
            </a:lvl1pPr>
          </a:lstStyle>
          <a:p>
            <a:pPr>
              <a:defRPr/>
            </a:pPr>
            <a:r>
              <a:rPr lang="en-US" dirty="0"/>
              <a:t>Ken Chapman and Associates, Inc. All Rights Reserved </a:t>
            </a:r>
          </a:p>
        </p:txBody>
      </p:sp>
      <p:sp>
        <p:nvSpPr>
          <p:cNvPr id="11" name="Slide Number Placeholder 6"/>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BF3BD2BD-5FF3-452D-BD5A-313E7C993C57}"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6" name="Rounded Rectangle 5"/>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762000" y="5029200"/>
            <a:ext cx="7600950" cy="12033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9" name="Rectangle 8"/>
          <p:cNvSpPr/>
          <p:nvPr/>
        </p:nvSpPr>
        <p:spPr>
          <a:xfrm>
            <a:off x="914400" y="5638800"/>
            <a:ext cx="7327900" cy="452438"/>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0" name="Rectangle 9"/>
          <p:cNvSpPr/>
          <p:nvPr/>
        </p:nvSpPr>
        <p:spPr>
          <a:xfrm>
            <a:off x="604838" y="5075238"/>
            <a:ext cx="7947025" cy="1096962"/>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Drag picture to placeholder or click icon to add</a:t>
            </a:r>
            <a:endParaRPr lang="en-US" noProof="0" dirty="0"/>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Title 1"/>
          <p:cNvSpPr>
            <a:spLocks noGrp="1"/>
          </p:cNvSpPr>
          <p:nvPr>
            <p:ph type="title"/>
          </p:nvPr>
        </p:nvSpPr>
        <p:spPr>
          <a:xfrm>
            <a:off x="914400" y="5105400"/>
            <a:ext cx="7328514" cy="523043"/>
          </a:xfrm>
        </p:spPr>
        <p:txBody>
          <a:bodyPr anchorCtr="0"/>
          <a:lstStyle>
            <a:lvl1pPr algn="ctr">
              <a:defRPr sz="2000" b="0">
                <a:solidFill>
                  <a:schemeClr val="accent1">
                    <a:lumMod val="75000"/>
                  </a:schemeClr>
                </a:solidFill>
              </a:defRPr>
            </a:lvl1pPr>
          </a:lstStyle>
          <a:p>
            <a:r>
              <a:rPr lang="en-US"/>
              <a:t>Click to edit Master title style</a:t>
            </a:r>
            <a:endParaRPr lang="en-US" dirty="0"/>
          </a:p>
        </p:txBody>
      </p:sp>
      <p:sp>
        <p:nvSpPr>
          <p:cNvPr id="11" name="Date Placeholder 4"/>
          <p:cNvSpPr>
            <a:spLocks noGrp="1"/>
          </p:cNvSpPr>
          <p:nvPr>
            <p:ph type="dt" sz="half" idx="10"/>
          </p:nvPr>
        </p:nvSpPr>
        <p:spPr>
          <a:xfrm>
            <a:off x="457200" y="6356350"/>
            <a:ext cx="2133600" cy="365125"/>
          </a:xfrm>
          <a:prstGeom prst="rect">
            <a:avLst/>
          </a:prstGeom>
        </p:spPr>
        <p:txBody>
          <a:bodyPr/>
          <a:lstStyle>
            <a:lvl1pPr>
              <a:defRPr/>
            </a:lvl1pPr>
          </a:lstStyle>
          <a:p>
            <a:pPr>
              <a:defRPr/>
            </a:pPr>
            <a:fld id="{F81759E2-B566-954F-9887-D65E4EE229EB}" type="datetime1">
              <a:rPr lang="en-US" smtClean="0"/>
              <a:t>5/1/2024</a:t>
            </a:fld>
            <a:endParaRPr lang="en-US"/>
          </a:p>
        </p:txBody>
      </p:sp>
      <p:sp>
        <p:nvSpPr>
          <p:cNvPr id="12" name="Slide Number Placeholder 6"/>
          <p:cNvSpPr>
            <a:spLocks noGrp="1"/>
          </p:cNvSpPr>
          <p:nvPr>
            <p:ph type="sldNum" sz="quarter" idx="11"/>
          </p:nvPr>
        </p:nvSpPr>
        <p:spPr>
          <a:xfrm>
            <a:off x="6553200" y="6356350"/>
            <a:ext cx="2133600" cy="365125"/>
          </a:xfrm>
          <a:prstGeom prst="rect">
            <a:avLst/>
          </a:prstGeom>
        </p:spPr>
        <p:txBody>
          <a:bodyPr/>
          <a:lstStyle>
            <a:lvl1pPr>
              <a:defRPr/>
            </a:lvl1pPr>
          </a:lstStyle>
          <a:p>
            <a:pPr>
              <a:defRPr/>
            </a:pPr>
            <a:fld id="{438D2398-25BD-4CC7-9C0C-49675A8E51DE}" type="slidenum">
              <a:rPr lang="en-US"/>
              <a:pPr>
                <a:defRPr/>
              </a:pPr>
              <a:t>‹#›</a:t>
            </a:fld>
            <a:endParaRPr lang="en-US"/>
          </a:p>
        </p:txBody>
      </p:sp>
      <p:sp>
        <p:nvSpPr>
          <p:cNvPr id="13" name="Footer Placeholder 5"/>
          <p:cNvSpPr>
            <a:spLocks noGrp="1"/>
          </p:cNvSpPr>
          <p:nvPr>
            <p:ph type="ftr" sz="quarter" idx="12"/>
          </p:nvPr>
        </p:nvSpPr>
        <p:spPr/>
        <p:txBody>
          <a:bodyPr/>
          <a:lstStyle>
            <a:lvl1pPr>
              <a:defRPr/>
            </a:lvl1pPr>
          </a:lstStyle>
          <a:p>
            <a:pPr>
              <a:defRPr/>
            </a:pPr>
            <a:r>
              <a:rPr lang="en-US" dirty="0"/>
              <a:t>Ken Chapman and Associates, Inc. All Rights Reserved </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7" name="Rounded Rectangle 6"/>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028" name="Text Placeholder 2"/>
          <p:cNvSpPr>
            <a:spLocks noGrp="1"/>
          </p:cNvSpPr>
          <p:nvPr>
            <p:ph type="body" idx="1"/>
          </p:nvPr>
        </p:nvSpPr>
        <p:spPr bwMode="auto">
          <a:xfrm>
            <a:off x="457200" y="1752600"/>
            <a:ext cx="8229600" cy="4373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4724400" y="6492875"/>
            <a:ext cx="4419600" cy="365125"/>
          </a:xfrm>
          <a:prstGeom prst="rect">
            <a:avLst/>
          </a:prstGeom>
        </p:spPr>
        <p:txBody>
          <a:bodyPr vert="horz" lIns="91440" tIns="45720" rIns="91440" bIns="45720" rtlCol="0" anchor="ctr"/>
          <a:lstStyle>
            <a:lvl1pPr algn="r" fontAlgn="auto">
              <a:spcBef>
                <a:spcPts val="0"/>
              </a:spcBef>
              <a:spcAft>
                <a:spcPts val="0"/>
              </a:spcAft>
              <a:defRPr sz="800">
                <a:solidFill>
                  <a:schemeClr val="tx2"/>
                </a:solidFill>
                <a:latin typeface="+mn-lt"/>
                <a:ea typeface="+mn-ea"/>
                <a:cs typeface="+mn-cs"/>
              </a:defRPr>
            </a:lvl1pPr>
          </a:lstStyle>
          <a:p>
            <a:pPr>
              <a:defRPr/>
            </a:pPr>
            <a:r>
              <a:rPr lang="en-US" dirty="0"/>
              <a:t>Ken Chapman and Associates, Inc. All Rights Reserved </a:t>
            </a:r>
          </a:p>
        </p:txBody>
      </p:sp>
      <p:sp>
        <p:nvSpPr>
          <p:cNvPr id="2" name="Title Placeholder 1"/>
          <p:cNvSpPr>
            <a:spLocks noGrp="1"/>
          </p:cNvSpPr>
          <p:nvPr>
            <p:ph type="title"/>
          </p:nvPr>
        </p:nvSpPr>
        <p:spPr>
          <a:xfrm>
            <a:off x="425450" y="407988"/>
            <a:ext cx="8261350" cy="1039812"/>
          </a:xfrm>
          <a:prstGeom prst="rect">
            <a:avLst/>
          </a:prstGeom>
        </p:spPr>
        <p:txBody>
          <a:bodyPr vert="horz" lIns="91440" tIns="45720" rIns="91440" bIns="45720" rtlCol="0" anchor="ctr">
            <a:normAutofit/>
          </a:bodyPr>
          <a:lstStyle/>
          <a:p>
            <a:r>
              <a:rPr lang="en-US" dirty="0"/>
              <a:t>Click To Edit Master Title Style</a:t>
            </a:r>
          </a:p>
        </p:txBody>
      </p:sp>
    </p:spTree>
  </p:cSld>
  <p:clrMap bg1="lt1" tx1="dk1" bg2="lt2" tx2="dk2" accent1="accent1" accent2="accent2" accent3="accent3" accent4="accent4" accent5="accent5" accent6="accent6" hlink="hlink" folHlink="folHlink"/>
  <p:sldLayoutIdLst>
    <p:sldLayoutId id="2147483723" r:id="rId1"/>
    <p:sldLayoutId id="2147483722" r:id="rId2"/>
    <p:sldLayoutId id="2147483724" r:id="rId3"/>
    <p:sldLayoutId id="2147483721" r:id="rId4"/>
    <p:sldLayoutId id="2147483720" r:id="rId5"/>
    <p:sldLayoutId id="2147483719" r:id="rId6"/>
    <p:sldLayoutId id="2147483725" r:id="rId7"/>
    <p:sldLayoutId id="2147483726" r:id="rId8"/>
    <p:sldLayoutId id="2147483727" r:id="rId9"/>
    <p:sldLayoutId id="2147483718" r:id="rId10"/>
    <p:sldLayoutId id="2147483728" r:id="rId11"/>
  </p:sldLayoutIdLst>
  <p:hf sldNum="0" hdr="0" dt="0"/>
  <p:txStyles>
    <p:title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p:titleStyle>
    <p:body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20.png"/><Relationship Id="rId4" Type="http://schemas.openxmlformats.org/officeDocument/2006/relationships/image" Target="../media/image19.jpg"/></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4340" name="Picture 7"/>
          <p:cNvPicPr>
            <a:picLocks noChangeAspect="1"/>
          </p:cNvPicPr>
          <p:nvPr/>
        </p:nvPicPr>
        <p:blipFill>
          <a:blip r:embed="rId3">
            <a:clrChange>
              <a:clrFrom>
                <a:srgbClr val="FFFFFF"/>
              </a:clrFrom>
              <a:clrTo>
                <a:srgbClr val="FFFFFF">
                  <a:alpha val="0"/>
                </a:srgbClr>
              </a:clrTo>
            </a:clrChange>
          </a:blip>
          <a:srcRect/>
          <a:stretch/>
        </p:blipFill>
        <p:spPr bwMode="auto">
          <a:xfrm>
            <a:off x="751542" y="494755"/>
            <a:ext cx="7490671" cy="2546828"/>
          </a:xfrm>
          <a:prstGeom prst="rect">
            <a:avLst/>
          </a:prstGeom>
          <a:noFill/>
          <a:ln w="9525">
            <a:noFill/>
            <a:miter lim="800000"/>
            <a:headEnd/>
            <a:tailEnd/>
          </a:ln>
        </p:spPr>
      </p:pic>
      <p:sp>
        <p:nvSpPr>
          <p:cNvPr id="6" name="Title 1">
            <a:extLst>
              <a:ext uri="{FF2B5EF4-FFF2-40B4-BE49-F238E27FC236}">
                <a16:creationId xmlns:a16="http://schemas.microsoft.com/office/drawing/2014/main" id="{5071EF76-4538-4DAB-9478-BF8266F6AB55}"/>
              </a:ext>
            </a:extLst>
          </p:cNvPr>
          <p:cNvSpPr txBox="1">
            <a:spLocks/>
          </p:cNvSpPr>
          <p:nvPr/>
        </p:nvSpPr>
        <p:spPr>
          <a:xfrm>
            <a:off x="440872" y="2961587"/>
            <a:ext cx="8262257" cy="3570065"/>
          </a:xfrm>
          <a:prstGeom prst="rect">
            <a:avLst/>
          </a:prstGeom>
        </p:spPr>
        <p:txBody>
          <a:bodyPr anchor="ctr">
            <a:normAutofit fontScale="97500" lnSpcReduction="100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a:r>
              <a:rPr lang="en-US" dirty="0">
                <a:solidFill>
                  <a:schemeClr val="tx1"/>
                </a:solidFill>
              </a:rPr>
              <a:t>This presentation is the intellectual property of Ken Chapman &amp; Associates, Inc.  It may not be modified or distributed in any format without expressed written permission from </a:t>
            </a:r>
            <a:br>
              <a:rPr lang="en-US" dirty="0">
                <a:solidFill>
                  <a:schemeClr val="tx1"/>
                </a:solidFill>
              </a:rPr>
            </a:br>
            <a:r>
              <a:rPr lang="en-US" dirty="0">
                <a:solidFill>
                  <a:schemeClr val="tx1"/>
                </a:solidFill>
              </a:rPr>
              <a:t>Ken Chapman &amp; Associates, Inc.</a:t>
            </a:r>
            <a:br>
              <a:rPr lang="en-US" dirty="0">
                <a:solidFill>
                  <a:schemeClr val="tx1"/>
                </a:solidFill>
              </a:rPr>
            </a:br>
            <a:br>
              <a:rPr lang="en-US" dirty="0">
                <a:solidFill>
                  <a:schemeClr val="tx1"/>
                </a:solidFill>
              </a:rPr>
            </a:br>
            <a:r>
              <a:rPr lang="en-US" dirty="0">
                <a:solidFill>
                  <a:schemeClr val="tx1"/>
                </a:solidFill>
              </a:rPr>
              <a:t>Copyright 2024.  All rights reserved.</a:t>
            </a:r>
          </a:p>
        </p:txBody>
      </p:sp>
    </p:spTree>
    <p:extLst>
      <p:ext uri="{BB962C8B-B14F-4D97-AF65-F5344CB8AC3E}">
        <p14:creationId xmlns:p14="http://schemas.microsoft.com/office/powerpoint/2010/main" val="9237214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8912" y="269240"/>
            <a:ext cx="8261350" cy="1039812"/>
          </a:xfrm>
        </p:spPr>
        <p:txBody>
          <a:bodyPr>
            <a:normAutofit/>
          </a:bodyPr>
          <a:lstStyle/>
          <a:p>
            <a:r>
              <a:rPr lang="en-US" sz="3600" b="1" dirty="0">
                <a:solidFill>
                  <a:srgbClr val="000066"/>
                </a:solidFill>
              </a:rPr>
              <a:t>What year was the first World Series?</a:t>
            </a:r>
          </a:p>
        </p:txBody>
      </p:sp>
      <p:sp>
        <p:nvSpPr>
          <p:cNvPr id="3" name="Content Placeholder 2"/>
          <p:cNvSpPr>
            <a:spLocks noGrp="1"/>
          </p:cNvSpPr>
          <p:nvPr>
            <p:ph idx="1"/>
          </p:nvPr>
        </p:nvSpPr>
        <p:spPr/>
        <p:txBody>
          <a:bodyPr/>
          <a:lstStyle/>
          <a:p>
            <a:pPr marL="628650" indent="-514350">
              <a:buClrTx/>
              <a:buFont typeface="+mj-lt"/>
              <a:buAutoNum type="alphaUcPeriod"/>
            </a:pPr>
            <a:r>
              <a:rPr lang="en-US" sz="3200" dirty="0"/>
              <a:t>1890</a:t>
            </a:r>
          </a:p>
          <a:p>
            <a:pPr marL="628650" indent="-514350">
              <a:buClrTx/>
              <a:buFont typeface="+mj-lt"/>
              <a:buAutoNum type="alphaUcPeriod"/>
            </a:pPr>
            <a:r>
              <a:rPr lang="en-US" sz="3200" dirty="0"/>
              <a:t>1873</a:t>
            </a:r>
          </a:p>
          <a:p>
            <a:pPr marL="628650" indent="-514350">
              <a:buClrTx/>
              <a:buFont typeface="+mj-lt"/>
              <a:buAutoNum type="alphaUcPeriod"/>
            </a:pPr>
            <a:r>
              <a:rPr lang="en-US" sz="3200" dirty="0"/>
              <a:t>1903</a:t>
            </a:r>
          </a:p>
          <a:p>
            <a:pPr marL="628650" indent="-514350">
              <a:buClrTx/>
              <a:buFont typeface="+mj-lt"/>
              <a:buAutoNum type="alphaUcPeriod"/>
            </a:pPr>
            <a:r>
              <a:rPr lang="en-US" sz="3200" dirty="0"/>
              <a:t>1908</a:t>
            </a:r>
          </a:p>
        </p:txBody>
      </p:sp>
      <p:sp>
        <p:nvSpPr>
          <p:cNvPr id="5" name="Oval 4"/>
          <p:cNvSpPr/>
          <p:nvPr/>
        </p:nvSpPr>
        <p:spPr>
          <a:xfrm>
            <a:off x="276444" y="2953288"/>
            <a:ext cx="2360431" cy="582039"/>
          </a:xfrm>
          <a:prstGeom prst="ellipse">
            <a:avLst/>
          </a:prstGeom>
          <a:noFill/>
          <a:ln w="476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1157187" y="5674727"/>
            <a:ext cx="6822400" cy="830997"/>
          </a:xfrm>
          <a:prstGeom prst="rect">
            <a:avLst/>
          </a:prstGeom>
          <a:noFill/>
        </p:spPr>
        <p:txBody>
          <a:bodyPr wrap="square" rtlCol="0">
            <a:spAutoFit/>
          </a:bodyPr>
          <a:lstStyle/>
          <a:p>
            <a:pPr algn="ctr"/>
            <a:r>
              <a:rPr lang="en-US" dirty="0">
                <a:latin typeface="+mn-lt"/>
              </a:rPr>
              <a:t>Boston Americans beat the Pittsburgh Pirates</a:t>
            </a:r>
          </a:p>
          <a:p>
            <a:pPr algn="ctr"/>
            <a:r>
              <a:rPr lang="en-US" dirty="0">
                <a:latin typeface="+mn-lt"/>
              </a:rPr>
              <a:t>5 games to 3 (9 game series until 1905).</a:t>
            </a:r>
          </a:p>
        </p:txBody>
      </p:sp>
      <p:pic>
        <p:nvPicPr>
          <p:cNvPr id="6" name="Picture 5">
            <a:extLst>
              <a:ext uri="{FF2B5EF4-FFF2-40B4-BE49-F238E27FC236}">
                <a16:creationId xmlns:a16="http://schemas.microsoft.com/office/drawing/2014/main" id="{68BDBFB8-2222-4EF0-AE05-4CD637CBF03A}"/>
              </a:ext>
            </a:extLst>
          </p:cNvPr>
          <p:cNvPicPr>
            <a:picLocks noChangeAspect="1"/>
          </p:cNvPicPr>
          <p:nvPr/>
        </p:nvPicPr>
        <p:blipFill>
          <a:blip r:embed="rId3"/>
          <a:stretch>
            <a:fillRect/>
          </a:stretch>
        </p:blipFill>
        <p:spPr>
          <a:xfrm>
            <a:off x="5011203" y="1302596"/>
            <a:ext cx="2754932" cy="4242256"/>
          </a:xfrm>
          <a:prstGeom prst="rect">
            <a:avLst/>
          </a:prstGeom>
        </p:spPr>
      </p:pic>
      <p:sp>
        <p:nvSpPr>
          <p:cNvPr id="4" name="Footer Placeholder 1">
            <a:extLst>
              <a:ext uri="{FF2B5EF4-FFF2-40B4-BE49-F238E27FC236}">
                <a16:creationId xmlns:a16="http://schemas.microsoft.com/office/drawing/2014/main" id="{4638AECE-FAFA-C59E-8311-0B436DFF125A}"/>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8" name="Picture 7">
            <a:extLst>
              <a:ext uri="{FF2B5EF4-FFF2-40B4-BE49-F238E27FC236}">
                <a16:creationId xmlns:a16="http://schemas.microsoft.com/office/drawing/2014/main" id="{13E2B04A-9686-D4A5-97E8-71F61A74AE1C}"/>
              </a:ext>
            </a:extLst>
          </p:cNvPr>
          <p:cNvPicPr>
            <a:picLocks noChangeAspect="1"/>
          </p:cNvPicPr>
          <p:nvPr/>
        </p:nvPicPr>
        <p:blipFill>
          <a:blip r:embed="rId4"/>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4023263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barn(inVertical)">
                                      <p:cBhvr>
                                        <p:cTn id="31" dur="500"/>
                                        <p:tgtEl>
                                          <p:spTgt spid="5"/>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barn(inVertical)">
                                      <p:cBhvr>
                                        <p:cTn id="34" dur="500"/>
                                        <p:tgtEl>
                                          <p:spTgt spid="7"/>
                                        </p:tgtEl>
                                      </p:cBhvr>
                                    </p:animEffect>
                                  </p:childTnLst>
                                </p:cTn>
                              </p:par>
                              <p:par>
                                <p:cTn id="35" presetID="10" presetClass="entr" presetSubtype="0" fill="hold" nodeType="with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Box 5"/>
          <p:cNvSpPr txBox="1">
            <a:spLocks noChangeArrowheads="1"/>
          </p:cNvSpPr>
          <p:nvPr/>
        </p:nvSpPr>
        <p:spPr bwMode="auto">
          <a:xfrm>
            <a:off x="334963" y="1765085"/>
            <a:ext cx="6618287" cy="4684359"/>
          </a:xfrm>
          <a:prstGeom prst="rect">
            <a:avLst/>
          </a:prstGeom>
          <a:noFill/>
          <a:ln w="9525">
            <a:noFill/>
            <a:miter lim="800000"/>
            <a:headEnd/>
            <a:tailEnd/>
          </a:ln>
        </p:spPr>
        <p:txBody>
          <a:bodyPr>
            <a:prstTxWarp prst="textNoShape">
              <a:avLst/>
            </a:prstTxWarp>
            <a:spAutoFit/>
          </a:bodyPr>
          <a:lstStyle/>
          <a:p>
            <a:pPr marL="457200" indent="-457200">
              <a:spcBef>
                <a:spcPct val="20000"/>
              </a:spcBef>
              <a:buFont typeface="Arial"/>
              <a:buChar char="•"/>
              <a:defRPr/>
            </a:pPr>
            <a:r>
              <a:rPr lang="en-US" sz="2800" i="1" dirty="0">
                <a:latin typeface="Calibri" pitchFamily="-72" charset="0"/>
              </a:rPr>
              <a:t>Silence cell phones</a:t>
            </a:r>
          </a:p>
          <a:p>
            <a:pPr marL="457200" indent="-457200">
              <a:spcBef>
                <a:spcPct val="20000"/>
              </a:spcBef>
              <a:buFont typeface="Arial"/>
              <a:buChar char="•"/>
              <a:defRPr/>
            </a:pPr>
            <a:r>
              <a:rPr lang="en-US" sz="2800" i="1" dirty="0">
                <a:latin typeface="Calibri" pitchFamily="-72" charset="0"/>
              </a:rPr>
              <a:t>No “active” email &amp; texting</a:t>
            </a:r>
          </a:p>
          <a:p>
            <a:pPr marL="457200" indent="-457200">
              <a:spcBef>
                <a:spcPct val="20000"/>
              </a:spcBef>
              <a:buFont typeface="Arial"/>
              <a:buChar char="•"/>
              <a:defRPr/>
            </a:pPr>
            <a:r>
              <a:rPr lang="en-US" sz="2800" i="1" dirty="0">
                <a:latin typeface="Calibri" pitchFamily="-72" charset="0"/>
              </a:rPr>
              <a:t>If it’s necessary to take a call or return            a message, please leave the room.         Step away so your conversation does not interrupt the team discussion.</a:t>
            </a:r>
          </a:p>
          <a:p>
            <a:pPr marL="457200" indent="-457200">
              <a:spcBef>
                <a:spcPct val="20000"/>
              </a:spcBef>
              <a:buFont typeface="Arial"/>
              <a:buChar char="•"/>
              <a:defRPr/>
            </a:pPr>
            <a:r>
              <a:rPr lang="en-US" sz="2800" i="1" dirty="0">
                <a:latin typeface="Calibri" pitchFamily="-72" charset="0"/>
              </a:rPr>
              <a:t>Refrain from side conversations.</a:t>
            </a:r>
          </a:p>
          <a:p>
            <a:pPr marL="457200" indent="-457200">
              <a:spcBef>
                <a:spcPct val="20000"/>
              </a:spcBef>
              <a:buFont typeface="Arial"/>
              <a:buChar char="•"/>
              <a:defRPr/>
            </a:pPr>
            <a:r>
              <a:rPr lang="en-US" sz="2800" i="1" dirty="0">
                <a:latin typeface="Calibri" pitchFamily="-72" charset="0"/>
              </a:rPr>
              <a:t>Personal stories or examples shared by team members remain in this room.</a:t>
            </a:r>
            <a:endParaRPr lang="en-US" sz="2800" dirty="0">
              <a:latin typeface="Calisto MT" pitchFamily="-72" charset="0"/>
            </a:endParaRPr>
          </a:p>
          <a:p>
            <a:pPr algn="ctr">
              <a:defRPr/>
            </a:pPr>
            <a:endParaRPr lang="en-US" dirty="0">
              <a:latin typeface="Calisto MT" pitchFamily="-72" charset="0"/>
            </a:endParaRPr>
          </a:p>
        </p:txBody>
      </p:sp>
      <p:pic>
        <p:nvPicPr>
          <p:cNvPr id="20485" name="Picture 7" descr="exit sign.png"/>
          <p:cNvPicPr>
            <a:picLocks noChangeAspect="1"/>
          </p:cNvPicPr>
          <p:nvPr/>
        </p:nvPicPr>
        <p:blipFill>
          <a:blip r:embed="rId3"/>
          <a:srcRect/>
          <a:stretch>
            <a:fillRect/>
          </a:stretch>
        </p:blipFill>
        <p:spPr bwMode="auto">
          <a:xfrm>
            <a:off x="7343513" y="3567337"/>
            <a:ext cx="1406787" cy="808038"/>
          </a:xfrm>
          <a:prstGeom prst="rect">
            <a:avLst/>
          </a:prstGeom>
          <a:noFill/>
          <a:ln w="9525">
            <a:noFill/>
            <a:miter lim="800000"/>
            <a:headEnd/>
            <a:tailEnd/>
          </a:ln>
        </p:spPr>
      </p:pic>
      <p:pic>
        <p:nvPicPr>
          <p:cNvPr id="20486" name="Picture 8" descr="silent symbol.png"/>
          <p:cNvPicPr>
            <a:picLocks noChangeAspect="1"/>
          </p:cNvPicPr>
          <p:nvPr/>
        </p:nvPicPr>
        <p:blipFill>
          <a:blip r:embed="rId4"/>
          <a:srcRect/>
          <a:stretch>
            <a:fillRect/>
          </a:stretch>
        </p:blipFill>
        <p:spPr bwMode="auto">
          <a:xfrm>
            <a:off x="7415854" y="1566867"/>
            <a:ext cx="1334446" cy="1108075"/>
          </a:xfrm>
          <a:prstGeom prst="rect">
            <a:avLst/>
          </a:prstGeom>
          <a:noFill/>
          <a:ln w="9525">
            <a:noFill/>
            <a:miter lim="800000"/>
            <a:headEnd/>
            <a:tailEnd/>
          </a:ln>
        </p:spPr>
      </p:pic>
      <p:sp>
        <p:nvSpPr>
          <p:cNvPr id="10" name="TextBox 4">
            <a:extLst>
              <a:ext uri="{FF2B5EF4-FFF2-40B4-BE49-F238E27FC236}">
                <a16:creationId xmlns:a16="http://schemas.microsoft.com/office/drawing/2014/main" id="{A7CC19CF-10B5-4675-9ACE-6670976750E5}"/>
              </a:ext>
            </a:extLst>
          </p:cNvPr>
          <p:cNvSpPr txBox="1">
            <a:spLocks noChangeArrowheads="1"/>
          </p:cNvSpPr>
          <p:nvPr/>
        </p:nvSpPr>
        <p:spPr bwMode="auto">
          <a:xfrm>
            <a:off x="77788" y="548640"/>
            <a:ext cx="8975725" cy="978729"/>
          </a:xfrm>
          <a:prstGeom prst="rect">
            <a:avLst/>
          </a:prstGeom>
          <a:noFill/>
          <a:ln w="9525">
            <a:noFill/>
            <a:miter lim="800000"/>
            <a:headEnd/>
            <a:tailEnd/>
          </a:ln>
        </p:spPr>
        <p:txBody>
          <a:bodyPr>
            <a:prstTxWarp prst="textNoShape">
              <a:avLst/>
            </a:prstTxWarp>
            <a:spAutoFit/>
          </a:bodyPr>
          <a:lstStyle/>
          <a:p>
            <a:pPr algn="ctr">
              <a:lnSpc>
                <a:spcPct val="90000"/>
              </a:lnSpc>
            </a:pPr>
            <a:r>
              <a:rPr lang="en-US" sz="3600" b="1" dirty="0">
                <a:solidFill>
                  <a:srgbClr val="991F23"/>
                </a:solidFill>
                <a:latin typeface="Calibri" pitchFamily="-72" charset="0"/>
              </a:rPr>
              <a:t>Session Standards</a:t>
            </a:r>
          </a:p>
          <a:p>
            <a:pPr algn="ctr">
              <a:lnSpc>
                <a:spcPct val="90000"/>
              </a:lnSpc>
            </a:pPr>
            <a:r>
              <a:rPr lang="en-US" sz="2800" dirty="0">
                <a:solidFill>
                  <a:schemeClr val="accent6"/>
                </a:solidFill>
                <a:latin typeface="Calibri" pitchFamily="-72" charset="0"/>
              </a:rPr>
              <a:t>Confirmed in Session One</a:t>
            </a:r>
            <a:endParaRPr lang="en-US" sz="2000" dirty="0">
              <a:solidFill>
                <a:schemeClr val="accent6"/>
              </a:solidFill>
              <a:latin typeface="Calibri" pitchFamily="-72" charset="0"/>
            </a:endParaRPr>
          </a:p>
        </p:txBody>
      </p:sp>
      <p:sp>
        <p:nvSpPr>
          <p:cNvPr id="2" name="Footer Placeholder 1">
            <a:extLst>
              <a:ext uri="{FF2B5EF4-FFF2-40B4-BE49-F238E27FC236}">
                <a16:creationId xmlns:a16="http://schemas.microsoft.com/office/drawing/2014/main" id="{0C1B1FB9-4D66-BB52-3A3C-4D6E3FFBF2DB}"/>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3" name="Picture 2">
            <a:extLst>
              <a:ext uri="{FF2B5EF4-FFF2-40B4-BE49-F238E27FC236}">
                <a16:creationId xmlns:a16="http://schemas.microsoft.com/office/drawing/2014/main" id="{397A4FA3-7483-C4D6-E042-36DBD7F7A83F}"/>
              </a:ext>
            </a:extLst>
          </p:cNvPr>
          <p:cNvPicPr>
            <a:picLocks noChangeAspect="1"/>
          </p:cNvPicPr>
          <p:nvPr/>
        </p:nvPicPr>
        <p:blipFill>
          <a:blip r:embed="rId5"/>
          <a:stretch>
            <a:fillRect/>
          </a:stretch>
        </p:blipFill>
        <p:spPr>
          <a:xfrm>
            <a:off x="7724885" y="6106176"/>
            <a:ext cx="1291001" cy="4389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0482">
                                            <p:txEl>
                                              <p:pRg st="0" end="0"/>
                                            </p:txEl>
                                          </p:spTgt>
                                        </p:tgtEl>
                                        <p:attrNameLst>
                                          <p:attrName>style.visibility</p:attrName>
                                        </p:attrNameLst>
                                      </p:cBhvr>
                                      <p:to>
                                        <p:strVal val="visible"/>
                                      </p:to>
                                    </p:set>
                                    <p:anim calcmode="lin" valueType="num">
                                      <p:cBhvr additive="base">
                                        <p:cTn id="7" dur="500" fill="hold"/>
                                        <p:tgtEl>
                                          <p:spTgt spid="20482">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0482">
                                            <p:txEl>
                                              <p:pRg st="0" end="0"/>
                                            </p:txEl>
                                          </p:spTgt>
                                        </p:tgtEl>
                                        <p:attrNameLst>
                                          <p:attrName>ppt_y</p:attrName>
                                        </p:attrNameLst>
                                      </p:cBhvr>
                                      <p:tavLst>
                                        <p:tav tm="0">
                                          <p:val>
                                            <p:strVal val="#ppt_y"/>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20486"/>
                                        </p:tgtEl>
                                        <p:attrNameLst>
                                          <p:attrName>style.visibility</p:attrName>
                                        </p:attrNameLst>
                                      </p:cBhvr>
                                      <p:to>
                                        <p:strVal val="visible"/>
                                      </p:to>
                                    </p:set>
                                    <p:animEffect transition="in" filter="barn(inVertical)">
                                      <p:cBhvr>
                                        <p:cTn id="11" dur="500"/>
                                        <p:tgtEl>
                                          <p:spTgt spid="20486"/>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nodeType="clickEffect">
                                  <p:stCondLst>
                                    <p:cond delay="0"/>
                                  </p:stCondLst>
                                  <p:childTnLst>
                                    <p:set>
                                      <p:cBhvr>
                                        <p:cTn id="15" dur="1" fill="hold">
                                          <p:stCondLst>
                                            <p:cond delay="0"/>
                                          </p:stCondLst>
                                        </p:cTn>
                                        <p:tgtEl>
                                          <p:spTgt spid="20482">
                                            <p:txEl>
                                              <p:pRg st="1" end="1"/>
                                            </p:txEl>
                                          </p:spTgt>
                                        </p:tgtEl>
                                        <p:attrNameLst>
                                          <p:attrName>style.visibility</p:attrName>
                                        </p:attrNameLst>
                                      </p:cBhvr>
                                      <p:to>
                                        <p:strVal val="visible"/>
                                      </p:to>
                                    </p:set>
                                    <p:anim calcmode="lin" valueType="num">
                                      <p:cBhvr additive="base">
                                        <p:cTn id="16" dur="500" fill="hold"/>
                                        <p:tgtEl>
                                          <p:spTgt spid="20482">
                                            <p:txEl>
                                              <p:pRg st="1" end="1"/>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2048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nodeType="clickEffect">
                                  <p:stCondLst>
                                    <p:cond delay="0"/>
                                  </p:stCondLst>
                                  <p:childTnLst>
                                    <p:set>
                                      <p:cBhvr>
                                        <p:cTn id="21" dur="1" fill="hold">
                                          <p:stCondLst>
                                            <p:cond delay="0"/>
                                          </p:stCondLst>
                                        </p:cTn>
                                        <p:tgtEl>
                                          <p:spTgt spid="20482">
                                            <p:txEl>
                                              <p:pRg st="2" end="2"/>
                                            </p:txEl>
                                          </p:spTgt>
                                        </p:tgtEl>
                                        <p:attrNameLst>
                                          <p:attrName>style.visibility</p:attrName>
                                        </p:attrNameLst>
                                      </p:cBhvr>
                                      <p:to>
                                        <p:strVal val="visible"/>
                                      </p:to>
                                    </p:set>
                                    <p:anim calcmode="lin" valueType="num">
                                      <p:cBhvr additive="base">
                                        <p:cTn id="22" dur="500" fill="hold"/>
                                        <p:tgtEl>
                                          <p:spTgt spid="20482">
                                            <p:txEl>
                                              <p:pRg st="2" end="2"/>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20482">
                                            <p:txEl>
                                              <p:pRg st="2" end="2"/>
                                            </p:txEl>
                                          </p:spTgt>
                                        </p:tgtEl>
                                        <p:attrNameLst>
                                          <p:attrName>ppt_y</p:attrName>
                                        </p:attrNameLst>
                                      </p:cBhvr>
                                      <p:tavLst>
                                        <p:tav tm="0">
                                          <p:val>
                                            <p:strVal val="#ppt_y"/>
                                          </p:val>
                                        </p:tav>
                                        <p:tav tm="100000">
                                          <p:val>
                                            <p:strVal val="#ppt_y"/>
                                          </p:val>
                                        </p:tav>
                                      </p:tavLst>
                                    </p:anim>
                                  </p:childTnLst>
                                </p:cTn>
                              </p:par>
                              <p:par>
                                <p:cTn id="24" presetID="16" presetClass="entr" presetSubtype="37" fill="hold" nodeType="withEffect">
                                  <p:stCondLst>
                                    <p:cond delay="0"/>
                                  </p:stCondLst>
                                  <p:childTnLst>
                                    <p:set>
                                      <p:cBhvr>
                                        <p:cTn id="25" dur="1" fill="hold">
                                          <p:stCondLst>
                                            <p:cond delay="0"/>
                                          </p:stCondLst>
                                        </p:cTn>
                                        <p:tgtEl>
                                          <p:spTgt spid="20485"/>
                                        </p:tgtEl>
                                        <p:attrNameLst>
                                          <p:attrName>style.visibility</p:attrName>
                                        </p:attrNameLst>
                                      </p:cBhvr>
                                      <p:to>
                                        <p:strVal val="visible"/>
                                      </p:to>
                                    </p:set>
                                    <p:animEffect transition="in" filter="barn(outVertical)">
                                      <p:cBhvr>
                                        <p:cTn id="26" dur="500"/>
                                        <p:tgtEl>
                                          <p:spTgt spid="20485"/>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20482">
                                            <p:txEl>
                                              <p:pRg st="3" end="3"/>
                                            </p:txEl>
                                          </p:spTgt>
                                        </p:tgtEl>
                                        <p:attrNameLst>
                                          <p:attrName>style.visibility</p:attrName>
                                        </p:attrNameLst>
                                      </p:cBhvr>
                                      <p:to>
                                        <p:strVal val="visible"/>
                                      </p:to>
                                    </p:set>
                                    <p:anim calcmode="lin" valueType="num">
                                      <p:cBhvr additive="base">
                                        <p:cTn id="31" dur="500" fill="hold"/>
                                        <p:tgtEl>
                                          <p:spTgt spid="20482">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048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20482">
                                            <p:txEl>
                                              <p:pRg st="4" end="4"/>
                                            </p:txEl>
                                          </p:spTgt>
                                        </p:tgtEl>
                                        <p:attrNameLst>
                                          <p:attrName>style.visibility</p:attrName>
                                        </p:attrNameLst>
                                      </p:cBhvr>
                                      <p:to>
                                        <p:strVal val="visible"/>
                                      </p:to>
                                    </p:set>
                                    <p:anim calcmode="lin" valueType="num">
                                      <p:cBhvr additive="base">
                                        <p:cTn id="37" dur="500" fill="hold"/>
                                        <p:tgtEl>
                                          <p:spTgt spid="20482">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0482">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title" idx="4294967295"/>
          </p:nvPr>
        </p:nvSpPr>
        <p:spPr>
          <a:xfrm>
            <a:off x="82296" y="320040"/>
            <a:ext cx="8979408" cy="978408"/>
          </a:xfrm>
        </p:spPr>
        <p:txBody>
          <a:bodyPr wrap="square" numCol="1" anchorCtr="0" compatLnSpc="1">
            <a:prstTxWarp prst="textNoShape">
              <a:avLst/>
            </a:prstTxWarp>
            <a:normAutofit/>
          </a:bodyPr>
          <a:lstStyle/>
          <a:p>
            <a:r>
              <a:rPr lang="en-US" sz="3600" b="1" cap="none" dirty="0">
                <a:solidFill>
                  <a:srgbClr val="991F23"/>
                </a:solidFill>
                <a:latin typeface="Calibri" pitchFamily="-72" charset="0"/>
              </a:rPr>
              <a:t>Top Trust Builders</a:t>
            </a:r>
            <a:endParaRPr lang="en-US" sz="4000" b="1" i="1" cap="none" dirty="0">
              <a:solidFill>
                <a:srgbClr val="991F23"/>
              </a:solidFill>
              <a:latin typeface="Calisto MT" pitchFamily="-72" charset="0"/>
            </a:endParaRPr>
          </a:p>
        </p:txBody>
      </p:sp>
      <p:sp>
        <p:nvSpPr>
          <p:cNvPr id="38" name="TextBox 11">
            <a:extLst>
              <a:ext uri="{FF2B5EF4-FFF2-40B4-BE49-F238E27FC236}">
                <a16:creationId xmlns:a16="http://schemas.microsoft.com/office/drawing/2014/main" id="{6F7EBD2C-402A-45AB-9CE0-92A25724744B}"/>
              </a:ext>
            </a:extLst>
          </p:cNvPr>
          <p:cNvSpPr txBox="1">
            <a:spLocks noChangeArrowheads="1"/>
          </p:cNvSpPr>
          <p:nvPr/>
        </p:nvSpPr>
        <p:spPr bwMode="auto">
          <a:xfrm>
            <a:off x="346075" y="1315463"/>
            <a:ext cx="8458200" cy="376237"/>
          </a:xfrm>
          <a:prstGeom prst="rect">
            <a:avLst/>
          </a:prstGeom>
          <a:noFill/>
          <a:ln w="9525">
            <a:solidFill>
              <a:schemeClr val="tx1"/>
            </a:solidFill>
            <a:miter lim="800000"/>
            <a:headEnd/>
            <a:tailEnd/>
          </a:ln>
        </p:spPr>
        <p:txBody>
          <a:bodyPr>
            <a:prstTxWarp prst="textNoShape">
              <a:avLst/>
            </a:prstTxWarp>
            <a:spAutoFit/>
          </a:bodyPr>
          <a:lstStyle/>
          <a:p>
            <a:pPr algn="ctr" eaLnBrk="0" hangingPunct="0"/>
            <a:r>
              <a:rPr lang="en-US" sz="1800" dirty="0"/>
              <a:t>Rank your own performance, by category, as of today.</a:t>
            </a:r>
          </a:p>
        </p:txBody>
      </p:sp>
      <p:grpSp>
        <p:nvGrpSpPr>
          <p:cNvPr id="3" name="Group 2">
            <a:extLst>
              <a:ext uri="{FF2B5EF4-FFF2-40B4-BE49-F238E27FC236}">
                <a16:creationId xmlns:a16="http://schemas.microsoft.com/office/drawing/2014/main" id="{F6429540-1BF5-4E16-BEBE-A2076584A364}"/>
              </a:ext>
            </a:extLst>
          </p:cNvPr>
          <p:cNvGrpSpPr/>
          <p:nvPr/>
        </p:nvGrpSpPr>
        <p:grpSpPr>
          <a:xfrm>
            <a:off x="342900" y="2057136"/>
            <a:ext cx="8461375" cy="4058915"/>
            <a:chOff x="342900" y="2075608"/>
            <a:chExt cx="8461375" cy="4058915"/>
          </a:xfrm>
        </p:grpSpPr>
        <p:grpSp>
          <p:nvGrpSpPr>
            <p:cNvPr id="24" name="Group 23">
              <a:extLst>
                <a:ext uri="{FF2B5EF4-FFF2-40B4-BE49-F238E27FC236}">
                  <a16:creationId xmlns:a16="http://schemas.microsoft.com/office/drawing/2014/main" id="{EACACF86-1FA5-4F15-8A6D-79932227DC1D}"/>
                </a:ext>
              </a:extLst>
            </p:cNvPr>
            <p:cNvGrpSpPr/>
            <p:nvPr/>
          </p:nvGrpSpPr>
          <p:grpSpPr>
            <a:xfrm>
              <a:off x="342900" y="2075608"/>
              <a:ext cx="8458200" cy="3423417"/>
              <a:chOff x="378735" y="2708963"/>
              <a:chExt cx="8458200" cy="3423417"/>
            </a:xfrm>
          </p:grpSpPr>
          <p:sp>
            <p:nvSpPr>
              <p:cNvPr id="27" name="TextBox 9">
                <a:extLst>
                  <a:ext uri="{FF2B5EF4-FFF2-40B4-BE49-F238E27FC236}">
                    <a16:creationId xmlns:a16="http://schemas.microsoft.com/office/drawing/2014/main" id="{70BA991B-7186-40AF-A033-5EDF068D1EC1}"/>
                  </a:ext>
                </a:extLst>
              </p:cNvPr>
              <p:cNvSpPr txBox="1">
                <a:spLocks noChangeArrowheads="1"/>
              </p:cNvSpPr>
              <p:nvPr/>
            </p:nvSpPr>
            <p:spPr bwMode="auto">
              <a:xfrm>
                <a:off x="378735" y="2927358"/>
                <a:ext cx="3733800" cy="396875"/>
              </a:xfrm>
              <a:prstGeom prst="rect">
                <a:avLst/>
              </a:prstGeom>
              <a:noFill/>
              <a:ln w="9525">
                <a:noFill/>
                <a:miter lim="800000"/>
                <a:headEnd/>
                <a:tailEnd/>
              </a:ln>
            </p:spPr>
            <p:txBody>
              <a:bodyPr>
                <a:prstTxWarp prst="textNoShape">
                  <a:avLst/>
                </a:prstTxWarp>
                <a:spAutoFit/>
              </a:bodyPr>
              <a:lstStyle/>
              <a:p>
                <a:pPr defTabSz="914400" eaLnBrk="0" hangingPunct="0"/>
                <a:r>
                  <a:rPr lang="en-US" sz="2000" dirty="0">
                    <a:latin typeface="Calibri" pitchFamily="-72" charset="0"/>
                  </a:rPr>
                  <a:t>1.  _____________________</a:t>
                </a:r>
              </a:p>
            </p:txBody>
          </p:sp>
          <p:sp>
            <p:nvSpPr>
              <p:cNvPr id="28" name="TextBox 12">
                <a:extLst>
                  <a:ext uri="{FF2B5EF4-FFF2-40B4-BE49-F238E27FC236}">
                    <a16:creationId xmlns:a16="http://schemas.microsoft.com/office/drawing/2014/main" id="{16CC6F0F-F392-4617-94DF-64820249646F}"/>
                  </a:ext>
                </a:extLst>
              </p:cNvPr>
              <p:cNvSpPr txBox="1">
                <a:spLocks noChangeArrowheads="1"/>
              </p:cNvSpPr>
              <p:nvPr/>
            </p:nvSpPr>
            <p:spPr bwMode="auto">
              <a:xfrm>
                <a:off x="378735" y="3613156"/>
                <a:ext cx="3733800" cy="396875"/>
              </a:xfrm>
              <a:prstGeom prst="rect">
                <a:avLst/>
              </a:prstGeom>
              <a:noFill/>
              <a:ln w="9525">
                <a:noFill/>
                <a:miter lim="800000"/>
                <a:headEnd/>
                <a:tailEnd/>
              </a:ln>
            </p:spPr>
            <p:txBody>
              <a:bodyPr>
                <a:prstTxWarp prst="textNoShape">
                  <a:avLst/>
                </a:prstTxWarp>
                <a:spAutoFit/>
              </a:bodyPr>
              <a:lstStyle/>
              <a:p>
                <a:pPr defTabSz="914400" eaLnBrk="0" hangingPunct="0"/>
                <a:r>
                  <a:rPr lang="en-US" sz="2000">
                    <a:latin typeface="Calibri" pitchFamily="-72" charset="0"/>
                  </a:rPr>
                  <a:t>2.  _____________________</a:t>
                </a:r>
              </a:p>
            </p:txBody>
          </p:sp>
          <p:sp>
            <p:nvSpPr>
              <p:cNvPr id="29" name="TextBox 13">
                <a:extLst>
                  <a:ext uri="{FF2B5EF4-FFF2-40B4-BE49-F238E27FC236}">
                    <a16:creationId xmlns:a16="http://schemas.microsoft.com/office/drawing/2014/main" id="{8F4ADDAD-AF5C-4B5B-A8F3-57E1343863B2}"/>
                  </a:ext>
                </a:extLst>
              </p:cNvPr>
              <p:cNvSpPr txBox="1">
                <a:spLocks noChangeArrowheads="1"/>
              </p:cNvSpPr>
              <p:nvPr/>
            </p:nvSpPr>
            <p:spPr bwMode="auto">
              <a:xfrm>
                <a:off x="378735" y="4298957"/>
                <a:ext cx="3733800" cy="396875"/>
              </a:xfrm>
              <a:prstGeom prst="rect">
                <a:avLst/>
              </a:prstGeom>
              <a:noFill/>
              <a:ln w="9525">
                <a:noFill/>
                <a:miter lim="800000"/>
                <a:headEnd/>
                <a:tailEnd/>
              </a:ln>
            </p:spPr>
            <p:txBody>
              <a:bodyPr>
                <a:prstTxWarp prst="textNoShape">
                  <a:avLst/>
                </a:prstTxWarp>
                <a:spAutoFit/>
              </a:bodyPr>
              <a:lstStyle/>
              <a:p>
                <a:pPr defTabSz="914400" eaLnBrk="0" hangingPunct="0"/>
                <a:r>
                  <a:rPr lang="en-US" sz="2000">
                    <a:latin typeface="Calibri" pitchFamily="-72" charset="0"/>
                  </a:rPr>
                  <a:t>3.  _____________________</a:t>
                </a:r>
              </a:p>
            </p:txBody>
          </p:sp>
          <p:sp>
            <p:nvSpPr>
              <p:cNvPr id="30" name="TextBox 14">
                <a:extLst>
                  <a:ext uri="{FF2B5EF4-FFF2-40B4-BE49-F238E27FC236}">
                    <a16:creationId xmlns:a16="http://schemas.microsoft.com/office/drawing/2014/main" id="{D556E280-1FA9-4FC8-9B58-BF1297012849}"/>
                  </a:ext>
                </a:extLst>
              </p:cNvPr>
              <p:cNvSpPr txBox="1">
                <a:spLocks noChangeArrowheads="1"/>
              </p:cNvSpPr>
              <p:nvPr/>
            </p:nvSpPr>
            <p:spPr bwMode="auto">
              <a:xfrm>
                <a:off x="378735" y="4984757"/>
                <a:ext cx="3733800" cy="396875"/>
              </a:xfrm>
              <a:prstGeom prst="rect">
                <a:avLst/>
              </a:prstGeom>
              <a:noFill/>
              <a:ln w="9525">
                <a:noFill/>
                <a:miter lim="800000"/>
                <a:headEnd/>
                <a:tailEnd/>
              </a:ln>
            </p:spPr>
            <p:txBody>
              <a:bodyPr>
                <a:prstTxWarp prst="textNoShape">
                  <a:avLst/>
                </a:prstTxWarp>
                <a:spAutoFit/>
              </a:bodyPr>
              <a:lstStyle/>
              <a:p>
                <a:pPr defTabSz="914400" eaLnBrk="0" hangingPunct="0"/>
                <a:r>
                  <a:rPr lang="en-US" sz="2000">
                    <a:latin typeface="Calibri" pitchFamily="-72" charset="0"/>
                  </a:rPr>
                  <a:t>4.  _____________________</a:t>
                </a:r>
              </a:p>
            </p:txBody>
          </p:sp>
          <p:grpSp>
            <p:nvGrpSpPr>
              <p:cNvPr id="31" name="Group 25">
                <a:extLst>
                  <a:ext uri="{FF2B5EF4-FFF2-40B4-BE49-F238E27FC236}">
                    <a16:creationId xmlns:a16="http://schemas.microsoft.com/office/drawing/2014/main" id="{41EEF6A9-162A-403E-A873-A6BC5C853E35}"/>
                  </a:ext>
                </a:extLst>
              </p:cNvPr>
              <p:cNvGrpSpPr>
                <a:grpSpLocks/>
              </p:cNvGrpSpPr>
              <p:nvPr/>
            </p:nvGrpSpPr>
            <p:grpSpPr bwMode="auto">
              <a:xfrm>
                <a:off x="378735" y="5424494"/>
                <a:ext cx="8458200" cy="707886"/>
                <a:chOff x="533400" y="5709047"/>
                <a:chExt cx="8458200" cy="707430"/>
              </a:xfrm>
            </p:grpSpPr>
            <p:sp>
              <p:nvSpPr>
                <p:cNvPr id="36" name="TextBox 15">
                  <a:extLst>
                    <a:ext uri="{FF2B5EF4-FFF2-40B4-BE49-F238E27FC236}">
                      <a16:creationId xmlns:a16="http://schemas.microsoft.com/office/drawing/2014/main" id="{FAEB8E6A-C361-47F7-9C47-1D37DB0B33E6}"/>
                    </a:ext>
                  </a:extLst>
                </p:cNvPr>
                <p:cNvSpPr txBox="1">
                  <a:spLocks noChangeArrowheads="1"/>
                </p:cNvSpPr>
                <p:nvPr/>
              </p:nvSpPr>
              <p:spPr bwMode="auto">
                <a:xfrm>
                  <a:off x="533400" y="5954951"/>
                  <a:ext cx="3733800" cy="396619"/>
                </a:xfrm>
                <a:prstGeom prst="rect">
                  <a:avLst/>
                </a:prstGeom>
                <a:noFill/>
                <a:ln w="9525">
                  <a:noFill/>
                  <a:miter lim="800000"/>
                  <a:headEnd/>
                  <a:tailEnd/>
                </a:ln>
              </p:spPr>
              <p:txBody>
                <a:bodyPr>
                  <a:prstTxWarp prst="textNoShape">
                    <a:avLst/>
                  </a:prstTxWarp>
                  <a:spAutoFit/>
                </a:bodyPr>
                <a:lstStyle/>
                <a:p>
                  <a:pPr defTabSz="914400" eaLnBrk="0" hangingPunct="0"/>
                  <a:r>
                    <a:rPr lang="en-US" sz="2000" dirty="0">
                      <a:latin typeface="Calibri" pitchFamily="-72" charset="0"/>
                    </a:rPr>
                    <a:t>5.  _____________________</a:t>
                  </a:r>
                </a:p>
              </p:txBody>
            </p:sp>
            <p:sp>
              <p:nvSpPr>
                <p:cNvPr id="37" name="TextBox 20">
                  <a:extLst>
                    <a:ext uri="{FF2B5EF4-FFF2-40B4-BE49-F238E27FC236}">
                      <a16:creationId xmlns:a16="http://schemas.microsoft.com/office/drawing/2014/main" id="{BD4F13CB-1C91-436D-B0DC-6ADE38F74B26}"/>
                    </a:ext>
                  </a:extLst>
                </p:cNvPr>
                <p:cNvSpPr txBox="1">
                  <a:spLocks noChangeArrowheads="1"/>
                </p:cNvSpPr>
                <p:nvPr/>
              </p:nvSpPr>
              <p:spPr bwMode="auto">
                <a:xfrm>
                  <a:off x="3822108" y="5709047"/>
                  <a:ext cx="5169492" cy="707430"/>
                </a:xfrm>
                <a:prstGeom prst="rect">
                  <a:avLst/>
                </a:prstGeom>
                <a:noFill/>
                <a:ln w="9525">
                  <a:noFill/>
                  <a:miter lim="800000"/>
                  <a:headEnd/>
                  <a:tailEnd/>
                </a:ln>
              </p:spPr>
              <p:txBody>
                <a:bodyPr wrap="square">
                  <a:prstTxWarp prst="textNoShape">
                    <a:avLst/>
                  </a:prstTxWarp>
                  <a:spAutoFit/>
                </a:bodyPr>
                <a:lstStyle/>
                <a:p>
                  <a:pPr marL="342900" indent="-342900" defTabSz="914400" eaLnBrk="0" hangingPunct="0"/>
                  <a:r>
                    <a:rPr lang="en-US" sz="2000" dirty="0">
                      <a:latin typeface="Calibri" pitchFamily="-72" charset="0"/>
                    </a:rPr>
                    <a:t>   1                2                3                4                 5</a:t>
                  </a:r>
                </a:p>
                <a:p>
                  <a:pPr marL="342900" indent="-342900" defTabSz="914400" eaLnBrk="0" hangingPunct="0"/>
                  <a:r>
                    <a:rPr lang="en-US" sz="2000" dirty="0">
                      <a:latin typeface="Calibri" pitchFamily="-72" charset="0"/>
                    </a:rPr>
                    <a:t>Poor                                                              Excellent</a:t>
                  </a:r>
                </a:p>
              </p:txBody>
            </p:sp>
          </p:grpSp>
          <p:sp>
            <p:nvSpPr>
              <p:cNvPr id="32" name="TextBox 20">
                <a:extLst>
                  <a:ext uri="{FF2B5EF4-FFF2-40B4-BE49-F238E27FC236}">
                    <a16:creationId xmlns:a16="http://schemas.microsoft.com/office/drawing/2014/main" id="{83FDF92A-3A4E-4FEB-B79E-60393AAA1233}"/>
                  </a:ext>
                </a:extLst>
              </p:cNvPr>
              <p:cNvSpPr txBox="1">
                <a:spLocks noChangeArrowheads="1"/>
              </p:cNvSpPr>
              <p:nvPr/>
            </p:nvSpPr>
            <p:spPr bwMode="auto">
              <a:xfrm>
                <a:off x="3667443" y="4785875"/>
                <a:ext cx="5169492" cy="707886"/>
              </a:xfrm>
              <a:prstGeom prst="rect">
                <a:avLst/>
              </a:prstGeom>
              <a:noFill/>
              <a:ln w="9525">
                <a:noFill/>
                <a:miter lim="800000"/>
                <a:headEnd/>
                <a:tailEnd/>
              </a:ln>
            </p:spPr>
            <p:txBody>
              <a:bodyPr wrap="square">
                <a:prstTxWarp prst="textNoShape">
                  <a:avLst/>
                </a:prstTxWarp>
                <a:spAutoFit/>
              </a:bodyPr>
              <a:lstStyle/>
              <a:p>
                <a:pPr marL="342900" indent="-342900" defTabSz="914400" eaLnBrk="0" hangingPunct="0"/>
                <a:r>
                  <a:rPr lang="en-US" sz="2000" dirty="0">
                    <a:latin typeface="Calibri" pitchFamily="-72" charset="0"/>
                  </a:rPr>
                  <a:t>   1                2                3                4                 5</a:t>
                </a:r>
              </a:p>
              <a:p>
                <a:pPr marL="342900" indent="-342900" defTabSz="914400" eaLnBrk="0" hangingPunct="0"/>
                <a:r>
                  <a:rPr lang="en-US" sz="2000" dirty="0">
                    <a:latin typeface="Calibri" pitchFamily="-72" charset="0"/>
                  </a:rPr>
                  <a:t>Poor                                                              Excellent</a:t>
                </a:r>
              </a:p>
            </p:txBody>
          </p:sp>
          <p:sp>
            <p:nvSpPr>
              <p:cNvPr id="33" name="TextBox 20">
                <a:extLst>
                  <a:ext uri="{FF2B5EF4-FFF2-40B4-BE49-F238E27FC236}">
                    <a16:creationId xmlns:a16="http://schemas.microsoft.com/office/drawing/2014/main" id="{DEC2CD36-27B6-4EE5-8DCD-FA602B51177A}"/>
                  </a:ext>
                </a:extLst>
              </p:cNvPr>
              <p:cNvSpPr txBox="1">
                <a:spLocks noChangeArrowheads="1"/>
              </p:cNvSpPr>
              <p:nvPr/>
            </p:nvSpPr>
            <p:spPr bwMode="auto">
              <a:xfrm>
                <a:off x="3662681" y="4043356"/>
                <a:ext cx="5169492" cy="707886"/>
              </a:xfrm>
              <a:prstGeom prst="rect">
                <a:avLst/>
              </a:prstGeom>
              <a:noFill/>
              <a:ln w="9525">
                <a:noFill/>
                <a:miter lim="800000"/>
                <a:headEnd/>
                <a:tailEnd/>
              </a:ln>
            </p:spPr>
            <p:txBody>
              <a:bodyPr wrap="square">
                <a:prstTxWarp prst="textNoShape">
                  <a:avLst/>
                </a:prstTxWarp>
                <a:spAutoFit/>
              </a:bodyPr>
              <a:lstStyle/>
              <a:p>
                <a:pPr marL="342900" indent="-342900" defTabSz="914400" eaLnBrk="0" hangingPunct="0"/>
                <a:r>
                  <a:rPr lang="en-US" sz="2000" dirty="0">
                    <a:latin typeface="Calibri" pitchFamily="-72" charset="0"/>
                  </a:rPr>
                  <a:t>   1                2                3                4                 5</a:t>
                </a:r>
              </a:p>
              <a:p>
                <a:pPr marL="342900" indent="-342900" defTabSz="914400" eaLnBrk="0" hangingPunct="0"/>
                <a:r>
                  <a:rPr lang="en-US" sz="2000" dirty="0">
                    <a:latin typeface="Calibri" pitchFamily="-72" charset="0"/>
                  </a:rPr>
                  <a:t>Poor                                                              Excellent</a:t>
                </a:r>
              </a:p>
            </p:txBody>
          </p:sp>
          <p:sp>
            <p:nvSpPr>
              <p:cNvPr id="34" name="TextBox 20">
                <a:extLst>
                  <a:ext uri="{FF2B5EF4-FFF2-40B4-BE49-F238E27FC236}">
                    <a16:creationId xmlns:a16="http://schemas.microsoft.com/office/drawing/2014/main" id="{0185098B-1A6D-4261-BD9A-139DE06090B7}"/>
                  </a:ext>
                </a:extLst>
              </p:cNvPr>
              <p:cNvSpPr txBox="1">
                <a:spLocks noChangeArrowheads="1"/>
              </p:cNvSpPr>
              <p:nvPr/>
            </p:nvSpPr>
            <p:spPr bwMode="auto">
              <a:xfrm>
                <a:off x="3662681" y="3392877"/>
                <a:ext cx="5169492" cy="707886"/>
              </a:xfrm>
              <a:prstGeom prst="rect">
                <a:avLst/>
              </a:prstGeom>
              <a:noFill/>
              <a:ln w="9525">
                <a:noFill/>
                <a:miter lim="800000"/>
                <a:headEnd/>
                <a:tailEnd/>
              </a:ln>
            </p:spPr>
            <p:txBody>
              <a:bodyPr wrap="square">
                <a:prstTxWarp prst="textNoShape">
                  <a:avLst/>
                </a:prstTxWarp>
                <a:spAutoFit/>
              </a:bodyPr>
              <a:lstStyle/>
              <a:p>
                <a:pPr marL="342900" indent="-342900" defTabSz="914400" eaLnBrk="0" hangingPunct="0"/>
                <a:r>
                  <a:rPr lang="en-US" sz="2000" dirty="0">
                    <a:latin typeface="Calibri" pitchFamily="-72" charset="0"/>
                  </a:rPr>
                  <a:t>   1                2                3                4                 5</a:t>
                </a:r>
              </a:p>
              <a:p>
                <a:pPr marL="342900" indent="-342900" defTabSz="914400" eaLnBrk="0" hangingPunct="0"/>
                <a:r>
                  <a:rPr lang="en-US" sz="2000" dirty="0">
                    <a:latin typeface="Calibri" pitchFamily="-72" charset="0"/>
                  </a:rPr>
                  <a:t>Poor                                                              Excellent</a:t>
                </a:r>
              </a:p>
            </p:txBody>
          </p:sp>
          <p:sp>
            <p:nvSpPr>
              <p:cNvPr id="35" name="TextBox 20">
                <a:extLst>
                  <a:ext uri="{FF2B5EF4-FFF2-40B4-BE49-F238E27FC236}">
                    <a16:creationId xmlns:a16="http://schemas.microsoft.com/office/drawing/2014/main" id="{4967F4F9-9651-4741-914E-EEC739BABF44}"/>
                  </a:ext>
                </a:extLst>
              </p:cNvPr>
              <p:cNvSpPr txBox="1">
                <a:spLocks noChangeArrowheads="1"/>
              </p:cNvSpPr>
              <p:nvPr/>
            </p:nvSpPr>
            <p:spPr bwMode="auto">
              <a:xfrm>
                <a:off x="3656346" y="2708963"/>
                <a:ext cx="5169492" cy="707886"/>
              </a:xfrm>
              <a:prstGeom prst="rect">
                <a:avLst/>
              </a:prstGeom>
              <a:noFill/>
              <a:ln w="9525">
                <a:noFill/>
                <a:miter lim="800000"/>
                <a:headEnd/>
                <a:tailEnd/>
              </a:ln>
            </p:spPr>
            <p:txBody>
              <a:bodyPr wrap="square">
                <a:prstTxWarp prst="textNoShape">
                  <a:avLst/>
                </a:prstTxWarp>
                <a:spAutoFit/>
              </a:bodyPr>
              <a:lstStyle/>
              <a:p>
                <a:pPr marL="342900" indent="-342900" defTabSz="914400" eaLnBrk="0" hangingPunct="0"/>
                <a:r>
                  <a:rPr lang="en-US" sz="2000" dirty="0">
                    <a:latin typeface="Calibri" pitchFamily="-72" charset="0"/>
                  </a:rPr>
                  <a:t>   1                2                3                4                 5</a:t>
                </a:r>
              </a:p>
              <a:p>
                <a:pPr marL="342900" indent="-342900" defTabSz="914400" eaLnBrk="0" hangingPunct="0"/>
                <a:r>
                  <a:rPr lang="en-US" sz="2000" dirty="0">
                    <a:latin typeface="Calibri" pitchFamily="-72" charset="0"/>
                  </a:rPr>
                  <a:t>Poor                                                              Excellent</a:t>
                </a:r>
              </a:p>
            </p:txBody>
          </p:sp>
        </p:grpSp>
        <p:sp>
          <p:nvSpPr>
            <p:cNvPr id="39" name="TextBox 15">
              <a:extLst>
                <a:ext uri="{FF2B5EF4-FFF2-40B4-BE49-F238E27FC236}">
                  <a16:creationId xmlns:a16="http://schemas.microsoft.com/office/drawing/2014/main" id="{73178F5D-7F02-4921-A81C-FB4CC098B8D3}"/>
                </a:ext>
              </a:extLst>
            </p:cNvPr>
            <p:cNvSpPr txBox="1">
              <a:spLocks noChangeArrowheads="1"/>
            </p:cNvSpPr>
            <p:nvPr/>
          </p:nvSpPr>
          <p:spPr bwMode="auto">
            <a:xfrm>
              <a:off x="342900" y="5720216"/>
              <a:ext cx="3733800" cy="396875"/>
            </a:xfrm>
            <a:prstGeom prst="rect">
              <a:avLst/>
            </a:prstGeom>
            <a:noFill/>
            <a:ln w="9525">
              <a:noFill/>
              <a:miter lim="800000"/>
              <a:headEnd/>
              <a:tailEnd/>
            </a:ln>
          </p:spPr>
          <p:txBody>
            <a:bodyPr>
              <a:prstTxWarp prst="textNoShape">
                <a:avLst/>
              </a:prstTxWarp>
              <a:spAutoFit/>
            </a:bodyPr>
            <a:lstStyle/>
            <a:p>
              <a:pPr defTabSz="914400" eaLnBrk="0" hangingPunct="0"/>
              <a:r>
                <a:rPr lang="en-US" sz="2000" dirty="0">
                  <a:latin typeface="Calibri" pitchFamily="-72" charset="0"/>
                </a:rPr>
                <a:t>6.  _____________________</a:t>
              </a:r>
            </a:p>
          </p:txBody>
        </p:sp>
        <p:sp>
          <p:nvSpPr>
            <p:cNvPr id="40" name="TextBox 20">
              <a:extLst>
                <a:ext uri="{FF2B5EF4-FFF2-40B4-BE49-F238E27FC236}">
                  <a16:creationId xmlns:a16="http://schemas.microsoft.com/office/drawing/2014/main" id="{0CDA90F2-50D4-40B4-B304-715CDCD62065}"/>
                </a:ext>
              </a:extLst>
            </p:cNvPr>
            <p:cNvSpPr txBox="1">
              <a:spLocks noChangeArrowheads="1"/>
            </p:cNvSpPr>
            <p:nvPr/>
          </p:nvSpPr>
          <p:spPr bwMode="auto">
            <a:xfrm>
              <a:off x="3634783" y="5426637"/>
              <a:ext cx="5169492" cy="707886"/>
            </a:xfrm>
            <a:prstGeom prst="rect">
              <a:avLst/>
            </a:prstGeom>
            <a:noFill/>
            <a:ln w="9525">
              <a:noFill/>
              <a:miter lim="800000"/>
              <a:headEnd/>
              <a:tailEnd/>
            </a:ln>
          </p:spPr>
          <p:txBody>
            <a:bodyPr wrap="square">
              <a:prstTxWarp prst="textNoShape">
                <a:avLst/>
              </a:prstTxWarp>
              <a:spAutoFit/>
            </a:bodyPr>
            <a:lstStyle/>
            <a:p>
              <a:pPr marL="342900" indent="-342900" defTabSz="914400" eaLnBrk="0" hangingPunct="0"/>
              <a:r>
                <a:rPr lang="en-US" sz="2000" dirty="0">
                  <a:latin typeface="Calibri" pitchFamily="-72" charset="0"/>
                </a:rPr>
                <a:t>   1                2                3                4                 5</a:t>
              </a:r>
            </a:p>
            <a:p>
              <a:pPr marL="342900" indent="-342900" defTabSz="914400" eaLnBrk="0" hangingPunct="0"/>
              <a:r>
                <a:rPr lang="en-US" sz="2000" dirty="0">
                  <a:latin typeface="Calibri" pitchFamily="-72" charset="0"/>
                </a:rPr>
                <a:t>Poor                                                              Excellent</a:t>
              </a:r>
            </a:p>
          </p:txBody>
        </p:sp>
      </p:grpSp>
      <p:pic>
        <p:nvPicPr>
          <p:cNvPr id="2" name="Picture 1">
            <a:extLst>
              <a:ext uri="{FF2B5EF4-FFF2-40B4-BE49-F238E27FC236}">
                <a16:creationId xmlns:a16="http://schemas.microsoft.com/office/drawing/2014/main" id="{2826BDA2-A1D0-4A58-B29B-5C69F534654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35609" y="6197547"/>
            <a:ext cx="548439" cy="548439"/>
          </a:xfrm>
          <a:prstGeom prst="rect">
            <a:avLst/>
          </a:prstGeom>
        </p:spPr>
      </p:pic>
      <p:sp>
        <p:nvSpPr>
          <p:cNvPr id="6" name="Footer Placeholder 1">
            <a:extLst>
              <a:ext uri="{FF2B5EF4-FFF2-40B4-BE49-F238E27FC236}">
                <a16:creationId xmlns:a16="http://schemas.microsoft.com/office/drawing/2014/main" id="{CFA94999-04C4-C330-BBA4-F6A7090D1E56}"/>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7" name="Picture 6">
            <a:extLst>
              <a:ext uri="{FF2B5EF4-FFF2-40B4-BE49-F238E27FC236}">
                <a16:creationId xmlns:a16="http://schemas.microsoft.com/office/drawing/2014/main" id="{1D76F71B-78F0-7FBB-3DA2-D5048A03E141}"/>
              </a:ext>
            </a:extLst>
          </p:cNvPr>
          <p:cNvPicPr>
            <a:picLocks noChangeAspect="1"/>
          </p:cNvPicPr>
          <p:nvPr/>
        </p:nvPicPr>
        <p:blipFill>
          <a:blip r:embed="rId4"/>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3629093154"/>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4"/>
          <p:cNvSpPr>
            <a:spLocks noGrp="1"/>
          </p:cNvSpPr>
          <p:nvPr>
            <p:ph type="title" idx="4294967295"/>
          </p:nvPr>
        </p:nvSpPr>
        <p:spPr bwMode="auto">
          <a:xfrm>
            <a:off x="82296" y="548640"/>
            <a:ext cx="8979408" cy="978408"/>
          </a:xfrm>
          <a:noFill/>
        </p:spPr>
        <p:txBody>
          <a:bodyPr wrap="square" lIns="91432" tIns="45715" rIns="91432" bIns="45715" numCol="1" anchorCtr="0" compatLnSpc="1">
            <a:prstTxWarp prst="textNoShape">
              <a:avLst/>
            </a:prstTxWarp>
          </a:bodyPr>
          <a:lstStyle/>
          <a:p>
            <a:pPr>
              <a:lnSpc>
                <a:spcPct val="90000"/>
              </a:lnSpc>
            </a:pPr>
            <a:r>
              <a:rPr lang="en-US" sz="3600" b="1" dirty="0">
                <a:solidFill>
                  <a:srgbClr val="991F23"/>
                </a:solidFill>
                <a:latin typeface="Calibri" pitchFamily="-72" charset="0"/>
              </a:rPr>
              <a:t>Leadership Development</a:t>
            </a:r>
            <a:r>
              <a:rPr lang="en-US" sz="3600" b="1" cap="none" dirty="0">
                <a:solidFill>
                  <a:srgbClr val="991F23"/>
                </a:solidFill>
                <a:latin typeface="Calibri" pitchFamily="-72" charset="0"/>
              </a:rPr>
              <a:t> Plan:</a:t>
            </a:r>
            <a:br>
              <a:rPr lang="en-US" sz="3600" b="1" cap="none" dirty="0">
                <a:solidFill>
                  <a:srgbClr val="800000"/>
                </a:solidFill>
                <a:latin typeface="Calibri" pitchFamily="-72" charset="0"/>
              </a:rPr>
            </a:br>
            <a:r>
              <a:rPr lang="en-US" sz="2800" i="1" dirty="0">
                <a:solidFill>
                  <a:schemeClr val="accent6"/>
                </a:solidFill>
                <a:latin typeface="Calibri" pitchFamily="-72" charset="0"/>
              </a:rPr>
              <a:t>Build, Don’t Break</a:t>
            </a:r>
            <a:endParaRPr lang="en-US" sz="2200" i="1" cap="none" dirty="0">
              <a:solidFill>
                <a:schemeClr val="accent6"/>
              </a:solidFill>
            </a:endParaRPr>
          </a:p>
        </p:txBody>
      </p:sp>
      <p:sp>
        <p:nvSpPr>
          <p:cNvPr id="7171" name="Rectangle 3"/>
          <p:cNvSpPr>
            <a:spLocks noGrp="1" noChangeArrowheads="1"/>
          </p:cNvSpPr>
          <p:nvPr>
            <p:ph idx="4294967295"/>
          </p:nvPr>
        </p:nvSpPr>
        <p:spPr>
          <a:xfrm>
            <a:off x="327807" y="1552885"/>
            <a:ext cx="8229600" cy="4858073"/>
          </a:xfrm>
        </p:spPr>
        <p:txBody>
          <a:bodyPr lIns="91432" tIns="45715" rIns="91432" bIns="45715">
            <a:normAutofit/>
          </a:bodyPr>
          <a:lstStyle/>
          <a:p>
            <a:pPr marL="341313" indent="-341313" defTabSz="912813">
              <a:buClrTx/>
              <a:buFont typeface="Arial"/>
              <a:buChar char="•"/>
              <a:defRPr/>
            </a:pPr>
            <a:r>
              <a:rPr lang="en-US" b="1" dirty="0">
                <a:latin typeface="Calibri" pitchFamily="-72" charset="0"/>
              </a:rPr>
              <a:t>You were asked to set a goal from Session Four focused on </a:t>
            </a:r>
            <a:r>
              <a:rPr lang="en-US" i="1" dirty="0">
                <a:latin typeface="Calibri" pitchFamily="-72" charset="0"/>
              </a:rPr>
              <a:t>“How can I show my team I can be trusted?”</a:t>
            </a:r>
            <a:endParaRPr lang="en-US" dirty="0">
              <a:latin typeface="Calibri" pitchFamily="-72" charset="0"/>
            </a:endParaRPr>
          </a:p>
          <a:p>
            <a:pPr algn="ctr">
              <a:lnSpc>
                <a:spcPct val="90000"/>
              </a:lnSpc>
              <a:buNone/>
            </a:pPr>
            <a:endParaRPr lang="en-US" b="1" dirty="0">
              <a:latin typeface="Calibri" pitchFamily="-72" charset="0"/>
            </a:endParaRPr>
          </a:p>
          <a:p>
            <a:pPr algn="ctr">
              <a:lnSpc>
                <a:spcPct val="90000"/>
              </a:lnSpc>
              <a:buNone/>
            </a:pPr>
            <a:endParaRPr lang="en-US" b="1" dirty="0">
              <a:latin typeface="Calibri" pitchFamily="-72" charset="0"/>
            </a:endParaRPr>
          </a:p>
          <a:p>
            <a:pPr algn="ctr">
              <a:lnSpc>
                <a:spcPct val="90000"/>
              </a:lnSpc>
              <a:buNone/>
            </a:pPr>
            <a:endParaRPr lang="en-US" b="1" dirty="0">
              <a:latin typeface="Calibri" pitchFamily="-72" charset="0"/>
            </a:endParaRPr>
          </a:p>
          <a:p>
            <a:pPr algn="ctr">
              <a:lnSpc>
                <a:spcPct val="90000"/>
              </a:lnSpc>
              <a:buNone/>
            </a:pPr>
            <a:endParaRPr lang="en-US" b="1" dirty="0">
              <a:latin typeface="Calibri" pitchFamily="-72" charset="0"/>
            </a:endParaRPr>
          </a:p>
          <a:p>
            <a:pPr algn="ctr">
              <a:lnSpc>
                <a:spcPct val="90000"/>
              </a:lnSpc>
              <a:buNone/>
            </a:pPr>
            <a:endParaRPr lang="en-US" b="1" dirty="0">
              <a:latin typeface="Calibri" pitchFamily="-72" charset="0"/>
            </a:endParaRPr>
          </a:p>
          <a:p>
            <a:pPr algn="ctr">
              <a:lnSpc>
                <a:spcPct val="90000"/>
              </a:lnSpc>
              <a:buNone/>
            </a:pPr>
            <a:endParaRPr lang="en-US" b="1" dirty="0">
              <a:latin typeface="Calibri" pitchFamily="-72" charset="0"/>
            </a:endParaRPr>
          </a:p>
          <a:p>
            <a:pPr algn="ctr">
              <a:lnSpc>
                <a:spcPct val="90000"/>
              </a:lnSpc>
              <a:buNone/>
            </a:pPr>
            <a:endParaRPr lang="en-US" b="1" dirty="0">
              <a:latin typeface="Calibri" pitchFamily="-72" charset="0"/>
            </a:endParaRPr>
          </a:p>
          <a:p>
            <a:pPr algn="ctr">
              <a:lnSpc>
                <a:spcPct val="90000"/>
              </a:lnSpc>
              <a:buNone/>
            </a:pPr>
            <a:endParaRPr lang="en-US" sz="1400" b="1" dirty="0">
              <a:latin typeface="Calibri" pitchFamily="-72" charset="0"/>
            </a:endParaRPr>
          </a:p>
          <a:p>
            <a:pPr algn="ctr">
              <a:lnSpc>
                <a:spcPct val="90000"/>
              </a:lnSpc>
              <a:buNone/>
            </a:pPr>
            <a:endParaRPr lang="en-US" sz="1400" b="1" dirty="0">
              <a:latin typeface="Calibri" pitchFamily="-72" charset="0"/>
            </a:endParaRPr>
          </a:p>
          <a:p>
            <a:pPr algn="ctr">
              <a:lnSpc>
                <a:spcPct val="90000"/>
              </a:lnSpc>
              <a:buNone/>
            </a:pPr>
            <a:endParaRPr lang="en-US" sz="1400" b="1" dirty="0">
              <a:latin typeface="Calibri" pitchFamily="-72" charset="0"/>
            </a:endParaRPr>
          </a:p>
          <a:p>
            <a:pPr marL="341313" indent="-341313" defTabSz="912813">
              <a:buClrTx/>
              <a:buFont typeface="Arial"/>
              <a:buChar char="•"/>
              <a:defRPr/>
            </a:pPr>
            <a:r>
              <a:rPr lang="en-US" b="1" dirty="0">
                <a:latin typeface="Calibri" pitchFamily="-72" charset="0"/>
              </a:rPr>
              <a:t>Please briefly share your goal and how it is going.</a:t>
            </a:r>
            <a:endParaRPr lang="en-US" b="1" dirty="0">
              <a:solidFill>
                <a:srgbClr val="948A54"/>
              </a:solidFill>
              <a:latin typeface="Calibri" pitchFamily="-72" charset="0"/>
            </a:endParaRPr>
          </a:p>
        </p:txBody>
      </p:sp>
      <p:pic>
        <p:nvPicPr>
          <p:cNvPr id="27" name="Picture 26">
            <a:extLst>
              <a:ext uri="{FF2B5EF4-FFF2-40B4-BE49-F238E27FC236}">
                <a16:creationId xmlns:a16="http://schemas.microsoft.com/office/drawing/2014/main" id="{C4282A6F-ECDA-4F08-B33C-1DFEFA75F6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40736" y="2766186"/>
            <a:ext cx="3462528" cy="2596896"/>
          </a:xfrm>
          <a:prstGeom prst="rect">
            <a:avLst/>
          </a:prstGeom>
        </p:spPr>
      </p:pic>
      <p:pic>
        <p:nvPicPr>
          <p:cNvPr id="5" name="Picture 4">
            <a:extLst>
              <a:ext uri="{FF2B5EF4-FFF2-40B4-BE49-F238E27FC236}">
                <a16:creationId xmlns:a16="http://schemas.microsoft.com/office/drawing/2014/main" id="{7DD235A0-73A6-40BB-8868-527D74F2B659}"/>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35609" y="6197547"/>
            <a:ext cx="548439" cy="548439"/>
          </a:xfrm>
          <a:prstGeom prst="rect">
            <a:avLst/>
          </a:prstGeom>
        </p:spPr>
      </p:pic>
      <p:sp>
        <p:nvSpPr>
          <p:cNvPr id="2" name="Footer Placeholder 1">
            <a:extLst>
              <a:ext uri="{FF2B5EF4-FFF2-40B4-BE49-F238E27FC236}">
                <a16:creationId xmlns:a16="http://schemas.microsoft.com/office/drawing/2014/main" id="{81B3C4B7-22D2-670D-BE38-238365C95EEF}"/>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3" name="Picture 2">
            <a:extLst>
              <a:ext uri="{FF2B5EF4-FFF2-40B4-BE49-F238E27FC236}">
                <a16:creationId xmlns:a16="http://schemas.microsoft.com/office/drawing/2014/main" id="{16BCDB1D-BCB4-D6CD-16F7-8D9B2A9E5BBB}"/>
              </a:ext>
            </a:extLst>
          </p:cNvPr>
          <p:cNvPicPr>
            <a:picLocks noChangeAspect="1"/>
          </p:cNvPicPr>
          <p:nvPr/>
        </p:nvPicPr>
        <p:blipFill>
          <a:blip r:embed="rId5"/>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376534217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7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171">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ChangeArrowheads="1"/>
          </p:cNvSpPr>
          <p:nvPr>
            <p:ph type="title" idx="4294967295"/>
          </p:nvPr>
        </p:nvSpPr>
        <p:spPr bwMode="auto">
          <a:xfrm>
            <a:off x="82296" y="1169131"/>
            <a:ext cx="8979408" cy="978408"/>
          </a:xfrm>
        </p:spPr>
        <p:txBody>
          <a:bodyPr wrap="square" lIns="91432" tIns="45715" rIns="91432" bIns="45715" numCol="1" anchorCtr="0" compatLnSpc="1">
            <a:prstTxWarp prst="textNoShape">
              <a:avLst/>
            </a:prstTxWarp>
            <a:normAutofit fontScale="90000"/>
          </a:bodyPr>
          <a:lstStyle/>
          <a:p>
            <a:pPr>
              <a:lnSpc>
                <a:spcPct val="90000"/>
              </a:lnSpc>
              <a:defRPr/>
            </a:pPr>
            <a:r>
              <a:rPr lang="en-US" sz="3900" b="1" cap="none" dirty="0">
                <a:solidFill>
                  <a:srgbClr val="991F23"/>
                </a:solidFill>
                <a:latin typeface="Calibri" pitchFamily="-72" charset="0"/>
              </a:rPr>
              <a:t>Opportunity Assignment Roundtable: </a:t>
            </a:r>
            <a:br>
              <a:rPr lang="en-US" sz="3200" b="1" cap="none" dirty="0">
                <a:solidFill>
                  <a:srgbClr val="800000"/>
                </a:solidFill>
                <a:latin typeface="Calibri" pitchFamily="-72" charset="0"/>
              </a:rPr>
            </a:br>
            <a:r>
              <a:rPr lang="en-US" sz="3100" i="1" cap="none" dirty="0">
                <a:solidFill>
                  <a:schemeClr val="accent6"/>
                </a:solidFill>
                <a:latin typeface="Calibri" pitchFamily="-72" charset="0"/>
              </a:rPr>
              <a:t>The Leader’s Code</a:t>
            </a:r>
            <a:endParaRPr lang="en-US" sz="2200" b="1" i="1" cap="none" dirty="0">
              <a:solidFill>
                <a:srgbClr val="FFFF00"/>
              </a:solidFill>
            </a:endParaRPr>
          </a:p>
        </p:txBody>
      </p:sp>
      <p:sp>
        <p:nvSpPr>
          <p:cNvPr id="7171" name="Rectangle 3"/>
          <p:cNvSpPr>
            <a:spLocks noGrp="1" noChangeArrowheads="1"/>
          </p:cNvSpPr>
          <p:nvPr>
            <p:ph idx="4294967295"/>
          </p:nvPr>
        </p:nvSpPr>
        <p:spPr>
          <a:xfrm>
            <a:off x="1001486" y="2201409"/>
            <a:ext cx="7162799" cy="3735095"/>
          </a:xfrm>
        </p:spPr>
        <p:txBody>
          <a:bodyPr lIns="91432" tIns="45715" rIns="91432" bIns="45715"/>
          <a:lstStyle/>
          <a:p>
            <a:pPr indent="-342900" defTabSz="912813">
              <a:lnSpc>
                <a:spcPct val="90000"/>
              </a:lnSpc>
              <a:buClrTx/>
            </a:pPr>
            <a:r>
              <a:rPr lang="en-US" sz="2200" dirty="0">
                <a:latin typeface="Calibri" pitchFamily="-72" charset="0"/>
              </a:rPr>
              <a:t>You were asked to read Chapter 14, </a:t>
            </a:r>
            <a:r>
              <a:rPr lang="en-US" sz="2200" i="1" dirty="0">
                <a:latin typeface="Calibri" pitchFamily="-72" charset="0"/>
              </a:rPr>
              <a:t>The Elephant in the Room</a:t>
            </a:r>
            <a:r>
              <a:rPr lang="en-US" sz="2200" dirty="0">
                <a:latin typeface="Calibri" pitchFamily="-72" charset="0"/>
              </a:rPr>
              <a:t>.</a:t>
            </a:r>
            <a:endParaRPr lang="en-US" sz="2200" b="1" dirty="0">
              <a:latin typeface="Calibri" pitchFamily="-72" charset="0"/>
            </a:endParaRPr>
          </a:p>
          <a:p>
            <a:pPr indent="-342900" defTabSz="912813">
              <a:lnSpc>
                <a:spcPct val="90000"/>
              </a:lnSpc>
              <a:buClrTx/>
            </a:pPr>
            <a:endParaRPr lang="en-US" sz="1800" b="1" dirty="0">
              <a:latin typeface="Calibri" pitchFamily="-72" charset="0"/>
            </a:endParaRPr>
          </a:p>
          <a:p>
            <a:pPr indent="-342900" defTabSz="912813">
              <a:lnSpc>
                <a:spcPct val="90000"/>
              </a:lnSpc>
              <a:buClrTx/>
            </a:pPr>
            <a:r>
              <a:rPr lang="en-US" sz="2200" dirty="0">
                <a:latin typeface="Calibri" pitchFamily="-72" charset="0"/>
              </a:rPr>
              <a:t>Working in your teams, discuss the quote your team has been assigned. </a:t>
            </a:r>
          </a:p>
          <a:p>
            <a:pPr indent="-342900" defTabSz="912813">
              <a:lnSpc>
                <a:spcPct val="90000"/>
              </a:lnSpc>
              <a:buClrTx/>
            </a:pPr>
            <a:endParaRPr lang="en-US" sz="1800" dirty="0">
              <a:latin typeface="Calibri" pitchFamily="-72" charset="0"/>
            </a:endParaRPr>
          </a:p>
          <a:p>
            <a:pPr indent="-342900" defTabSz="912813">
              <a:lnSpc>
                <a:spcPct val="90000"/>
              </a:lnSpc>
              <a:buClrTx/>
            </a:pPr>
            <a:r>
              <a:rPr lang="en-US" sz="2200" dirty="0">
                <a:latin typeface="Calibri" pitchFamily="-72" charset="0"/>
              </a:rPr>
              <a:t>What does this mean for you and your team?</a:t>
            </a:r>
          </a:p>
          <a:p>
            <a:pPr indent="-342900" defTabSz="912813">
              <a:lnSpc>
                <a:spcPct val="90000"/>
              </a:lnSpc>
              <a:buClrTx/>
            </a:pPr>
            <a:endParaRPr lang="en-US" sz="1800" dirty="0">
              <a:latin typeface="Calibri" pitchFamily="-72" charset="0"/>
            </a:endParaRPr>
          </a:p>
          <a:p>
            <a:pPr indent="-342900" defTabSz="912813">
              <a:lnSpc>
                <a:spcPct val="90000"/>
              </a:lnSpc>
              <a:buClrTx/>
            </a:pPr>
            <a:r>
              <a:rPr lang="en-US" sz="2200" dirty="0">
                <a:latin typeface="Calibri" pitchFamily="-72" charset="0"/>
              </a:rPr>
              <a:t>Record your thoughts on paper.</a:t>
            </a:r>
          </a:p>
          <a:p>
            <a:pPr marL="0" indent="0" defTabSz="912813">
              <a:lnSpc>
                <a:spcPct val="90000"/>
              </a:lnSpc>
              <a:buClrTx/>
              <a:buNone/>
            </a:pPr>
            <a:endParaRPr lang="en-US" sz="1800" dirty="0">
              <a:latin typeface="Calibri" pitchFamily="-72" charset="0"/>
            </a:endParaRPr>
          </a:p>
          <a:p>
            <a:pPr indent="-342900" defTabSz="912813">
              <a:lnSpc>
                <a:spcPct val="90000"/>
              </a:lnSpc>
              <a:buClrTx/>
            </a:pPr>
            <a:r>
              <a:rPr lang="en-US" sz="2200" dirty="0">
                <a:latin typeface="Calibri" pitchFamily="-72" charset="0"/>
              </a:rPr>
              <a:t>Appoint a spokesperson for your team.</a:t>
            </a:r>
            <a:endParaRPr lang="en-US" sz="2200" dirty="0"/>
          </a:p>
        </p:txBody>
      </p:sp>
      <p:sp>
        <p:nvSpPr>
          <p:cNvPr id="29699" name="Date Placeholder 3"/>
          <p:cNvSpPr txBox="1">
            <a:spLocks noGrp="1"/>
          </p:cNvSpPr>
          <p:nvPr/>
        </p:nvSpPr>
        <p:spPr bwMode="auto">
          <a:xfrm>
            <a:off x="0" y="6596063"/>
            <a:ext cx="3276600" cy="261937"/>
          </a:xfrm>
          <a:prstGeom prst="rect">
            <a:avLst/>
          </a:prstGeom>
          <a:noFill/>
          <a:ln w="9525">
            <a:noFill/>
            <a:miter lim="800000"/>
            <a:headEnd/>
            <a:tailEnd/>
          </a:ln>
        </p:spPr>
        <p:txBody>
          <a:bodyPr lIns="91432" tIns="45715" rIns="91432" bIns="45715" anchor="ctr">
            <a:prstTxWarp prst="textNoShape">
              <a:avLst/>
            </a:prstTxWarp>
          </a:bodyPr>
          <a:lstStyle/>
          <a:p>
            <a:pPr defTabSz="914400" eaLnBrk="0" hangingPunct="0"/>
            <a:endParaRPr lang="en-US" sz="1100" b="0">
              <a:solidFill>
                <a:srgbClr val="948A54"/>
              </a:solidFill>
              <a:latin typeface="Verdana" pitchFamily="-72" charset="0"/>
            </a:endParaRPr>
          </a:p>
        </p:txBody>
      </p:sp>
      <p:sp>
        <p:nvSpPr>
          <p:cNvPr id="2" name="Frame 1">
            <a:extLst>
              <a:ext uri="{FF2B5EF4-FFF2-40B4-BE49-F238E27FC236}">
                <a16:creationId xmlns:a16="http://schemas.microsoft.com/office/drawing/2014/main" id="{E8DAAC3E-9C2C-4237-9F53-45FCCEB3FDF5}"/>
              </a:ext>
            </a:extLst>
          </p:cNvPr>
          <p:cNvSpPr/>
          <p:nvPr/>
        </p:nvSpPr>
        <p:spPr>
          <a:xfrm>
            <a:off x="-157842" y="-59960"/>
            <a:ext cx="9459685" cy="7106332"/>
          </a:xfrm>
          <a:prstGeom prst="frame">
            <a:avLst>
              <a:gd name="adj1" fmla="val 16176"/>
            </a:avLst>
          </a:prstGeom>
          <a:solidFill>
            <a:srgbClr val="991F2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991F23"/>
              </a:solidFill>
            </a:endParaRPr>
          </a:p>
        </p:txBody>
      </p:sp>
      <p:sp>
        <p:nvSpPr>
          <p:cNvPr id="3" name="TextBox 2">
            <a:extLst>
              <a:ext uri="{FF2B5EF4-FFF2-40B4-BE49-F238E27FC236}">
                <a16:creationId xmlns:a16="http://schemas.microsoft.com/office/drawing/2014/main" id="{54DEBA29-DCAD-4BD5-8774-961474A8FAD8}"/>
              </a:ext>
            </a:extLst>
          </p:cNvPr>
          <p:cNvSpPr txBox="1"/>
          <p:nvPr/>
        </p:nvSpPr>
        <p:spPr>
          <a:xfrm>
            <a:off x="1147060" y="145462"/>
            <a:ext cx="6849880" cy="707886"/>
          </a:xfrm>
          <a:prstGeom prst="rect">
            <a:avLst/>
          </a:prstGeom>
          <a:noFill/>
        </p:spPr>
        <p:txBody>
          <a:bodyPr wrap="square" rtlCol="0">
            <a:spAutoFit/>
          </a:bodyPr>
          <a:lstStyle/>
          <a:p>
            <a:pPr algn="ctr"/>
            <a:r>
              <a:rPr lang="en-US" sz="4000" b="1" dirty="0">
                <a:solidFill>
                  <a:schemeClr val="bg1">
                    <a:lumMod val="65000"/>
                  </a:schemeClr>
                </a:solidFill>
                <a:latin typeface="+mj-lt"/>
              </a:rPr>
              <a:t>Pause for Team Discussion</a:t>
            </a:r>
          </a:p>
        </p:txBody>
      </p:sp>
      <p:sp>
        <p:nvSpPr>
          <p:cNvPr id="6" name="Footer Placeholder 1">
            <a:extLst>
              <a:ext uri="{FF2B5EF4-FFF2-40B4-BE49-F238E27FC236}">
                <a16:creationId xmlns:a16="http://schemas.microsoft.com/office/drawing/2014/main" id="{337F7AB8-51A2-FFCD-2D19-4296E31630A6}"/>
              </a:ext>
            </a:extLst>
          </p:cNvPr>
          <p:cNvSpPr>
            <a:spLocks noGrp="1"/>
          </p:cNvSpPr>
          <p:nvPr>
            <p:ph type="ftr" sz="quarter" idx="11"/>
          </p:nvPr>
        </p:nvSpPr>
        <p:spPr>
          <a:xfrm>
            <a:off x="6862814" y="6454272"/>
            <a:ext cx="2223436" cy="365125"/>
          </a:xfrm>
        </p:spPr>
        <p:txBody>
          <a:bodyPr/>
          <a:lstStyle/>
          <a:p>
            <a:r>
              <a:rPr lang="en-US" dirty="0">
                <a:solidFill>
                  <a:schemeClr val="bg1"/>
                </a:solidFill>
              </a:rPr>
              <a:t>© Ken Chapman and Associates, Inc.</a:t>
            </a:r>
          </a:p>
          <a:p>
            <a:r>
              <a:rPr lang="en-US" dirty="0">
                <a:solidFill>
                  <a:schemeClr val="bg1"/>
                </a:solidFill>
              </a:rPr>
              <a:t>Not for use outside of McWane, Inc. </a:t>
            </a:r>
          </a:p>
        </p:txBody>
      </p:sp>
      <p:pic>
        <p:nvPicPr>
          <p:cNvPr id="7" name="Picture 6">
            <a:extLst>
              <a:ext uri="{FF2B5EF4-FFF2-40B4-BE49-F238E27FC236}">
                <a16:creationId xmlns:a16="http://schemas.microsoft.com/office/drawing/2014/main" id="{F96D4DC3-FE8D-33D3-768A-2D04D024F064}"/>
              </a:ext>
            </a:extLst>
          </p:cNvPr>
          <p:cNvPicPr>
            <a:picLocks noChangeAspect="1"/>
          </p:cNvPicPr>
          <p:nvPr/>
        </p:nvPicPr>
        <p:blipFill>
          <a:blip r:embed="rId3">
            <a:duotone>
              <a:schemeClr val="bg2">
                <a:shade val="45000"/>
                <a:satMod val="135000"/>
              </a:schemeClr>
              <a:prstClr val="white"/>
            </a:duotone>
          </a:blip>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5770311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457200" y="1828799"/>
            <a:ext cx="8229600" cy="4166316"/>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lnSpcReduction="10000"/>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Font typeface="Arial" pitchFamily="-72" charset="0"/>
              <a:buNone/>
            </a:pPr>
            <a:r>
              <a:rPr lang="en-US" dirty="0"/>
              <a:t>Quote #1</a:t>
            </a:r>
          </a:p>
          <a:p>
            <a:pPr marL="0" indent="0" algn="ctr" defTabSz="914400" eaLnBrk="1" hangingPunct="1">
              <a:spcBef>
                <a:spcPts val="576"/>
              </a:spcBef>
              <a:buFont typeface="Arial" pitchFamily="-72" charset="0"/>
              <a:buNone/>
            </a:pPr>
            <a:endParaRPr lang="en-US" sz="1000" b="1" dirty="0"/>
          </a:p>
          <a:p>
            <a:pPr marL="0" lvl="0" indent="0" algn="ctr" eaLnBrk="1" hangingPunct="1">
              <a:lnSpc>
                <a:spcPct val="110000"/>
              </a:lnSpc>
              <a:spcBef>
                <a:spcPts val="576"/>
              </a:spcBef>
              <a:buClrTx/>
              <a:buNone/>
            </a:pPr>
            <a:r>
              <a:rPr lang="en-US" b="1" dirty="0">
                <a:solidFill>
                  <a:prstClr val="black"/>
                </a:solidFill>
              </a:rPr>
              <a:t>What was true for the six blind men is true for all potential teams. Potential teams are just another way of describing a  workgroup before it becomes a team. Different perspectives are both the strength and potential weakness of a team. As with the six men in the story, all potential teams have a choice. Do we find a way to benefit from our differing knowledge and experiences? Or do we fail because we come from different backgrounds and experiences?</a:t>
            </a:r>
            <a:endParaRPr lang="en-US" sz="1800" b="1" dirty="0">
              <a:solidFill>
                <a:prstClr val="black"/>
              </a:solidFill>
            </a:endParaRPr>
          </a:p>
          <a:p>
            <a:pPr marL="0" indent="0" algn="ctr" defTabSz="914400">
              <a:spcBef>
                <a:spcPts val="576"/>
              </a:spcBef>
              <a:buNone/>
            </a:pPr>
            <a:endParaRPr lang="en-US" sz="200" b="1" dirty="0"/>
          </a:p>
          <a:p>
            <a:pPr marL="0" indent="0" algn="r" defTabSz="914400">
              <a:spcBef>
                <a:spcPts val="576"/>
              </a:spcBef>
              <a:buNone/>
            </a:pPr>
            <a:r>
              <a:rPr lang="en-US" sz="1400" dirty="0"/>
              <a:t>[Chapter 14, Page 153]</a:t>
            </a:r>
          </a:p>
        </p:txBody>
      </p:sp>
      <p:sp>
        <p:nvSpPr>
          <p:cNvPr id="9" name="Rectangle 2">
            <a:extLst>
              <a:ext uri="{FF2B5EF4-FFF2-40B4-BE49-F238E27FC236}">
                <a16:creationId xmlns:a16="http://schemas.microsoft.com/office/drawing/2014/main" id="{0B443227-E279-47CC-9E51-6AC137025EF2}"/>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25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700" b="1" i="1" dirty="0">
                <a:solidFill>
                  <a:srgbClr val="981F23"/>
                </a:solidFill>
                <a:latin typeface="Calibri" pitchFamily="-72" charset="0"/>
              </a:rPr>
              <a:t>The Elephant in the Room</a:t>
            </a:r>
            <a:endParaRPr lang="en-US" sz="4000" b="1" i="1" dirty="0">
              <a:solidFill>
                <a:srgbClr val="981F23"/>
              </a:solidFill>
              <a:latin typeface="Calibri" pitchFamily="-72" charset="0"/>
            </a:endParaRPr>
          </a:p>
        </p:txBody>
      </p:sp>
      <p:sp>
        <p:nvSpPr>
          <p:cNvPr id="2" name="Footer Placeholder 1">
            <a:extLst>
              <a:ext uri="{FF2B5EF4-FFF2-40B4-BE49-F238E27FC236}">
                <a16:creationId xmlns:a16="http://schemas.microsoft.com/office/drawing/2014/main" id="{969867DF-82E5-3004-16A9-2285A83560C7}"/>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3" name="Picture 2">
            <a:extLst>
              <a:ext uri="{FF2B5EF4-FFF2-40B4-BE49-F238E27FC236}">
                <a16:creationId xmlns:a16="http://schemas.microsoft.com/office/drawing/2014/main" id="{F21EBB47-7639-B5D1-F7F6-D13C4BC0AC1A}"/>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39073093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62DB22-FFF1-C655-5036-D9938FF45B27}"/>
            </a:ext>
          </a:extLst>
        </p:cNvPr>
        <p:cNvGrpSpPr/>
        <p:nvPr/>
      </p:nvGrpSpPr>
      <p:grpSpPr>
        <a:xfrm>
          <a:off x="0" y="0"/>
          <a:ext cx="0" cy="0"/>
          <a:chOff x="0" y="0"/>
          <a:chExt cx="0" cy="0"/>
        </a:xfrm>
      </p:grpSpPr>
      <p:sp>
        <p:nvSpPr>
          <p:cNvPr id="8" name="Rectangle 3">
            <a:extLst>
              <a:ext uri="{FF2B5EF4-FFF2-40B4-BE49-F238E27FC236}">
                <a16:creationId xmlns:a16="http://schemas.microsoft.com/office/drawing/2014/main" id="{DEB8AC82-A205-BF92-4055-AA3B7F4536B0}"/>
              </a:ext>
            </a:extLst>
          </p:cNvPr>
          <p:cNvSpPr txBox="1">
            <a:spLocks noChangeArrowheads="1"/>
          </p:cNvSpPr>
          <p:nvPr/>
        </p:nvSpPr>
        <p:spPr bwMode="auto">
          <a:xfrm>
            <a:off x="457200" y="1828799"/>
            <a:ext cx="8229600" cy="4166316"/>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Font typeface="Arial" pitchFamily="-72" charset="0"/>
              <a:buNone/>
            </a:pPr>
            <a:r>
              <a:rPr lang="en-US" dirty="0"/>
              <a:t>Quote #2</a:t>
            </a:r>
          </a:p>
          <a:p>
            <a:pPr marL="0" indent="0" algn="ctr" defTabSz="914400" eaLnBrk="1" hangingPunct="1">
              <a:spcBef>
                <a:spcPts val="576"/>
              </a:spcBef>
              <a:buFont typeface="Arial" pitchFamily="-72" charset="0"/>
              <a:buNone/>
            </a:pPr>
            <a:endParaRPr lang="en-US" sz="1000" b="1" dirty="0"/>
          </a:p>
          <a:p>
            <a:pPr marL="0" lvl="0" indent="0" algn="ctr" eaLnBrk="1" hangingPunct="1">
              <a:lnSpc>
                <a:spcPct val="110000"/>
              </a:lnSpc>
              <a:spcBef>
                <a:spcPts val="576"/>
              </a:spcBef>
              <a:buClrTx/>
              <a:buNone/>
            </a:pPr>
            <a:r>
              <a:rPr lang="en-US" b="1" dirty="0">
                <a:solidFill>
                  <a:prstClr val="black"/>
                </a:solidFill>
              </a:rPr>
              <a:t>All successful teams go through all four stages. Sometimes a team gets lucky. Its mix of personalities and its leadership brings the team from </a:t>
            </a:r>
            <a:r>
              <a:rPr lang="en-US" b="1" i="1" dirty="0">
                <a:solidFill>
                  <a:prstClr val="black"/>
                </a:solidFill>
              </a:rPr>
              <a:t>forming</a:t>
            </a:r>
            <a:r>
              <a:rPr lang="en-US" b="1" dirty="0">
                <a:solidFill>
                  <a:prstClr val="black"/>
                </a:solidFill>
              </a:rPr>
              <a:t> to </a:t>
            </a:r>
            <a:r>
              <a:rPr lang="en-US" b="1" i="1" dirty="0">
                <a:solidFill>
                  <a:prstClr val="black"/>
                </a:solidFill>
              </a:rPr>
              <a:t>performing</a:t>
            </a:r>
            <a:r>
              <a:rPr lang="en-US" b="1" dirty="0">
                <a:solidFill>
                  <a:prstClr val="black"/>
                </a:solidFill>
              </a:rPr>
              <a:t> with minimal struggle and in record time. But no team goes directly from </a:t>
            </a:r>
            <a:r>
              <a:rPr lang="en-US" b="1" i="1" dirty="0">
                <a:solidFill>
                  <a:prstClr val="black"/>
                </a:solidFill>
              </a:rPr>
              <a:t>forming </a:t>
            </a:r>
            <a:r>
              <a:rPr lang="en-US" b="1" dirty="0">
                <a:solidFill>
                  <a:prstClr val="black"/>
                </a:solidFill>
              </a:rPr>
              <a:t>to </a:t>
            </a:r>
            <a:r>
              <a:rPr lang="en-US" b="1" i="1" dirty="0">
                <a:solidFill>
                  <a:prstClr val="black"/>
                </a:solidFill>
              </a:rPr>
              <a:t>performing. </a:t>
            </a:r>
            <a:r>
              <a:rPr lang="en-US" b="1" dirty="0">
                <a:solidFill>
                  <a:prstClr val="black"/>
                </a:solidFill>
              </a:rPr>
              <a:t>Disagreeing, understanding, and learning to trust are necessary parts of team development.</a:t>
            </a:r>
            <a:endParaRPr lang="en-US" sz="1800" b="1" dirty="0">
              <a:solidFill>
                <a:prstClr val="black"/>
              </a:solidFill>
            </a:endParaRPr>
          </a:p>
          <a:p>
            <a:pPr marL="0" indent="0" algn="ctr" defTabSz="914400">
              <a:spcBef>
                <a:spcPts val="576"/>
              </a:spcBef>
              <a:buNone/>
            </a:pPr>
            <a:endParaRPr lang="en-US" sz="200" b="1" dirty="0"/>
          </a:p>
          <a:p>
            <a:pPr marL="0" indent="0" algn="r" defTabSz="914400">
              <a:spcBef>
                <a:spcPts val="576"/>
              </a:spcBef>
              <a:buNone/>
            </a:pPr>
            <a:r>
              <a:rPr lang="en-US" sz="1400" dirty="0"/>
              <a:t>[Chapter 14, Pages 153-154]</a:t>
            </a:r>
          </a:p>
        </p:txBody>
      </p:sp>
      <p:sp>
        <p:nvSpPr>
          <p:cNvPr id="9" name="Rectangle 2">
            <a:extLst>
              <a:ext uri="{FF2B5EF4-FFF2-40B4-BE49-F238E27FC236}">
                <a16:creationId xmlns:a16="http://schemas.microsoft.com/office/drawing/2014/main" id="{5D57F78F-B1EF-024F-1E7F-38D3DA76B350}"/>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25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700" b="1" i="1" dirty="0">
                <a:solidFill>
                  <a:srgbClr val="981F23"/>
                </a:solidFill>
                <a:latin typeface="Calibri" pitchFamily="-72" charset="0"/>
              </a:rPr>
              <a:t>The Elephant in the Room</a:t>
            </a:r>
            <a:endParaRPr lang="en-US" sz="4000" b="1" i="1" dirty="0">
              <a:solidFill>
                <a:srgbClr val="981F23"/>
              </a:solidFill>
              <a:latin typeface="Calibri" pitchFamily="-72" charset="0"/>
            </a:endParaRPr>
          </a:p>
        </p:txBody>
      </p:sp>
      <p:grpSp>
        <p:nvGrpSpPr>
          <p:cNvPr id="2" name="Group 1">
            <a:extLst>
              <a:ext uri="{FF2B5EF4-FFF2-40B4-BE49-F238E27FC236}">
                <a16:creationId xmlns:a16="http://schemas.microsoft.com/office/drawing/2014/main" id="{B6E530A5-EAF5-283A-79F1-D390FBFC620E}"/>
              </a:ext>
            </a:extLst>
          </p:cNvPr>
          <p:cNvGrpSpPr/>
          <p:nvPr/>
        </p:nvGrpSpPr>
        <p:grpSpPr>
          <a:xfrm>
            <a:off x="-115958" y="6180760"/>
            <a:ext cx="7037150" cy="537917"/>
            <a:chOff x="-38840" y="6141167"/>
            <a:chExt cx="7037150" cy="537917"/>
          </a:xfrm>
        </p:grpSpPr>
        <p:sp>
          <p:nvSpPr>
            <p:cNvPr id="3" name="Rectangle: Rounded Corners 2">
              <a:extLst>
                <a:ext uri="{FF2B5EF4-FFF2-40B4-BE49-F238E27FC236}">
                  <a16:creationId xmlns:a16="http://schemas.microsoft.com/office/drawing/2014/main" id="{389B46A7-2DB2-0076-5DBF-69C3A34D35EA}"/>
                </a:ext>
              </a:extLst>
            </p:cNvPr>
            <p:cNvSpPr/>
            <p:nvPr/>
          </p:nvSpPr>
          <p:spPr>
            <a:xfrm>
              <a:off x="150078" y="6141167"/>
              <a:ext cx="6582192" cy="537771"/>
            </a:xfrm>
            <a:prstGeom prst="roundRect">
              <a:avLst/>
            </a:prstGeom>
            <a:solidFill>
              <a:schemeClr val="bg1">
                <a:lumMod val="95000"/>
              </a:schemeClr>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1504AE12-EE5B-F042-E165-3928678FD8C6}"/>
                </a:ext>
              </a:extLst>
            </p:cNvPr>
            <p:cNvGrpSpPr/>
            <p:nvPr/>
          </p:nvGrpSpPr>
          <p:grpSpPr>
            <a:xfrm>
              <a:off x="1384998" y="6236967"/>
              <a:ext cx="5613312" cy="369332"/>
              <a:chOff x="127698" y="6141168"/>
              <a:chExt cx="5613312" cy="369332"/>
            </a:xfrm>
          </p:grpSpPr>
          <p:sp>
            <p:nvSpPr>
              <p:cNvPr id="11" name="TextBox 10">
                <a:extLst>
                  <a:ext uri="{FF2B5EF4-FFF2-40B4-BE49-F238E27FC236}">
                    <a16:creationId xmlns:a16="http://schemas.microsoft.com/office/drawing/2014/main" id="{884469DB-FA8C-3B07-273C-2665934BCBD8}"/>
                  </a:ext>
                </a:extLst>
              </p:cNvPr>
              <p:cNvSpPr txBox="1"/>
              <p:nvPr/>
            </p:nvSpPr>
            <p:spPr>
              <a:xfrm>
                <a:off x="127698" y="6141168"/>
                <a:ext cx="5613312" cy="369332"/>
              </a:xfrm>
              <a:prstGeom prst="rect">
                <a:avLst/>
              </a:prstGeom>
              <a:noFill/>
            </p:spPr>
            <p:txBody>
              <a:bodyPr wrap="square" rtlCol="0">
                <a:spAutoFit/>
              </a:bodyPr>
              <a:lstStyle/>
              <a:p>
                <a:pPr algn="ctr"/>
                <a:r>
                  <a:rPr lang="en-US" sz="1800" dirty="0"/>
                  <a:t>Forming      Storming      Norming      Performing</a:t>
                </a:r>
              </a:p>
            </p:txBody>
          </p:sp>
          <p:sp>
            <p:nvSpPr>
              <p:cNvPr id="12" name="Arrow: Striped Right 11">
                <a:extLst>
                  <a:ext uri="{FF2B5EF4-FFF2-40B4-BE49-F238E27FC236}">
                    <a16:creationId xmlns:a16="http://schemas.microsoft.com/office/drawing/2014/main" id="{6D0A009C-8BC7-41F9-0C74-40A28EE0F010}"/>
                  </a:ext>
                </a:extLst>
              </p:cNvPr>
              <p:cNvSpPr/>
              <p:nvPr/>
            </p:nvSpPr>
            <p:spPr>
              <a:xfrm>
                <a:off x="1387010" y="6264378"/>
                <a:ext cx="313073" cy="122911"/>
              </a:xfrm>
              <a:prstGeom prst="stripedRightArrow">
                <a:avLst/>
              </a:prstGeom>
              <a:solidFill>
                <a:schemeClr val="accent6"/>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Striped Right 12">
                <a:extLst>
                  <a:ext uri="{FF2B5EF4-FFF2-40B4-BE49-F238E27FC236}">
                    <a16:creationId xmlns:a16="http://schemas.microsoft.com/office/drawing/2014/main" id="{1FCB3C07-4570-4A7D-114C-B77BB08B7C69}"/>
                  </a:ext>
                </a:extLst>
              </p:cNvPr>
              <p:cNvSpPr/>
              <p:nvPr/>
            </p:nvSpPr>
            <p:spPr>
              <a:xfrm>
                <a:off x="2682797" y="6269232"/>
                <a:ext cx="313073" cy="122911"/>
              </a:xfrm>
              <a:prstGeom prst="stripedRightArrow">
                <a:avLst/>
              </a:prstGeom>
              <a:solidFill>
                <a:schemeClr val="accent6"/>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Striped Right 13">
                <a:extLst>
                  <a:ext uri="{FF2B5EF4-FFF2-40B4-BE49-F238E27FC236}">
                    <a16:creationId xmlns:a16="http://schemas.microsoft.com/office/drawing/2014/main" id="{59175B4B-1DBC-13ED-2CEE-988FF2A557E5}"/>
                  </a:ext>
                </a:extLst>
              </p:cNvPr>
              <p:cNvSpPr/>
              <p:nvPr/>
            </p:nvSpPr>
            <p:spPr>
              <a:xfrm>
                <a:off x="3915243" y="6269232"/>
                <a:ext cx="313073" cy="122911"/>
              </a:xfrm>
              <a:prstGeom prst="stripedRightArrow">
                <a:avLst/>
              </a:prstGeom>
              <a:solidFill>
                <a:schemeClr val="accent6"/>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Rectangle: Rounded Corners 6">
              <a:extLst>
                <a:ext uri="{FF2B5EF4-FFF2-40B4-BE49-F238E27FC236}">
                  <a16:creationId xmlns:a16="http://schemas.microsoft.com/office/drawing/2014/main" id="{01E4FC24-9967-470A-F0C8-2CD503BA7E3B}"/>
                </a:ext>
              </a:extLst>
            </p:cNvPr>
            <p:cNvSpPr/>
            <p:nvPr/>
          </p:nvSpPr>
          <p:spPr>
            <a:xfrm>
              <a:off x="150077" y="6141167"/>
              <a:ext cx="1511519" cy="537772"/>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6C9565A0-E0A5-848F-3CE0-4893B7804B55}"/>
                </a:ext>
              </a:extLst>
            </p:cNvPr>
            <p:cNvSpPr txBox="1"/>
            <p:nvPr/>
          </p:nvSpPr>
          <p:spPr>
            <a:xfrm>
              <a:off x="-38840" y="6155864"/>
              <a:ext cx="1864678" cy="523220"/>
            </a:xfrm>
            <a:prstGeom prst="rect">
              <a:avLst/>
            </a:prstGeom>
            <a:noFill/>
          </p:spPr>
          <p:txBody>
            <a:bodyPr wrap="square" rtlCol="0">
              <a:spAutoFit/>
            </a:bodyPr>
            <a:lstStyle/>
            <a:p>
              <a:pPr algn="ctr"/>
              <a:r>
                <a:rPr lang="en-US" sz="1400" dirty="0">
                  <a:solidFill>
                    <a:schemeClr val="bg1"/>
                  </a:solidFill>
                  <a:effectLst>
                    <a:outerShdw blurRad="50800" dist="38100" dir="13500000" algn="br" rotWithShape="0">
                      <a:prstClr val="black">
                        <a:alpha val="40000"/>
                      </a:prstClr>
                    </a:outerShdw>
                  </a:effectLst>
                </a:rPr>
                <a:t>4 Stages of Team Development</a:t>
              </a:r>
            </a:p>
          </p:txBody>
        </p:sp>
      </p:grpSp>
      <p:sp>
        <p:nvSpPr>
          <p:cNvPr id="15" name="Footer Placeholder 1">
            <a:extLst>
              <a:ext uri="{FF2B5EF4-FFF2-40B4-BE49-F238E27FC236}">
                <a16:creationId xmlns:a16="http://schemas.microsoft.com/office/drawing/2014/main" id="{DAB5ADF9-5D90-6515-6869-3A6E498F9D06}"/>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16" name="Picture 15">
            <a:extLst>
              <a:ext uri="{FF2B5EF4-FFF2-40B4-BE49-F238E27FC236}">
                <a16:creationId xmlns:a16="http://schemas.microsoft.com/office/drawing/2014/main" id="{705637B4-A938-84C1-7385-EB005815E81C}"/>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32606656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90CC6-00D1-2C68-8F9F-01288AD12DF1}"/>
            </a:ext>
          </a:extLst>
        </p:cNvPr>
        <p:cNvGrpSpPr/>
        <p:nvPr/>
      </p:nvGrpSpPr>
      <p:grpSpPr>
        <a:xfrm>
          <a:off x="0" y="0"/>
          <a:ext cx="0" cy="0"/>
          <a:chOff x="0" y="0"/>
          <a:chExt cx="0" cy="0"/>
        </a:xfrm>
      </p:grpSpPr>
      <p:sp>
        <p:nvSpPr>
          <p:cNvPr id="8" name="Rectangle 3">
            <a:extLst>
              <a:ext uri="{FF2B5EF4-FFF2-40B4-BE49-F238E27FC236}">
                <a16:creationId xmlns:a16="http://schemas.microsoft.com/office/drawing/2014/main" id="{967399EF-DE13-E469-8EB6-18242A4E5A18}"/>
              </a:ext>
            </a:extLst>
          </p:cNvPr>
          <p:cNvSpPr txBox="1">
            <a:spLocks noChangeArrowheads="1"/>
          </p:cNvSpPr>
          <p:nvPr/>
        </p:nvSpPr>
        <p:spPr bwMode="auto">
          <a:xfrm>
            <a:off x="457200" y="1828799"/>
            <a:ext cx="8229600" cy="4166316"/>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Font typeface="Arial" pitchFamily="-72" charset="0"/>
              <a:buNone/>
            </a:pPr>
            <a:r>
              <a:rPr lang="en-US" dirty="0"/>
              <a:t>Quote #3</a:t>
            </a:r>
          </a:p>
          <a:p>
            <a:pPr marL="0" indent="0" algn="ctr" defTabSz="914400" eaLnBrk="1" hangingPunct="1">
              <a:spcBef>
                <a:spcPts val="576"/>
              </a:spcBef>
              <a:buFont typeface="Arial" pitchFamily="-72" charset="0"/>
              <a:buNone/>
            </a:pPr>
            <a:endParaRPr lang="en-US" sz="1000" b="1" dirty="0"/>
          </a:p>
          <a:p>
            <a:pPr marL="0" lvl="0" indent="0" algn="ctr" eaLnBrk="1" hangingPunct="1">
              <a:lnSpc>
                <a:spcPct val="110000"/>
              </a:lnSpc>
              <a:spcBef>
                <a:spcPts val="576"/>
              </a:spcBef>
              <a:buClrTx/>
              <a:buNone/>
            </a:pPr>
            <a:r>
              <a:rPr lang="en-US" b="1" i="1" dirty="0">
                <a:solidFill>
                  <a:prstClr val="black"/>
                </a:solidFill>
              </a:rPr>
              <a:t>Storming</a:t>
            </a:r>
            <a:r>
              <a:rPr lang="en-US" b="1" dirty="0">
                <a:solidFill>
                  <a:prstClr val="black"/>
                </a:solidFill>
              </a:rPr>
              <a:t> team members often try to encourage each other to follow one specific rule: you can say anything. This is both true and untrue. Each person must feel free to speak. However, sniping, blaming, and belittling remarks are poison, not only to the person being targeted, but also to the sense of trust necessary for the team to function. </a:t>
            </a:r>
            <a:endParaRPr lang="en-US" sz="1800" b="1" dirty="0">
              <a:solidFill>
                <a:prstClr val="black"/>
              </a:solidFill>
            </a:endParaRPr>
          </a:p>
          <a:p>
            <a:pPr marL="0" indent="0" algn="ctr" defTabSz="914400">
              <a:spcBef>
                <a:spcPts val="576"/>
              </a:spcBef>
              <a:buNone/>
            </a:pPr>
            <a:endParaRPr lang="en-US" sz="200" b="1" dirty="0"/>
          </a:p>
          <a:p>
            <a:pPr marL="0" indent="0" algn="r" defTabSz="914400">
              <a:spcBef>
                <a:spcPts val="576"/>
              </a:spcBef>
              <a:buNone/>
            </a:pPr>
            <a:r>
              <a:rPr lang="en-US" sz="1400" dirty="0"/>
              <a:t>[Chapter 14, Page 157]</a:t>
            </a:r>
          </a:p>
        </p:txBody>
      </p:sp>
      <p:sp>
        <p:nvSpPr>
          <p:cNvPr id="9" name="Rectangle 2">
            <a:extLst>
              <a:ext uri="{FF2B5EF4-FFF2-40B4-BE49-F238E27FC236}">
                <a16:creationId xmlns:a16="http://schemas.microsoft.com/office/drawing/2014/main" id="{697DD523-F3E2-0278-7639-6E60EDF50A67}"/>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25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700" b="1" i="1" dirty="0">
                <a:solidFill>
                  <a:srgbClr val="981F23"/>
                </a:solidFill>
                <a:latin typeface="Calibri" pitchFamily="-72" charset="0"/>
              </a:rPr>
              <a:t>The Elephant in the Room</a:t>
            </a:r>
            <a:endParaRPr lang="en-US" sz="4000" b="1" i="1" dirty="0">
              <a:solidFill>
                <a:srgbClr val="981F23"/>
              </a:solidFill>
              <a:latin typeface="Calibri" pitchFamily="-72" charset="0"/>
            </a:endParaRPr>
          </a:p>
        </p:txBody>
      </p:sp>
      <p:grpSp>
        <p:nvGrpSpPr>
          <p:cNvPr id="2" name="Group 1">
            <a:extLst>
              <a:ext uri="{FF2B5EF4-FFF2-40B4-BE49-F238E27FC236}">
                <a16:creationId xmlns:a16="http://schemas.microsoft.com/office/drawing/2014/main" id="{E85D4D3D-A2BA-61C2-561B-F6BF73DB51B0}"/>
              </a:ext>
            </a:extLst>
          </p:cNvPr>
          <p:cNvGrpSpPr/>
          <p:nvPr/>
        </p:nvGrpSpPr>
        <p:grpSpPr>
          <a:xfrm>
            <a:off x="-115958" y="6180760"/>
            <a:ext cx="7037150" cy="537917"/>
            <a:chOff x="-38840" y="6141167"/>
            <a:chExt cx="7037150" cy="537917"/>
          </a:xfrm>
        </p:grpSpPr>
        <p:sp>
          <p:nvSpPr>
            <p:cNvPr id="3" name="Rectangle: Rounded Corners 2">
              <a:extLst>
                <a:ext uri="{FF2B5EF4-FFF2-40B4-BE49-F238E27FC236}">
                  <a16:creationId xmlns:a16="http://schemas.microsoft.com/office/drawing/2014/main" id="{08009626-610C-146A-7AA1-84815C17381A}"/>
                </a:ext>
              </a:extLst>
            </p:cNvPr>
            <p:cNvSpPr/>
            <p:nvPr/>
          </p:nvSpPr>
          <p:spPr>
            <a:xfrm>
              <a:off x="150078" y="6141167"/>
              <a:ext cx="6582192" cy="537771"/>
            </a:xfrm>
            <a:prstGeom prst="roundRect">
              <a:avLst/>
            </a:prstGeom>
            <a:solidFill>
              <a:schemeClr val="bg1">
                <a:lumMod val="95000"/>
              </a:schemeClr>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BECF0340-E0CD-3571-FBC9-272EC25961A1}"/>
                </a:ext>
              </a:extLst>
            </p:cNvPr>
            <p:cNvGrpSpPr/>
            <p:nvPr/>
          </p:nvGrpSpPr>
          <p:grpSpPr>
            <a:xfrm>
              <a:off x="1384998" y="6236967"/>
              <a:ext cx="5613312" cy="369332"/>
              <a:chOff x="127698" y="6141168"/>
              <a:chExt cx="5613312" cy="369332"/>
            </a:xfrm>
          </p:grpSpPr>
          <p:sp>
            <p:nvSpPr>
              <p:cNvPr id="11" name="TextBox 10">
                <a:extLst>
                  <a:ext uri="{FF2B5EF4-FFF2-40B4-BE49-F238E27FC236}">
                    <a16:creationId xmlns:a16="http://schemas.microsoft.com/office/drawing/2014/main" id="{C727C6CC-FF76-4C28-0C39-7FFE4271E971}"/>
                  </a:ext>
                </a:extLst>
              </p:cNvPr>
              <p:cNvSpPr txBox="1"/>
              <p:nvPr/>
            </p:nvSpPr>
            <p:spPr>
              <a:xfrm>
                <a:off x="127698" y="6141168"/>
                <a:ext cx="5613312" cy="369332"/>
              </a:xfrm>
              <a:prstGeom prst="rect">
                <a:avLst/>
              </a:prstGeom>
              <a:noFill/>
            </p:spPr>
            <p:txBody>
              <a:bodyPr wrap="square" rtlCol="0">
                <a:spAutoFit/>
              </a:bodyPr>
              <a:lstStyle/>
              <a:p>
                <a:pPr algn="ctr"/>
                <a:r>
                  <a:rPr lang="en-US" sz="1800" dirty="0"/>
                  <a:t>Forming      Storming      Norming      Performing</a:t>
                </a:r>
              </a:p>
            </p:txBody>
          </p:sp>
          <p:sp>
            <p:nvSpPr>
              <p:cNvPr id="12" name="Arrow: Striped Right 11">
                <a:extLst>
                  <a:ext uri="{FF2B5EF4-FFF2-40B4-BE49-F238E27FC236}">
                    <a16:creationId xmlns:a16="http://schemas.microsoft.com/office/drawing/2014/main" id="{56B344DA-C11F-B980-FBE9-B152F6AEDBC0}"/>
                  </a:ext>
                </a:extLst>
              </p:cNvPr>
              <p:cNvSpPr/>
              <p:nvPr/>
            </p:nvSpPr>
            <p:spPr>
              <a:xfrm>
                <a:off x="1387010" y="6264378"/>
                <a:ext cx="313073" cy="122911"/>
              </a:xfrm>
              <a:prstGeom prst="stripedRightArrow">
                <a:avLst/>
              </a:prstGeom>
              <a:solidFill>
                <a:schemeClr val="accent6"/>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Striped Right 12">
                <a:extLst>
                  <a:ext uri="{FF2B5EF4-FFF2-40B4-BE49-F238E27FC236}">
                    <a16:creationId xmlns:a16="http://schemas.microsoft.com/office/drawing/2014/main" id="{0F154D51-5483-E58C-EB86-7B1A8F31629F}"/>
                  </a:ext>
                </a:extLst>
              </p:cNvPr>
              <p:cNvSpPr/>
              <p:nvPr/>
            </p:nvSpPr>
            <p:spPr>
              <a:xfrm>
                <a:off x="2682797" y="6269232"/>
                <a:ext cx="313073" cy="122911"/>
              </a:xfrm>
              <a:prstGeom prst="stripedRightArrow">
                <a:avLst/>
              </a:prstGeom>
              <a:solidFill>
                <a:schemeClr val="accent6"/>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Striped Right 13">
                <a:extLst>
                  <a:ext uri="{FF2B5EF4-FFF2-40B4-BE49-F238E27FC236}">
                    <a16:creationId xmlns:a16="http://schemas.microsoft.com/office/drawing/2014/main" id="{79B029DC-057E-260E-ED07-380527520A46}"/>
                  </a:ext>
                </a:extLst>
              </p:cNvPr>
              <p:cNvSpPr/>
              <p:nvPr/>
            </p:nvSpPr>
            <p:spPr>
              <a:xfrm>
                <a:off x="3915243" y="6269232"/>
                <a:ext cx="313073" cy="122911"/>
              </a:xfrm>
              <a:prstGeom prst="stripedRightArrow">
                <a:avLst/>
              </a:prstGeom>
              <a:solidFill>
                <a:schemeClr val="accent6"/>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Rectangle: Rounded Corners 6">
              <a:extLst>
                <a:ext uri="{FF2B5EF4-FFF2-40B4-BE49-F238E27FC236}">
                  <a16:creationId xmlns:a16="http://schemas.microsoft.com/office/drawing/2014/main" id="{BEF9F22A-B3BD-9363-91F8-D30611102FBB}"/>
                </a:ext>
              </a:extLst>
            </p:cNvPr>
            <p:cNvSpPr/>
            <p:nvPr/>
          </p:nvSpPr>
          <p:spPr>
            <a:xfrm>
              <a:off x="150077" y="6141167"/>
              <a:ext cx="1511519" cy="537772"/>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41735101-C3AB-B9B3-0A7F-9B7BFCD9D093}"/>
                </a:ext>
              </a:extLst>
            </p:cNvPr>
            <p:cNvSpPr txBox="1"/>
            <p:nvPr/>
          </p:nvSpPr>
          <p:spPr>
            <a:xfrm>
              <a:off x="-38840" y="6155864"/>
              <a:ext cx="1864678" cy="523220"/>
            </a:xfrm>
            <a:prstGeom prst="rect">
              <a:avLst/>
            </a:prstGeom>
            <a:noFill/>
          </p:spPr>
          <p:txBody>
            <a:bodyPr wrap="square" rtlCol="0">
              <a:spAutoFit/>
            </a:bodyPr>
            <a:lstStyle/>
            <a:p>
              <a:pPr algn="ctr"/>
              <a:r>
                <a:rPr lang="en-US" sz="1400" dirty="0">
                  <a:solidFill>
                    <a:schemeClr val="bg1"/>
                  </a:solidFill>
                  <a:effectLst>
                    <a:outerShdw blurRad="50800" dist="38100" dir="13500000" algn="br" rotWithShape="0">
                      <a:prstClr val="black">
                        <a:alpha val="40000"/>
                      </a:prstClr>
                    </a:outerShdw>
                  </a:effectLst>
                </a:rPr>
                <a:t>4 Stages of Team Development</a:t>
              </a:r>
            </a:p>
          </p:txBody>
        </p:sp>
      </p:grpSp>
      <p:sp>
        <p:nvSpPr>
          <p:cNvPr id="15" name="Footer Placeholder 1">
            <a:extLst>
              <a:ext uri="{FF2B5EF4-FFF2-40B4-BE49-F238E27FC236}">
                <a16:creationId xmlns:a16="http://schemas.microsoft.com/office/drawing/2014/main" id="{6C9F06B2-3026-A39F-BBE9-081CB9027BBF}"/>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16" name="Picture 15">
            <a:extLst>
              <a:ext uri="{FF2B5EF4-FFF2-40B4-BE49-F238E27FC236}">
                <a16:creationId xmlns:a16="http://schemas.microsoft.com/office/drawing/2014/main" id="{C2F57EE9-D52E-EC5C-07F7-C632165FA2FA}"/>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20245558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59CA7-4E2E-B617-101C-8D8557A3690B}"/>
            </a:ext>
          </a:extLst>
        </p:cNvPr>
        <p:cNvGrpSpPr/>
        <p:nvPr/>
      </p:nvGrpSpPr>
      <p:grpSpPr>
        <a:xfrm>
          <a:off x="0" y="0"/>
          <a:ext cx="0" cy="0"/>
          <a:chOff x="0" y="0"/>
          <a:chExt cx="0" cy="0"/>
        </a:xfrm>
      </p:grpSpPr>
      <p:sp>
        <p:nvSpPr>
          <p:cNvPr id="8" name="Rectangle 3">
            <a:extLst>
              <a:ext uri="{FF2B5EF4-FFF2-40B4-BE49-F238E27FC236}">
                <a16:creationId xmlns:a16="http://schemas.microsoft.com/office/drawing/2014/main" id="{D2362BBA-7D64-ACEA-DF56-DEBBDAC0AD95}"/>
              </a:ext>
            </a:extLst>
          </p:cNvPr>
          <p:cNvSpPr txBox="1">
            <a:spLocks noChangeArrowheads="1"/>
          </p:cNvSpPr>
          <p:nvPr/>
        </p:nvSpPr>
        <p:spPr bwMode="auto">
          <a:xfrm>
            <a:off x="457200" y="1828799"/>
            <a:ext cx="8229600" cy="4166316"/>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Font typeface="Arial" pitchFamily="-72" charset="0"/>
              <a:buNone/>
            </a:pPr>
            <a:r>
              <a:rPr lang="en-US" dirty="0"/>
              <a:t>Quote #4</a:t>
            </a:r>
          </a:p>
          <a:p>
            <a:pPr marL="0" indent="0" algn="ctr" defTabSz="914400" eaLnBrk="1" hangingPunct="1">
              <a:spcBef>
                <a:spcPts val="576"/>
              </a:spcBef>
              <a:buFont typeface="Arial" pitchFamily="-72" charset="0"/>
              <a:buNone/>
            </a:pPr>
            <a:endParaRPr lang="en-US" sz="1000" b="1" dirty="0"/>
          </a:p>
          <a:p>
            <a:pPr marL="0" lvl="0" indent="0" algn="ctr" eaLnBrk="1" hangingPunct="1">
              <a:lnSpc>
                <a:spcPct val="110000"/>
              </a:lnSpc>
              <a:spcBef>
                <a:spcPts val="576"/>
              </a:spcBef>
              <a:buClrTx/>
              <a:buNone/>
            </a:pPr>
            <a:r>
              <a:rPr lang="en-US" b="1" dirty="0">
                <a:solidFill>
                  <a:prstClr val="black"/>
                </a:solidFill>
              </a:rPr>
              <a:t>The best reward a leader can provide is the certainty the team will not be expected to work with the outlier indefinitely.</a:t>
            </a:r>
            <a:endParaRPr lang="en-US" sz="1800" b="1" dirty="0">
              <a:solidFill>
                <a:prstClr val="black"/>
              </a:solidFill>
            </a:endParaRPr>
          </a:p>
          <a:p>
            <a:pPr marL="0" indent="0" algn="ctr" defTabSz="914400">
              <a:spcBef>
                <a:spcPts val="576"/>
              </a:spcBef>
              <a:buNone/>
            </a:pPr>
            <a:endParaRPr lang="en-US" sz="200" b="1" dirty="0"/>
          </a:p>
          <a:p>
            <a:pPr marL="0" indent="0" algn="r" defTabSz="914400">
              <a:spcBef>
                <a:spcPts val="576"/>
              </a:spcBef>
              <a:buNone/>
            </a:pPr>
            <a:r>
              <a:rPr lang="en-US" sz="1400" dirty="0"/>
              <a:t>[Chapter 14, Page 158]</a:t>
            </a:r>
          </a:p>
        </p:txBody>
      </p:sp>
      <p:sp>
        <p:nvSpPr>
          <p:cNvPr id="9" name="Rectangle 2">
            <a:extLst>
              <a:ext uri="{FF2B5EF4-FFF2-40B4-BE49-F238E27FC236}">
                <a16:creationId xmlns:a16="http://schemas.microsoft.com/office/drawing/2014/main" id="{DE839DBB-8419-3466-1A6F-1A0C16F83F3C}"/>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25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700" b="1" i="1" dirty="0">
                <a:solidFill>
                  <a:srgbClr val="981F23"/>
                </a:solidFill>
                <a:latin typeface="Calibri" pitchFamily="-72" charset="0"/>
              </a:rPr>
              <a:t>The Elephant in the Room</a:t>
            </a:r>
            <a:endParaRPr lang="en-US" sz="4000" b="1" i="1" dirty="0">
              <a:solidFill>
                <a:srgbClr val="981F23"/>
              </a:solidFill>
              <a:latin typeface="Calibri" pitchFamily="-72" charset="0"/>
            </a:endParaRPr>
          </a:p>
        </p:txBody>
      </p:sp>
      <p:sp>
        <p:nvSpPr>
          <p:cNvPr id="2" name="Footer Placeholder 1">
            <a:extLst>
              <a:ext uri="{FF2B5EF4-FFF2-40B4-BE49-F238E27FC236}">
                <a16:creationId xmlns:a16="http://schemas.microsoft.com/office/drawing/2014/main" id="{6A5E4EDB-A811-7D4C-A642-F9345BDFFA2D}"/>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3" name="Picture 2">
            <a:extLst>
              <a:ext uri="{FF2B5EF4-FFF2-40B4-BE49-F238E27FC236}">
                <a16:creationId xmlns:a16="http://schemas.microsoft.com/office/drawing/2014/main" id="{019347C6-F0FA-6F2B-5710-AF186AD860C5}"/>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22897131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457200" y="1839817"/>
            <a:ext cx="8229600" cy="4160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Font typeface="Arial" pitchFamily="-72" charset="0"/>
              <a:buNone/>
            </a:pPr>
            <a:r>
              <a:rPr lang="en-US" dirty="0"/>
              <a:t>Quote #5</a:t>
            </a:r>
            <a:endParaRPr lang="en-US" i="1" dirty="0">
              <a:solidFill>
                <a:schemeClr val="tx1"/>
              </a:solidFill>
            </a:endParaRPr>
          </a:p>
          <a:p>
            <a:pPr marL="0" indent="0" algn="ctr" defTabSz="914400" eaLnBrk="1" hangingPunct="1">
              <a:spcBef>
                <a:spcPts val="576"/>
              </a:spcBef>
              <a:buFont typeface="Arial" pitchFamily="-72" charset="0"/>
              <a:buNone/>
            </a:pPr>
            <a:endParaRPr lang="en-US" sz="1000" b="1" i="1" dirty="0">
              <a:solidFill>
                <a:schemeClr val="tx1"/>
              </a:solidFill>
            </a:endParaRPr>
          </a:p>
          <a:p>
            <a:pPr marL="0" lvl="0" indent="0" algn="ctr" eaLnBrk="1" hangingPunct="1">
              <a:spcBef>
                <a:spcPts val="576"/>
              </a:spcBef>
              <a:buClrTx/>
              <a:buNone/>
            </a:pPr>
            <a:r>
              <a:rPr lang="en-US" b="1" i="1" dirty="0">
                <a:solidFill>
                  <a:prstClr val="black"/>
                </a:solidFill>
              </a:rPr>
              <a:t>Performing </a:t>
            </a:r>
            <a:r>
              <a:rPr lang="en-US" b="1" dirty="0">
                <a:solidFill>
                  <a:prstClr val="black"/>
                </a:solidFill>
              </a:rPr>
              <a:t>is defined by accountability, pride of association and workmanship, cohesion, and results! Every member of the team recognizes they cannot do the job alone. Each team member values what the other team members bring to the table. Individual success is celebrated, but team success is celebrated more. </a:t>
            </a:r>
            <a:endParaRPr lang="en-US" b="1" i="1" dirty="0">
              <a:solidFill>
                <a:prstClr val="black"/>
              </a:solidFill>
            </a:endParaRPr>
          </a:p>
          <a:p>
            <a:pPr marL="0" indent="0" algn="ctr" defTabSz="914400">
              <a:spcBef>
                <a:spcPts val="576"/>
              </a:spcBef>
              <a:buNone/>
            </a:pPr>
            <a:endParaRPr lang="en-US" sz="1400" b="1" i="1" dirty="0"/>
          </a:p>
          <a:p>
            <a:pPr marL="0" indent="0" algn="r" defTabSz="914400">
              <a:spcBef>
                <a:spcPts val="576"/>
              </a:spcBef>
              <a:buNone/>
            </a:pPr>
            <a:r>
              <a:rPr lang="en-US" sz="1400" i="1" dirty="0"/>
              <a:t>[</a:t>
            </a:r>
            <a:r>
              <a:rPr lang="en-US" sz="1400" dirty="0"/>
              <a:t>Chapter 14, Page 159]</a:t>
            </a:r>
          </a:p>
        </p:txBody>
      </p:sp>
      <p:sp>
        <p:nvSpPr>
          <p:cNvPr id="7" name="Rectangle 2">
            <a:extLst>
              <a:ext uri="{FF2B5EF4-FFF2-40B4-BE49-F238E27FC236}">
                <a16:creationId xmlns:a16="http://schemas.microsoft.com/office/drawing/2014/main" id="{84A8113B-5519-45A8-B8D3-BF44313A5965}"/>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25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700" b="1" i="1" dirty="0">
                <a:solidFill>
                  <a:srgbClr val="981F23"/>
                </a:solidFill>
                <a:latin typeface="Calibri" pitchFamily="-72" charset="0"/>
              </a:rPr>
              <a:t>The Elephant in the Room</a:t>
            </a:r>
            <a:endParaRPr lang="en-US" sz="4000" b="1" i="1" dirty="0">
              <a:solidFill>
                <a:srgbClr val="981F23"/>
              </a:solidFill>
              <a:latin typeface="Calibri" pitchFamily="-72" charset="0"/>
            </a:endParaRPr>
          </a:p>
        </p:txBody>
      </p:sp>
      <p:grpSp>
        <p:nvGrpSpPr>
          <p:cNvPr id="21" name="Group 20">
            <a:extLst>
              <a:ext uri="{FF2B5EF4-FFF2-40B4-BE49-F238E27FC236}">
                <a16:creationId xmlns:a16="http://schemas.microsoft.com/office/drawing/2014/main" id="{881F087B-9D99-4D5F-85ED-F0A903B692DF}"/>
              </a:ext>
            </a:extLst>
          </p:cNvPr>
          <p:cNvGrpSpPr/>
          <p:nvPr/>
        </p:nvGrpSpPr>
        <p:grpSpPr>
          <a:xfrm>
            <a:off x="-115958" y="6180760"/>
            <a:ext cx="7037150" cy="537917"/>
            <a:chOff x="-38840" y="6141167"/>
            <a:chExt cx="7037150" cy="537917"/>
          </a:xfrm>
        </p:grpSpPr>
        <p:sp>
          <p:nvSpPr>
            <p:cNvPr id="2" name="Rectangle: Rounded Corners 1">
              <a:extLst>
                <a:ext uri="{FF2B5EF4-FFF2-40B4-BE49-F238E27FC236}">
                  <a16:creationId xmlns:a16="http://schemas.microsoft.com/office/drawing/2014/main" id="{0E6F41C9-7BBC-4C55-B225-E5C06B910196}"/>
                </a:ext>
              </a:extLst>
            </p:cNvPr>
            <p:cNvSpPr/>
            <p:nvPr/>
          </p:nvSpPr>
          <p:spPr>
            <a:xfrm>
              <a:off x="150078" y="6141167"/>
              <a:ext cx="6582192" cy="537771"/>
            </a:xfrm>
            <a:prstGeom prst="roundRect">
              <a:avLst/>
            </a:prstGeom>
            <a:solidFill>
              <a:schemeClr val="bg1">
                <a:lumMod val="95000"/>
              </a:schemeClr>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A23EF5FD-AAD8-466B-A757-83F948DFE4F8}"/>
                </a:ext>
              </a:extLst>
            </p:cNvPr>
            <p:cNvGrpSpPr/>
            <p:nvPr/>
          </p:nvGrpSpPr>
          <p:grpSpPr>
            <a:xfrm>
              <a:off x="1384998" y="6236967"/>
              <a:ext cx="5613312" cy="369332"/>
              <a:chOff x="127698" y="6141168"/>
              <a:chExt cx="5613312" cy="369332"/>
            </a:xfrm>
          </p:grpSpPr>
          <p:sp>
            <p:nvSpPr>
              <p:cNvPr id="9" name="TextBox 8">
                <a:extLst>
                  <a:ext uri="{FF2B5EF4-FFF2-40B4-BE49-F238E27FC236}">
                    <a16:creationId xmlns:a16="http://schemas.microsoft.com/office/drawing/2014/main" id="{A05B95F1-5183-4C83-BACC-60D5E8755E09}"/>
                  </a:ext>
                </a:extLst>
              </p:cNvPr>
              <p:cNvSpPr txBox="1"/>
              <p:nvPr/>
            </p:nvSpPr>
            <p:spPr>
              <a:xfrm>
                <a:off x="127698" y="6141168"/>
                <a:ext cx="5613312" cy="369332"/>
              </a:xfrm>
              <a:prstGeom prst="rect">
                <a:avLst/>
              </a:prstGeom>
              <a:noFill/>
            </p:spPr>
            <p:txBody>
              <a:bodyPr wrap="square" rtlCol="0">
                <a:spAutoFit/>
              </a:bodyPr>
              <a:lstStyle/>
              <a:p>
                <a:pPr algn="ctr"/>
                <a:r>
                  <a:rPr lang="en-US" sz="1800" dirty="0"/>
                  <a:t>Forming      Storming      Norming      Performing</a:t>
                </a:r>
              </a:p>
            </p:txBody>
          </p:sp>
          <p:sp>
            <p:nvSpPr>
              <p:cNvPr id="16" name="Arrow: Striped Right 15">
                <a:extLst>
                  <a:ext uri="{FF2B5EF4-FFF2-40B4-BE49-F238E27FC236}">
                    <a16:creationId xmlns:a16="http://schemas.microsoft.com/office/drawing/2014/main" id="{9B5D4A61-6586-48AD-A254-C0613F053FAC}"/>
                  </a:ext>
                </a:extLst>
              </p:cNvPr>
              <p:cNvSpPr/>
              <p:nvPr/>
            </p:nvSpPr>
            <p:spPr>
              <a:xfrm>
                <a:off x="1387010" y="6264378"/>
                <a:ext cx="313073" cy="122911"/>
              </a:xfrm>
              <a:prstGeom prst="stripedRightArrow">
                <a:avLst/>
              </a:prstGeom>
              <a:solidFill>
                <a:schemeClr val="accent6"/>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Striped Right 16">
                <a:extLst>
                  <a:ext uri="{FF2B5EF4-FFF2-40B4-BE49-F238E27FC236}">
                    <a16:creationId xmlns:a16="http://schemas.microsoft.com/office/drawing/2014/main" id="{C47B51E4-2479-4A76-AB0C-733A8388E9A1}"/>
                  </a:ext>
                </a:extLst>
              </p:cNvPr>
              <p:cNvSpPr/>
              <p:nvPr/>
            </p:nvSpPr>
            <p:spPr>
              <a:xfrm>
                <a:off x="2682797" y="6269232"/>
                <a:ext cx="313073" cy="122911"/>
              </a:xfrm>
              <a:prstGeom prst="stripedRightArrow">
                <a:avLst/>
              </a:prstGeom>
              <a:solidFill>
                <a:schemeClr val="accent6"/>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Striped Right 17">
                <a:extLst>
                  <a:ext uri="{FF2B5EF4-FFF2-40B4-BE49-F238E27FC236}">
                    <a16:creationId xmlns:a16="http://schemas.microsoft.com/office/drawing/2014/main" id="{6E1DB50D-D9BB-48DC-BEA2-3D2B341C77A6}"/>
                  </a:ext>
                </a:extLst>
              </p:cNvPr>
              <p:cNvSpPr/>
              <p:nvPr/>
            </p:nvSpPr>
            <p:spPr>
              <a:xfrm>
                <a:off x="3915243" y="6269232"/>
                <a:ext cx="313073" cy="122911"/>
              </a:xfrm>
              <a:prstGeom prst="stripedRightArrow">
                <a:avLst/>
              </a:prstGeom>
              <a:solidFill>
                <a:schemeClr val="accent6"/>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Rectangle: Rounded Corners 5">
              <a:extLst>
                <a:ext uri="{FF2B5EF4-FFF2-40B4-BE49-F238E27FC236}">
                  <a16:creationId xmlns:a16="http://schemas.microsoft.com/office/drawing/2014/main" id="{808A5528-D90A-4043-83C6-B9B222535CB1}"/>
                </a:ext>
              </a:extLst>
            </p:cNvPr>
            <p:cNvSpPr/>
            <p:nvPr/>
          </p:nvSpPr>
          <p:spPr>
            <a:xfrm>
              <a:off x="150077" y="6141167"/>
              <a:ext cx="1511519" cy="537772"/>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642CFB4C-F5D7-4D29-BBD2-B87F9DE3700A}"/>
                </a:ext>
              </a:extLst>
            </p:cNvPr>
            <p:cNvSpPr txBox="1"/>
            <p:nvPr/>
          </p:nvSpPr>
          <p:spPr>
            <a:xfrm>
              <a:off x="-38840" y="6155864"/>
              <a:ext cx="1864678" cy="523220"/>
            </a:xfrm>
            <a:prstGeom prst="rect">
              <a:avLst/>
            </a:prstGeom>
            <a:noFill/>
          </p:spPr>
          <p:txBody>
            <a:bodyPr wrap="square" rtlCol="0">
              <a:spAutoFit/>
            </a:bodyPr>
            <a:lstStyle/>
            <a:p>
              <a:pPr algn="ctr"/>
              <a:r>
                <a:rPr lang="en-US" sz="1400" dirty="0">
                  <a:solidFill>
                    <a:schemeClr val="bg1"/>
                  </a:solidFill>
                  <a:effectLst>
                    <a:outerShdw blurRad="50800" dist="38100" dir="13500000" algn="br" rotWithShape="0">
                      <a:prstClr val="black">
                        <a:alpha val="40000"/>
                      </a:prstClr>
                    </a:outerShdw>
                  </a:effectLst>
                </a:rPr>
                <a:t>4 Stages of Team Development</a:t>
              </a:r>
            </a:p>
          </p:txBody>
        </p:sp>
      </p:grpSp>
      <p:sp>
        <p:nvSpPr>
          <p:cNvPr id="3" name="Footer Placeholder 1">
            <a:extLst>
              <a:ext uri="{FF2B5EF4-FFF2-40B4-BE49-F238E27FC236}">
                <a16:creationId xmlns:a16="http://schemas.microsoft.com/office/drawing/2014/main" id="{8D0BFEF6-8C4D-5CAE-E252-358EFDA414B4}"/>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4" name="Picture 3">
            <a:extLst>
              <a:ext uri="{FF2B5EF4-FFF2-40B4-BE49-F238E27FC236}">
                <a16:creationId xmlns:a16="http://schemas.microsoft.com/office/drawing/2014/main" id="{05813364-0E1F-AE0E-6A83-00C5E37F40C9}"/>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22008473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5" name="Picture 11">
            <a:extLst>
              <a:ext uri="{FF2B5EF4-FFF2-40B4-BE49-F238E27FC236}">
                <a16:creationId xmlns:a16="http://schemas.microsoft.com/office/drawing/2014/main" id="{DA03784D-4AD7-47DC-B7E9-48BC1F2C37E7}"/>
              </a:ext>
            </a:extLst>
          </p:cNvPr>
          <p:cNvPicPr>
            <a:picLocks noChangeAspect="1" noChangeArrowheads="1"/>
          </p:cNvPicPr>
          <p:nvPr/>
        </p:nvPicPr>
        <p:blipFill>
          <a:blip r:embed="rId3">
            <a:clrChange>
              <a:clrFrom>
                <a:srgbClr val="FFFFFF"/>
              </a:clrFrom>
              <a:clrTo>
                <a:srgbClr val="FFFFFF">
                  <a:alpha val="0"/>
                </a:srgbClr>
              </a:clrTo>
            </a:clrChange>
          </a:blip>
          <a:srcRect l="5144" r="5144"/>
          <a:stretch/>
        </p:blipFill>
        <p:spPr bwMode="auto">
          <a:xfrm>
            <a:off x="3415496" y="5204566"/>
            <a:ext cx="2721699" cy="103150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1" name="Text Box 12">
            <a:extLst>
              <a:ext uri="{FF2B5EF4-FFF2-40B4-BE49-F238E27FC236}">
                <a16:creationId xmlns:a16="http://schemas.microsoft.com/office/drawing/2014/main" id="{3FE86299-AB6E-4782-A1B9-3107E55D7AA5}"/>
              </a:ext>
            </a:extLst>
          </p:cNvPr>
          <p:cNvSpPr txBox="1">
            <a:spLocks noChangeArrowheads="1"/>
          </p:cNvSpPr>
          <p:nvPr/>
        </p:nvSpPr>
        <p:spPr bwMode="auto">
          <a:xfrm>
            <a:off x="1918845" y="4547195"/>
            <a:ext cx="5306311" cy="6565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rgbClr val="981F24"/>
                </a:solidFill>
                <a:effectLst/>
                <a:latin typeface="Calibri" panose="020F0502020204030204" pitchFamily="34" charset="0"/>
              </a:rPr>
              <a:t>Session Five: Teamwork</a:t>
            </a:r>
            <a:endParaRPr kumimoji="0" lang="en-US" altLang="en-US" sz="2800" b="0" i="0" u="none" strike="noStrike" cap="none" normalizeH="0" baseline="0" dirty="0">
              <a:ln>
                <a:noFill/>
              </a:ln>
              <a:solidFill>
                <a:srgbClr val="981F24"/>
              </a:solidFill>
              <a:effectLst/>
              <a:latin typeface="Arial" panose="020B0604020202020204" pitchFamily="34" charset="0"/>
            </a:endParaRPr>
          </a:p>
        </p:txBody>
      </p:sp>
      <p:grpSp>
        <p:nvGrpSpPr>
          <p:cNvPr id="13" name="Group 12">
            <a:extLst>
              <a:ext uri="{FF2B5EF4-FFF2-40B4-BE49-F238E27FC236}">
                <a16:creationId xmlns:a16="http://schemas.microsoft.com/office/drawing/2014/main" id="{D5B24A9D-369D-4AC1-8B95-35B66D4D1E29}"/>
              </a:ext>
            </a:extLst>
          </p:cNvPr>
          <p:cNvGrpSpPr/>
          <p:nvPr/>
        </p:nvGrpSpPr>
        <p:grpSpPr>
          <a:xfrm>
            <a:off x="2555424" y="394131"/>
            <a:ext cx="4033152" cy="3438144"/>
            <a:chOff x="2766036" y="626252"/>
            <a:chExt cx="4033152" cy="3438144"/>
          </a:xfrm>
        </p:grpSpPr>
        <p:pic>
          <p:nvPicPr>
            <p:cNvPr id="1037" name="Picture 13">
              <a:extLst>
                <a:ext uri="{FF2B5EF4-FFF2-40B4-BE49-F238E27FC236}">
                  <a16:creationId xmlns:a16="http://schemas.microsoft.com/office/drawing/2014/main" id="{19E58330-A824-4034-9132-65C4C2B58D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1675" y="626780"/>
              <a:ext cx="3397513" cy="343682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8" name="Picture 14">
              <a:extLst>
                <a:ext uri="{FF2B5EF4-FFF2-40B4-BE49-F238E27FC236}">
                  <a16:creationId xmlns:a16="http://schemas.microsoft.com/office/drawing/2014/main" id="{CECE4FBF-5047-4DEC-8A96-D86BE14A945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75011"/>
            <a:stretch>
              <a:fillRect/>
            </a:stretch>
          </p:blipFill>
          <p:spPr bwMode="auto">
            <a:xfrm rot="16200000">
              <a:off x="1523702" y="1868586"/>
              <a:ext cx="3438144" cy="95347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2" name="TextBox 1">
            <a:extLst>
              <a:ext uri="{FF2B5EF4-FFF2-40B4-BE49-F238E27FC236}">
                <a16:creationId xmlns:a16="http://schemas.microsoft.com/office/drawing/2014/main" id="{6748BB74-79B3-A095-437B-44D5985A9352}"/>
              </a:ext>
            </a:extLst>
          </p:cNvPr>
          <p:cNvSpPr txBox="1"/>
          <p:nvPr/>
        </p:nvSpPr>
        <p:spPr>
          <a:xfrm>
            <a:off x="1530656" y="6236068"/>
            <a:ext cx="6082689" cy="523220"/>
          </a:xfrm>
          <a:prstGeom prst="rect">
            <a:avLst/>
          </a:prstGeom>
          <a:noFill/>
        </p:spPr>
        <p:txBody>
          <a:bodyPr wrap="square" rtlCol="0">
            <a:spAutoFit/>
          </a:bodyPr>
          <a:lstStyle/>
          <a:p>
            <a:pPr algn="ctr"/>
            <a:r>
              <a:rPr lang="en-US" sz="1400" dirty="0">
                <a:latin typeface="+mn-lt"/>
              </a:rPr>
              <a:t>Ken Chapman and Associates, Inc.  All Rights Reserved</a:t>
            </a:r>
          </a:p>
          <a:p>
            <a:pPr algn="ctr"/>
            <a:r>
              <a:rPr lang="en-US" sz="1400" dirty="0">
                <a:latin typeface="+mn-lt"/>
              </a:rPr>
              <a:t>Not Licensed for Use Outside McWane, Inc.</a:t>
            </a:r>
          </a:p>
        </p:txBody>
      </p:sp>
    </p:spTree>
    <p:extLst>
      <p:ext uri="{BB962C8B-B14F-4D97-AF65-F5344CB8AC3E}">
        <p14:creationId xmlns:p14="http://schemas.microsoft.com/office/powerpoint/2010/main" val="35871719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7A1DB-9E2E-E6D2-D736-442EE34CBD2E}"/>
            </a:ext>
          </a:extLst>
        </p:cNvPr>
        <p:cNvGrpSpPr/>
        <p:nvPr/>
      </p:nvGrpSpPr>
      <p:grpSpPr>
        <a:xfrm>
          <a:off x="0" y="0"/>
          <a:ext cx="0" cy="0"/>
          <a:chOff x="0" y="0"/>
          <a:chExt cx="0" cy="0"/>
        </a:xfrm>
      </p:grpSpPr>
      <p:sp>
        <p:nvSpPr>
          <p:cNvPr id="8" name="Rectangle 3">
            <a:extLst>
              <a:ext uri="{FF2B5EF4-FFF2-40B4-BE49-F238E27FC236}">
                <a16:creationId xmlns:a16="http://schemas.microsoft.com/office/drawing/2014/main" id="{2353B1D2-3EF8-4685-5531-A122F59A3E08}"/>
              </a:ext>
            </a:extLst>
          </p:cNvPr>
          <p:cNvSpPr txBox="1">
            <a:spLocks noChangeArrowheads="1"/>
          </p:cNvSpPr>
          <p:nvPr/>
        </p:nvSpPr>
        <p:spPr bwMode="auto">
          <a:xfrm>
            <a:off x="457200" y="1839817"/>
            <a:ext cx="8229600" cy="4160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Font typeface="Arial" pitchFamily="-72" charset="0"/>
              <a:buNone/>
            </a:pPr>
            <a:r>
              <a:rPr lang="en-US" dirty="0"/>
              <a:t>Quote #6</a:t>
            </a:r>
            <a:endParaRPr lang="en-US" dirty="0">
              <a:solidFill>
                <a:schemeClr val="tx1"/>
              </a:solidFill>
            </a:endParaRPr>
          </a:p>
          <a:p>
            <a:pPr marL="0" indent="0" algn="ctr" defTabSz="914400" eaLnBrk="1" hangingPunct="1">
              <a:spcBef>
                <a:spcPts val="576"/>
              </a:spcBef>
              <a:buFont typeface="Arial" pitchFamily="-72" charset="0"/>
              <a:buNone/>
            </a:pPr>
            <a:endParaRPr lang="en-US" sz="1000" b="1" dirty="0">
              <a:solidFill>
                <a:schemeClr val="tx1"/>
              </a:solidFill>
            </a:endParaRPr>
          </a:p>
          <a:p>
            <a:pPr marL="0" lvl="0" indent="0" algn="ctr" eaLnBrk="1" hangingPunct="1">
              <a:spcBef>
                <a:spcPts val="576"/>
              </a:spcBef>
              <a:buClrTx/>
              <a:buNone/>
            </a:pPr>
            <a:r>
              <a:rPr lang="en-US" b="1" dirty="0">
                <a:solidFill>
                  <a:prstClr val="black"/>
                </a:solidFill>
              </a:rPr>
              <a:t>Developing the Speed of Trust requires each stage. Keep your focus on the destination: A high-performance team where everything takes less time, costs less, and produces ever-higher morale. </a:t>
            </a:r>
          </a:p>
          <a:p>
            <a:pPr marL="0" indent="0" algn="ctr" defTabSz="914400">
              <a:spcBef>
                <a:spcPts val="576"/>
              </a:spcBef>
              <a:buNone/>
            </a:pPr>
            <a:endParaRPr lang="en-US" sz="1400" b="1" dirty="0"/>
          </a:p>
          <a:p>
            <a:pPr marL="0" indent="0" algn="r" defTabSz="914400">
              <a:spcBef>
                <a:spcPts val="576"/>
              </a:spcBef>
              <a:buNone/>
            </a:pPr>
            <a:r>
              <a:rPr lang="en-US" sz="1400" dirty="0"/>
              <a:t>[Chapter 14, Page 162]</a:t>
            </a:r>
          </a:p>
        </p:txBody>
      </p:sp>
      <p:sp>
        <p:nvSpPr>
          <p:cNvPr id="7" name="Rectangle 2">
            <a:extLst>
              <a:ext uri="{FF2B5EF4-FFF2-40B4-BE49-F238E27FC236}">
                <a16:creationId xmlns:a16="http://schemas.microsoft.com/office/drawing/2014/main" id="{BA2A4941-75FC-354A-EECA-CB4367858F14}"/>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25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700" b="1" i="1" dirty="0">
                <a:solidFill>
                  <a:srgbClr val="981F23"/>
                </a:solidFill>
                <a:latin typeface="Calibri" pitchFamily="-72" charset="0"/>
              </a:rPr>
              <a:t>The Elephant in the Room</a:t>
            </a:r>
            <a:endParaRPr lang="en-US" sz="4000" b="1" i="1" dirty="0">
              <a:solidFill>
                <a:srgbClr val="981F23"/>
              </a:solidFill>
              <a:latin typeface="Calibri" pitchFamily="-72" charset="0"/>
            </a:endParaRPr>
          </a:p>
        </p:txBody>
      </p:sp>
      <p:grpSp>
        <p:nvGrpSpPr>
          <p:cNvPr id="21" name="Group 20">
            <a:extLst>
              <a:ext uri="{FF2B5EF4-FFF2-40B4-BE49-F238E27FC236}">
                <a16:creationId xmlns:a16="http://schemas.microsoft.com/office/drawing/2014/main" id="{B315A335-428E-C93A-F52F-F27258D7F2C8}"/>
              </a:ext>
            </a:extLst>
          </p:cNvPr>
          <p:cNvGrpSpPr/>
          <p:nvPr/>
        </p:nvGrpSpPr>
        <p:grpSpPr>
          <a:xfrm>
            <a:off x="-115958" y="6180760"/>
            <a:ext cx="7037150" cy="537917"/>
            <a:chOff x="-38840" y="6141167"/>
            <a:chExt cx="7037150" cy="537917"/>
          </a:xfrm>
        </p:grpSpPr>
        <p:sp>
          <p:nvSpPr>
            <p:cNvPr id="2" name="Rectangle: Rounded Corners 1">
              <a:extLst>
                <a:ext uri="{FF2B5EF4-FFF2-40B4-BE49-F238E27FC236}">
                  <a16:creationId xmlns:a16="http://schemas.microsoft.com/office/drawing/2014/main" id="{64FFCA22-EE79-8411-64C9-11501A98F1F2}"/>
                </a:ext>
              </a:extLst>
            </p:cNvPr>
            <p:cNvSpPr/>
            <p:nvPr/>
          </p:nvSpPr>
          <p:spPr>
            <a:xfrm>
              <a:off x="150078" y="6141167"/>
              <a:ext cx="6582192" cy="537771"/>
            </a:xfrm>
            <a:prstGeom prst="roundRect">
              <a:avLst/>
            </a:prstGeom>
            <a:solidFill>
              <a:schemeClr val="bg1">
                <a:lumMod val="95000"/>
              </a:schemeClr>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EB5F71D7-1332-0662-CC49-2187208C547C}"/>
                </a:ext>
              </a:extLst>
            </p:cNvPr>
            <p:cNvGrpSpPr/>
            <p:nvPr/>
          </p:nvGrpSpPr>
          <p:grpSpPr>
            <a:xfrm>
              <a:off x="1384998" y="6236967"/>
              <a:ext cx="5613312" cy="369332"/>
              <a:chOff x="127698" y="6141168"/>
              <a:chExt cx="5613312" cy="369332"/>
            </a:xfrm>
          </p:grpSpPr>
          <p:sp>
            <p:nvSpPr>
              <p:cNvPr id="9" name="TextBox 8">
                <a:extLst>
                  <a:ext uri="{FF2B5EF4-FFF2-40B4-BE49-F238E27FC236}">
                    <a16:creationId xmlns:a16="http://schemas.microsoft.com/office/drawing/2014/main" id="{B50B9E06-368B-16C5-6EFF-345A0997EB18}"/>
                  </a:ext>
                </a:extLst>
              </p:cNvPr>
              <p:cNvSpPr txBox="1"/>
              <p:nvPr/>
            </p:nvSpPr>
            <p:spPr>
              <a:xfrm>
                <a:off x="127698" y="6141168"/>
                <a:ext cx="5613312" cy="369332"/>
              </a:xfrm>
              <a:prstGeom prst="rect">
                <a:avLst/>
              </a:prstGeom>
              <a:noFill/>
            </p:spPr>
            <p:txBody>
              <a:bodyPr wrap="square" rtlCol="0">
                <a:spAutoFit/>
              </a:bodyPr>
              <a:lstStyle/>
              <a:p>
                <a:pPr algn="ctr"/>
                <a:r>
                  <a:rPr lang="en-US" sz="1800" dirty="0"/>
                  <a:t>Forming      Storming      Norming      Performing</a:t>
                </a:r>
              </a:p>
            </p:txBody>
          </p:sp>
          <p:sp>
            <p:nvSpPr>
              <p:cNvPr id="16" name="Arrow: Striped Right 15">
                <a:extLst>
                  <a:ext uri="{FF2B5EF4-FFF2-40B4-BE49-F238E27FC236}">
                    <a16:creationId xmlns:a16="http://schemas.microsoft.com/office/drawing/2014/main" id="{9720D1E9-1206-84D3-6454-4ECDE708EAD5}"/>
                  </a:ext>
                </a:extLst>
              </p:cNvPr>
              <p:cNvSpPr/>
              <p:nvPr/>
            </p:nvSpPr>
            <p:spPr>
              <a:xfrm>
                <a:off x="1387010" y="6264378"/>
                <a:ext cx="313073" cy="122911"/>
              </a:xfrm>
              <a:prstGeom prst="stripedRightArrow">
                <a:avLst/>
              </a:prstGeom>
              <a:solidFill>
                <a:schemeClr val="accent6"/>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Striped Right 16">
                <a:extLst>
                  <a:ext uri="{FF2B5EF4-FFF2-40B4-BE49-F238E27FC236}">
                    <a16:creationId xmlns:a16="http://schemas.microsoft.com/office/drawing/2014/main" id="{C7DBA6E4-446C-C4A3-82DE-D7798D23D91B}"/>
                  </a:ext>
                </a:extLst>
              </p:cNvPr>
              <p:cNvSpPr/>
              <p:nvPr/>
            </p:nvSpPr>
            <p:spPr>
              <a:xfrm>
                <a:off x="2682797" y="6269232"/>
                <a:ext cx="313073" cy="122911"/>
              </a:xfrm>
              <a:prstGeom prst="stripedRightArrow">
                <a:avLst/>
              </a:prstGeom>
              <a:solidFill>
                <a:schemeClr val="accent6"/>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Striped Right 17">
                <a:extLst>
                  <a:ext uri="{FF2B5EF4-FFF2-40B4-BE49-F238E27FC236}">
                    <a16:creationId xmlns:a16="http://schemas.microsoft.com/office/drawing/2014/main" id="{5DBAF873-C5D0-3A72-846C-EFB534149DE2}"/>
                  </a:ext>
                </a:extLst>
              </p:cNvPr>
              <p:cNvSpPr/>
              <p:nvPr/>
            </p:nvSpPr>
            <p:spPr>
              <a:xfrm>
                <a:off x="3915243" y="6269232"/>
                <a:ext cx="313073" cy="122911"/>
              </a:xfrm>
              <a:prstGeom prst="stripedRightArrow">
                <a:avLst/>
              </a:prstGeom>
              <a:solidFill>
                <a:schemeClr val="accent6"/>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Rectangle: Rounded Corners 5">
              <a:extLst>
                <a:ext uri="{FF2B5EF4-FFF2-40B4-BE49-F238E27FC236}">
                  <a16:creationId xmlns:a16="http://schemas.microsoft.com/office/drawing/2014/main" id="{C1A7388F-A98B-4159-5A4A-CED9588973E1}"/>
                </a:ext>
              </a:extLst>
            </p:cNvPr>
            <p:cNvSpPr/>
            <p:nvPr/>
          </p:nvSpPr>
          <p:spPr>
            <a:xfrm>
              <a:off x="150077" y="6141167"/>
              <a:ext cx="1511519" cy="537772"/>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117B0AC1-1295-297B-0D54-28785B18B74B}"/>
                </a:ext>
              </a:extLst>
            </p:cNvPr>
            <p:cNvSpPr txBox="1"/>
            <p:nvPr/>
          </p:nvSpPr>
          <p:spPr>
            <a:xfrm>
              <a:off x="-38840" y="6155864"/>
              <a:ext cx="1864678" cy="523220"/>
            </a:xfrm>
            <a:prstGeom prst="rect">
              <a:avLst/>
            </a:prstGeom>
            <a:noFill/>
          </p:spPr>
          <p:txBody>
            <a:bodyPr wrap="square" rtlCol="0">
              <a:spAutoFit/>
            </a:bodyPr>
            <a:lstStyle/>
            <a:p>
              <a:pPr algn="ctr"/>
              <a:r>
                <a:rPr lang="en-US" sz="1400" dirty="0">
                  <a:solidFill>
                    <a:schemeClr val="bg1"/>
                  </a:solidFill>
                  <a:effectLst>
                    <a:outerShdw blurRad="50800" dist="38100" dir="13500000" algn="br" rotWithShape="0">
                      <a:prstClr val="black">
                        <a:alpha val="40000"/>
                      </a:prstClr>
                    </a:outerShdw>
                  </a:effectLst>
                </a:rPr>
                <a:t>4 Stages of Team Development</a:t>
              </a:r>
            </a:p>
          </p:txBody>
        </p:sp>
      </p:grpSp>
      <p:sp>
        <p:nvSpPr>
          <p:cNvPr id="3" name="Footer Placeholder 1">
            <a:extLst>
              <a:ext uri="{FF2B5EF4-FFF2-40B4-BE49-F238E27FC236}">
                <a16:creationId xmlns:a16="http://schemas.microsoft.com/office/drawing/2014/main" id="{22FCCB9C-CA5F-9B8E-5888-CBBF44C8B913}"/>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4" name="Picture 3">
            <a:extLst>
              <a:ext uri="{FF2B5EF4-FFF2-40B4-BE49-F238E27FC236}">
                <a16:creationId xmlns:a16="http://schemas.microsoft.com/office/drawing/2014/main" id="{56340AB1-9D75-9741-776C-A86602F7D689}"/>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31185966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7" name="Rectangle 6"/>
          <p:cNvSpPr>
            <a:spLocks noChangeArrowheads="1"/>
          </p:cNvSpPr>
          <p:nvPr/>
        </p:nvSpPr>
        <p:spPr bwMode="auto">
          <a:xfrm>
            <a:off x="3446463" y="4665663"/>
            <a:ext cx="184150" cy="366712"/>
          </a:xfrm>
          <a:prstGeom prst="rect">
            <a:avLst/>
          </a:prstGeom>
          <a:noFill/>
          <a:ln w="9525">
            <a:noFill/>
            <a:miter lim="800000"/>
            <a:headEnd/>
            <a:tailEnd/>
          </a:ln>
        </p:spPr>
        <p:txBody>
          <a:bodyPr wrap="none">
            <a:prstTxWarp prst="textNoShape">
              <a:avLst/>
            </a:prstTxWarp>
            <a:spAutoFit/>
          </a:bodyPr>
          <a:lstStyle/>
          <a:p>
            <a:endParaRPr lang="en-US" sz="1800" dirty="0"/>
          </a:p>
        </p:txBody>
      </p:sp>
      <p:pic>
        <p:nvPicPr>
          <p:cNvPr id="4" name="Picture 3"/>
          <p:cNvPicPr>
            <a:picLocks noChangeAspect="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622" y="75430"/>
            <a:ext cx="4408370" cy="1115213"/>
          </a:xfrm>
          <a:prstGeom prst="rect">
            <a:avLst/>
          </a:prstGeom>
        </p:spPr>
      </p:pic>
      <p:pic>
        <p:nvPicPr>
          <p:cNvPr id="8" name="Picture 7" descr="A picture containing device&#10;&#10;Description automatically generated">
            <a:extLst>
              <a:ext uri="{FF2B5EF4-FFF2-40B4-BE49-F238E27FC236}">
                <a16:creationId xmlns:a16="http://schemas.microsoft.com/office/drawing/2014/main" id="{893E7B6B-FCF9-4AD3-9D5F-CB9B25555223}"/>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830380" y="1163761"/>
            <a:ext cx="5495794" cy="5495794"/>
          </a:xfrm>
          <a:prstGeom prst="rect">
            <a:avLst/>
          </a:prstGeom>
        </p:spPr>
      </p:pic>
      <p:grpSp>
        <p:nvGrpSpPr>
          <p:cNvPr id="11" name="Group 10">
            <a:extLst>
              <a:ext uri="{FF2B5EF4-FFF2-40B4-BE49-F238E27FC236}">
                <a16:creationId xmlns:a16="http://schemas.microsoft.com/office/drawing/2014/main" id="{4B0735BB-8B40-4F28-914F-AA6B38CE6723}"/>
              </a:ext>
            </a:extLst>
          </p:cNvPr>
          <p:cNvGrpSpPr/>
          <p:nvPr/>
        </p:nvGrpSpPr>
        <p:grpSpPr>
          <a:xfrm rot="-2700000">
            <a:off x="2428099" y="1812957"/>
            <a:ext cx="4285293" cy="4207369"/>
            <a:chOff x="2428099" y="910132"/>
            <a:chExt cx="4285293" cy="4207369"/>
          </a:xfrm>
          <a:effectLst/>
        </p:grpSpPr>
        <p:pic>
          <p:nvPicPr>
            <p:cNvPr id="12" name="Picture 11">
              <a:extLst>
                <a:ext uri="{FF2B5EF4-FFF2-40B4-BE49-F238E27FC236}">
                  <a16:creationId xmlns:a16="http://schemas.microsoft.com/office/drawing/2014/main" id="{DA1D52D7-70B6-4C6C-8E7A-AFDC67546D03}"/>
                </a:ext>
              </a:extLst>
            </p:cNvPr>
            <p:cNvPicPr>
              <a:picLocks/>
            </p:cNvPicPr>
            <p:nvPr/>
          </p:nvPicPr>
          <p:blipFill rotWithShape="1">
            <a:blip r:embed="rId5"/>
            <a:srcRect l="28475" t="17188" r="16586" b="28997"/>
            <a:stretch/>
          </p:blipFill>
          <p:spPr>
            <a:xfrm>
              <a:off x="3055792" y="910132"/>
              <a:ext cx="3657600" cy="3657600"/>
            </a:xfrm>
            <a:prstGeom prst="rect">
              <a:avLst/>
            </a:prstGeom>
          </p:spPr>
        </p:pic>
        <p:pic>
          <p:nvPicPr>
            <p:cNvPr id="13" name="Picture 12">
              <a:extLst>
                <a:ext uri="{FF2B5EF4-FFF2-40B4-BE49-F238E27FC236}">
                  <a16:creationId xmlns:a16="http://schemas.microsoft.com/office/drawing/2014/main" id="{27E344D5-21B2-40A3-B5A2-8302275B547F}"/>
                </a:ext>
              </a:extLst>
            </p:cNvPr>
            <p:cNvPicPr>
              <a:picLocks/>
            </p:cNvPicPr>
            <p:nvPr/>
          </p:nvPicPr>
          <p:blipFill rotWithShape="1">
            <a:blip r:embed="rId5"/>
            <a:srcRect l="28475" t="17188" r="16586" b="28997"/>
            <a:stretch/>
          </p:blipFill>
          <p:spPr>
            <a:xfrm rot="10800000">
              <a:off x="2428099" y="1459901"/>
              <a:ext cx="3657600" cy="3657600"/>
            </a:xfrm>
            <a:prstGeom prst="rect">
              <a:avLst/>
            </a:prstGeom>
          </p:spPr>
        </p:pic>
      </p:grpSp>
      <p:pic>
        <p:nvPicPr>
          <p:cNvPr id="2" name="Picture 1">
            <a:extLst>
              <a:ext uri="{FF2B5EF4-FFF2-40B4-BE49-F238E27FC236}">
                <a16:creationId xmlns:a16="http://schemas.microsoft.com/office/drawing/2014/main" id="{823B0293-8FC9-4E1D-B933-D3446433192F}"/>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135609" y="6197547"/>
            <a:ext cx="548439" cy="548439"/>
          </a:xfrm>
          <a:prstGeom prst="rect">
            <a:avLst/>
          </a:prstGeom>
        </p:spPr>
      </p:pic>
      <p:sp>
        <p:nvSpPr>
          <p:cNvPr id="3" name="Footer Placeholder 1">
            <a:extLst>
              <a:ext uri="{FF2B5EF4-FFF2-40B4-BE49-F238E27FC236}">
                <a16:creationId xmlns:a16="http://schemas.microsoft.com/office/drawing/2014/main" id="{8FC9A922-537F-F740-F16D-022299C73075}"/>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5" name="Picture 4">
            <a:extLst>
              <a:ext uri="{FF2B5EF4-FFF2-40B4-BE49-F238E27FC236}">
                <a16:creationId xmlns:a16="http://schemas.microsoft.com/office/drawing/2014/main" id="{8B599CA7-7C16-85F2-EFE5-418F55AD3635}"/>
              </a:ext>
            </a:extLst>
          </p:cNvPr>
          <p:cNvPicPr>
            <a:picLocks noChangeAspect="1"/>
          </p:cNvPicPr>
          <p:nvPr/>
        </p:nvPicPr>
        <p:blipFill>
          <a:blip r:embed="rId7"/>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159490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Date Placeholder 3"/>
          <p:cNvSpPr txBox="1">
            <a:spLocks noGrp="1"/>
          </p:cNvSpPr>
          <p:nvPr/>
        </p:nvSpPr>
        <p:spPr bwMode="auto">
          <a:xfrm>
            <a:off x="0" y="6596063"/>
            <a:ext cx="3276600" cy="261937"/>
          </a:xfrm>
          <a:prstGeom prst="rect">
            <a:avLst/>
          </a:prstGeom>
          <a:noFill/>
          <a:ln w="9525">
            <a:noFill/>
            <a:miter lim="800000"/>
            <a:headEnd/>
            <a:tailEnd/>
          </a:ln>
        </p:spPr>
        <p:txBody>
          <a:bodyPr lIns="91432" tIns="45715" rIns="91432" bIns="45715" anchor="ctr">
            <a:prstTxWarp prst="textNoShape">
              <a:avLst/>
            </a:prstTxWarp>
          </a:bodyPr>
          <a:lstStyle/>
          <a:p>
            <a:pPr defTabSz="914400" eaLnBrk="0" hangingPunct="0"/>
            <a:endParaRPr lang="en-US" sz="1100" b="0">
              <a:solidFill>
                <a:srgbClr val="948A54"/>
              </a:solidFill>
              <a:latin typeface="Verdana" pitchFamily="-72" charset="0"/>
            </a:endParaRPr>
          </a:p>
        </p:txBody>
      </p:sp>
      <p:sp>
        <p:nvSpPr>
          <p:cNvPr id="2" name="Frame 1">
            <a:extLst>
              <a:ext uri="{FF2B5EF4-FFF2-40B4-BE49-F238E27FC236}">
                <a16:creationId xmlns:a16="http://schemas.microsoft.com/office/drawing/2014/main" id="{E8DAAC3E-9C2C-4237-9F53-45FCCEB3FDF5}"/>
              </a:ext>
            </a:extLst>
          </p:cNvPr>
          <p:cNvSpPr/>
          <p:nvPr/>
        </p:nvSpPr>
        <p:spPr>
          <a:xfrm>
            <a:off x="-157842" y="-59960"/>
            <a:ext cx="9459685" cy="7106332"/>
          </a:xfrm>
          <a:prstGeom prst="frame">
            <a:avLst>
              <a:gd name="adj1" fmla="val 16176"/>
            </a:avLst>
          </a:prstGeom>
          <a:solidFill>
            <a:srgbClr val="991F2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54DEBA29-DCAD-4BD5-8774-961474A8FAD8}"/>
              </a:ext>
            </a:extLst>
          </p:cNvPr>
          <p:cNvSpPr txBox="1"/>
          <p:nvPr/>
        </p:nvSpPr>
        <p:spPr>
          <a:xfrm>
            <a:off x="1147060" y="145462"/>
            <a:ext cx="6849880" cy="707886"/>
          </a:xfrm>
          <a:prstGeom prst="rect">
            <a:avLst/>
          </a:prstGeom>
          <a:noFill/>
        </p:spPr>
        <p:txBody>
          <a:bodyPr wrap="square" rtlCol="0">
            <a:spAutoFit/>
          </a:bodyPr>
          <a:lstStyle/>
          <a:p>
            <a:pPr algn="ctr"/>
            <a:r>
              <a:rPr lang="en-US" sz="4000" b="1" dirty="0">
                <a:solidFill>
                  <a:schemeClr val="bg1">
                    <a:lumMod val="65000"/>
                  </a:schemeClr>
                </a:solidFill>
                <a:latin typeface="+mj-lt"/>
              </a:rPr>
              <a:t>Pause for Team Discussion</a:t>
            </a:r>
          </a:p>
        </p:txBody>
      </p:sp>
      <p:pic>
        <p:nvPicPr>
          <p:cNvPr id="6" name="Picture 5">
            <a:extLst>
              <a:ext uri="{FF2B5EF4-FFF2-40B4-BE49-F238E27FC236}">
                <a16:creationId xmlns:a16="http://schemas.microsoft.com/office/drawing/2014/main" id="{1E4FA322-35D7-4664-BDE3-5746FF3459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9336" y="1341882"/>
            <a:ext cx="5565647" cy="4174236"/>
          </a:xfrm>
          <a:prstGeom prst="rect">
            <a:avLst/>
          </a:prstGeom>
        </p:spPr>
      </p:pic>
      <p:sp>
        <p:nvSpPr>
          <p:cNvPr id="7" name="Footer Placeholder 1">
            <a:extLst>
              <a:ext uri="{FF2B5EF4-FFF2-40B4-BE49-F238E27FC236}">
                <a16:creationId xmlns:a16="http://schemas.microsoft.com/office/drawing/2014/main" id="{D0CA2F84-A872-7B80-3194-4E105FD9C276}"/>
              </a:ext>
            </a:extLst>
          </p:cNvPr>
          <p:cNvSpPr>
            <a:spLocks noGrp="1"/>
          </p:cNvSpPr>
          <p:nvPr>
            <p:ph type="ftr" sz="quarter" idx="11"/>
          </p:nvPr>
        </p:nvSpPr>
        <p:spPr>
          <a:xfrm>
            <a:off x="6862814" y="6454272"/>
            <a:ext cx="2223436" cy="365125"/>
          </a:xfrm>
        </p:spPr>
        <p:txBody>
          <a:bodyPr/>
          <a:lstStyle/>
          <a:p>
            <a:r>
              <a:rPr lang="en-US" dirty="0">
                <a:solidFill>
                  <a:schemeClr val="bg1"/>
                </a:solidFill>
              </a:rPr>
              <a:t>© Ken Chapman and Associates, Inc.</a:t>
            </a:r>
          </a:p>
          <a:p>
            <a:r>
              <a:rPr lang="en-US" dirty="0">
                <a:solidFill>
                  <a:schemeClr val="bg1"/>
                </a:solidFill>
              </a:rPr>
              <a:t>Not for use outside of McWane, Inc. </a:t>
            </a:r>
          </a:p>
        </p:txBody>
      </p:sp>
      <p:pic>
        <p:nvPicPr>
          <p:cNvPr id="8" name="Picture 7">
            <a:extLst>
              <a:ext uri="{FF2B5EF4-FFF2-40B4-BE49-F238E27FC236}">
                <a16:creationId xmlns:a16="http://schemas.microsoft.com/office/drawing/2014/main" id="{A5A5EDF3-E201-3950-AC9E-BA4D49BE30C2}"/>
              </a:ext>
            </a:extLst>
          </p:cNvPr>
          <p:cNvPicPr>
            <a:picLocks noChangeAspect="1"/>
          </p:cNvPicPr>
          <p:nvPr/>
        </p:nvPicPr>
        <p:blipFill>
          <a:blip r:embed="rId4">
            <a:duotone>
              <a:schemeClr val="bg2">
                <a:shade val="45000"/>
                <a:satMod val="135000"/>
              </a:schemeClr>
              <a:prstClr val="white"/>
            </a:duotone>
          </a:blip>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6129520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2782DCE-6126-5D28-9DD8-3575374E2150}"/>
              </a:ext>
            </a:extLst>
          </p:cNvPr>
          <p:cNvSpPr txBox="1"/>
          <p:nvPr/>
        </p:nvSpPr>
        <p:spPr>
          <a:xfrm>
            <a:off x="1122218" y="1634836"/>
            <a:ext cx="6899564" cy="3416320"/>
          </a:xfrm>
          <a:prstGeom prst="rect">
            <a:avLst/>
          </a:prstGeom>
          <a:noFill/>
        </p:spPr>
        <p:txBody>
          <a:bodyPr wrap="square" rtlCol="0">
            <a:spAutoFit/>
          </a:bodyPr>
          <a:lstStyle/>
          <a:p>
            <a:pPr algn="ctr"/>
            <a:r>
              <a:rPr lang="en-US" dirty="0"/>
              <a:t>Hide the slides you will not be using.</a:t>
            </a:r>
          </a:p>
          <a:p>
            <a:pPr algn="ctr"/>
            <a:endParaRPr lang="en-US" dirty="0"/>
          </a:p>
          <a:p>
            <a:pPr algn="ctr"/>
            <a:r>
              <a:rPr lang="en-US" dirty="0"/>
              <a:t>CUP TOWER CHALLENGE #1</a:t>
            </a:r>
          </a:p>
          <a:p>
            <a:pPr algn="ctr"/>
            <a:r>
              <a:rPr lang="en-US" dirty="0"/>
              <a:t>Slides 24-28</a:t>
            </a:r>
          </a:p>
          <a:p>
            <a:pPr algn="ctr"/>
            <a:endParaRPr lang="en-US" dirty="0"/>
          </a:p>
          <a:p>
            <a:pPr algn="ctr"/>
            <a:r>
              <a:rPr lang="en-US" dirty="0"/>
              <a:t>CUP TOWER CHALLENGE #2</a:t>
            </a:r>
          </a:p>
          <a:p>
            <a:pPr algn="ctr"/>
            <a:r>
              <a:rPr lang="en-US" dirty="0"/>
              <a:t>Slides 29-32</a:t>
            </a:r>
          </a:p>
          <a:p>
            <a:pPr algn="ctr"/>
            <a:endParaRPr lang="en-US" dirty="0"/>
          </a:p>
          <a:p>
            <a:pPr algn="ctr"/>
            <a:endParaRPr lang="en-US" dirty="0"/>
          </a:p>
        </p:txBody>
      </p:sp>
      <p:sp>
        <p:nvSpPr>
          <p:cNvPr id="2" name="Footer Placeholder 1">
            <a:extLst>
              <a:ext uri="{FF2B5EF4-FFF2-40B4-BE49-F238E27FC236}">
                <a16:creationId xmlns:a16="http://schemas.microsoft.com/office/drawing/2014/main" id="{9B325AA3-E3E9-E7E7-6810-CE5ADD7F0B43}"/>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6" name="Picture 5">
            <a:extLst>
              <a:ext uri="{FF2B5EF4-FFF2-40B4-BE49-F238E27FC236}">
                <a16:creationId xmlns:a16="http://schemas.microsoft.com/office/drawing/2014/main" id="{B5053E18-C315-FD20-E2F0-221FDF6A9065}"/>
              </a:ext>
            </a:extLst>
          </p:cNvPr>
          <p:cNvPicPr>
            <a:picLocks noChangeAspect="1"/>
          </p:cNvPicPr>
          <p:nvPr/>
        </p:nvPicPr>
        <p:blipFill>
          <a:blip r:embed="rId2"/>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24151859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211" name="Rectangle 3"/>
          <p:cNvSpPr>
            <a:spLocks noGrp="1" noChangeArrowheads="1"/>
          </p:cNvSpPr>
          <p:nvPr>
            <p:ph type="body" idx="1"/>
          </p:nvPr>
        </p:nvSpPr>
        <p:spPr>
          <a:xfrm>
            <a:off x="457200" y="1163320"/>
            <a:ext cx="8229600" cy="5406244"/>
          </a:xfrm>
        </p:spPr>
        <p:txBody>
          <a:bodyPr>
            <a:normAutofit fontScale="77500" lnSpcReduction="20000"/>
          </a:bodyPr>
          <a:lstStyle/>
          <a:p>
            <a:pPr algn="ctr">
              <a:buNone/>
            </a:pPr>
            <a:r>
              <a:rPr lang="en-US" sz="2800" dirty="0"/>
              <a:t>Work with your team to build a tower exactly like the model tower that has already been built. </a:t>
            </a:r>
          </a:p>
          <a:p>
            <a:pPr algn="ctr">
              <a:buNone/>
            </a:pPr>
            <a:endParaRPr lang="en-US" sz="1900" u="sng" dirty="0"/>
          </a:p>
          <a:p>
            <a:pPr algn="ctr">
              <a:buNone/>
            </a:pPr>
            <a:r>
              <a:rPr lang="en-US" sz="2800" dirty="0"/>
              <a:t>Each team member will have one role and one role only based on the color of the dot you chose:</a:t>
            </a:r>
          </a:p>
          <a:p>
            <a:pPr algn="ctr">
              <a:buNone/>
            </a:pPr>
            <a:endParaRPr lang="en-US" sz="1900" dirty="0"/>
          </a:p>
          <a:p>
            <a:pPr>
              <a:buNone/>
            </a:pPr>
            <a:r>
              <a:rPr lang="en-US" sz="2800" dirty="0"/>
              <a:t>	</a:t>
            </a:r>
            <a:r>
              <a:rPr lang="en-US" sz="2800" b="1" dirty="0"/>
              <a:t>SCOUT</a:t>
            </a:r>
            <a:r>
              <a:rPr lang="en-US" sz="2800" dirty="0"/>
              <a:t>: may look at the example tower and report back to the team</a:t>
            </a:r>
          </a:p>
          <a:p>
            <a:pPr>
              <a:buNone/>
            </a:pPr>
            <a:r>
              <a:rPr lang="en-US" sz="2800" dirty="0"/>
              <a:t>	</a:t>
            </a:r>
            <a:r>
              <a:rPr lang="en-US" sz="2800" b="1" dirty="0"/>
              <a:t>BUILDER</a:t>
            </a:r>
            <a:r>
              <a:rPr lang="en-US" sz="2800" dirty="0"/>
              <a:t>: may construct the tower using the building materials</a:t>
            </a:r>
          </a:p>
          <a:p>
            <a:pPr>
              <a:buNone/>
            </a:pPr>
            <a:r>
              <a:rPr lang="en-US" sz="2800" dirty="0"/>
              <a:t>	</a:t>
            </a:r>
            <a:r>
              <a:rPr lang="en-US" sz="2800" b="1" dirty="0"/>
              <a:t>COMMUNICATOR</a:t>
            </a:r>
            <a:r>
              <a:rPr lang="en-US" sz="2800" dirty="0"/>
              <a:t>: may speak privately to the Communicator from another team </a:t>
            </a:r>
          </a:p>
          <a:p>
            <a:pPr>
              <a:buNone/>
            </a:pPr>
            <a:r>
              <a:rPr lang="en-US" sz="2800" dirty="0"/>
              <a:t>	</a:t>
            </a:r>
            <a:r>
              <a:rPr lang="en-US" sz="2800" b="1" dirty="0"/>
              <a:t>FACILITATOR LIAISON</a:t>
            </a:r>
            <a:r>
              <a:rPr lang="en-US" sz="2800" dirty="0"/>
              <a:t>: may speak privately to your facilitators. </a:t>
            </a:r>
            <a:r>
              <a:rPr lang="en-US" sz="2800" i="1" dirty="0"/>
              <a:t>(If your team only has three team members, your Communicator will also serve as the Facilitator Liaison.)</a:t>
            </a:r>
          </a:p>
          <a:p>
            <a:pPr algn="ctr">
              <a:buNone/>
            </a:pPr>
            <a:endParaRPr lang="en-US" sz="1900" dirty="0"/>
          </a:p>
          <a:p>
            <a:pPr algn="ctr">
              <a:buNone/>
            </a:pPr>
            <a:r>
              <a:rPr lang="en-US" sz="2800" dirty="0"/>
              <a:t>Do not open your bag until you are instructed to do so.</a:t>
            </a:r>
          </a:p>
          <a:p>
            <a:pPr algn="ctr">
              <a:buNone/>
            </a:pPr>
            <a:r>
              <a:rPr lang="en-US" sz="2800" dirty="0"/>
              <a:t>Your team will have 12 minutes from the announced start to       successfully build your tower.</a:t>
            </a:r>
          </a:p>
        </p:txBody>
      </p:sp>
      <p:sp>
        <p:nvSpPr>
          <p:cNvPr id="10" name="Title 1">
            <a:extLst>
              <a:ext uri="{FF2B5EF4-FFF2-40B4-BE49-F238E27FC236}">
                <a16:creationId xmlns:a16="http://schemas.microsoft.com/office/drawing/2014/main" id="{61696272-2F62-4E95-A0A6-FF697343D048}"/>
              </a:ext>
            </a:extLst>
          </p:cNvPr>
          <p:cNvSpPr txBox="1">
            <a:spLocks/>
          </p:cNvSpPr>
          <p:nvPr/>
        </p:nvSpPr>
        <p:spPr bwMode="auto">
          <a:xfrm>
            <a:off x="82296" y="317145"/>
            <a:ext cx="8979408" cy="978408"/>
          </a:xfrm>
          <a:prstGeom prst="rect">
            <a:avLst/>
          </a:prstGeom>
          <a:noFill/>
        </p:spPr>
        <p:txBody>
          <a:bodyPr vert="horz" wrap="square" lIns="91432" tIns="45715" rIns="91432" bIns="45715" numCol="1" rtlCol="0" anchor="ctr" anchorCtr="0" compatLnSpc="1">
            <a:prstTxWarp prst="textNoShape">
              <a:avLst/>
            </a:prstTxWarp>
            <a:normAutofit/>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r>
              <a:rPr lang="en-US" sz="3600" b="1" dirty="0">
                <a:solidFill>
                  <a:srgbClr val="991F23"/>
                </a:solidFill>
                <a:latin typeface="Calibri" pitchFamily="-72" charset="0"/>
              </a:rPr>
              <a:t>A Team Challenge</a:t>
            </a:r>
          </a:p>
        </p:txBody>
      </p:sp>
      <p:sp>
        <p:nvSpPr>
          <p:cNvPr id="2" name="Footer Placeholder 1">
            <a:extLst>
              <a:ext uri="{FF2B5EF4-FFF2-40B4-BE49-F238E27FC236}">
                <a16:creationId xmlns:a16="http://schemas.microsoft.com/office/drawing/2014/main" id="{0E3FA9EA-7E38-EA4B-73FC-960932E0CD2B}"/>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3" name="Picture 2">
            <a:extLst>
              <a:ext uri="{FF2B5EF4-FFF2-40B4-BE49-F238E27FC236}">
                <a16:creationId xmlns:a16="http://schemas.microsoft.com/office/drawing/2014/main" id="{C06D1A3F-3750-14E5-7C94-15077275D906}"/>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246782904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82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7821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78211">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78211">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78211">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78211">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78211">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78211">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8211"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211" name="Rectangle 3"/>
          <p:cNvSpPr>
            <a:spLocks noGrp="1" noChangeArrowheads="1"/>
          </p:cNvSpPr>
          <p:nvPr>
            <p:ph type="body" idx="1"/>
          </p:nvPr>
        </p:nvSpPr>
        <p:spPr>
          <a:xfrm>
            <a:off x="457200" y="2504173"/>
            <a:ext cx="8229600" cy="3703588"/>
          </a:xfrm>
        </p:spPr>
        <p:txBody>
          <a:bodyPr>
            <a:normAutofit/>
          </a:bodyPr>
          <a:lstStyle/>
          <a:p>
            <a:pPr marL="114300" indent="0" algn="ctr">
              <a:buNone/>
            </a:pPr>
            <a:r>
              <a:rPr lang="en-US" sz="2800" b="1" u="sng" dirty="0">
                <a:solidFill>
                  <a:srgbClr val="991F23"/>
                </a:solidFill>
              </a:rPr>
              <a:t>Successful Team(s)</a:t>
            </a:r>
            <a:r>
              <a:rPr lang="en-US" sz="2800" dirty="0">
                <a:solidFill>
                  <a:srgbClr val="991F23"/>
                </a:solidFill>
              </a:rPr>
              <a:t>:</a:t>
            </a:r>
          </a:p>
          <a:p>
            <a:pPr marL="114300" indent="0" algn="ctr">
              <a:buNone/>
            </a:pPr>
            <a:r>
              <a:rPr lang="en-US" sz="2800" dirty="0">
                <a:cs typeface="Arial" panose="020B0604020202020204" pitchFamily="34" charset="0"/>
              </a:rPr>
              <a:t>What contributed to your success?</a:t>
            </a:r>
          </a:p>
          <a:p>
            <a:pPr marL="114300" indent="0" algn="ctr">
              <a:buNone/>
            </a:pPr>
            <a:r>
              <a:rPr lang="en-US" sz="2800" dirty="0">
                <a:cs typeface="Arial" panose="020B0604020202020204" pitchFamily="34" charset="0"/>
              </a:rPr>
              <a:t>Is there something you would do differently?</a:t>
            </a:r>
          </a:p>
          <a:p>
            <a:pPr marL="114300" indent="0" algn="ctr">
              <a:buNone/>
            </a:pPr>
            <a:endParaRPr lang="en-US" sz="2800" dirty="0">
              <a:cs typeface="Arial" panose="020B0604020202020204" pitchFamily="34" charset="0"/>
            </a:endParaRPr>
          </a:p>
          <a:p>
            <a:pPr marL="114300" indent="0" algn="ctr">
              <a:buNone/>
            </a:pPr>
            <a:r>
              <a:rPr lang="en-US" sz="2800" b="1" u="sng" dirty="0">
                <a:solidFill>
                  <a:srgbClr val="991F23"/>
                </a:solidFill>
                <a:cs typeface="Arial" panose="020B0604020202020204" pitchFamily="34" charset="0"/>
              </a:rPr>
              <a:t>Other Teams</a:t>
            </a:r>
            <a:r>
              <a:rPr lang="en-US" sz="2800" dirty="0">
                <a:solidFill>
                  <a:srgbClr val="991F23"/>
                </a:solidFill>
                <a:cs typeface="Arial" panose="020B0604020202020204" pitchFamily="34" charset="0"/>
              </a:rPr>
              <a:t>:</a:t>
            </a:r>
          </a:p>
          <a:p>
            <a:pPr marL="114300" indent="0" algn="ctr">
              <a:buNone/>
            </a:pPr>
            <a:r>
              <a:rPr lang="en-US" sz="2800" dirty="0">
                <a:cs typeface="Arial" panose="020B0604020202020204" pitchFamily="34" charset="0"/>
              </a:rPr>
              <a:t>What stood in the way of your success?</a:t>
            </a:r>
          </a:p>
          <a:p>
            <a:pPr marL="114300" indent="0" algn="ctr">
              <a:buNone/>
            </a:pPr>
            <a:r>
              <a:rPr lang="en-US" sz="2800" dirty="0">
                <a:cs typeface="Arial" panose="020B0604020202020204" pitchFamily="34" charset="0"/>
              </a:rPr>
              <a:t>What would you have done differently?</a:t>
            </a:r>
          </a:p>
          <a:p>
            <a:pPr marL="114300" indent="0" algn="ctr">
              <a:buNone/>
            </a:pPr>
            <a:endParaRPr lang="en-US" sz="2800" dirty="0">
              <a:cs typeface="Arial" panose="020B0604020202020204" pitchFamily="34" charset="0"/>
            </a:endParaRPr>
          </a:p>
          <a:p>
            <a:pPr algn="ctr"/>
            <a:endParaRPr lang="en-US" sz="2800" dirty="0">
              <a:cs typeface="Arial" panose="020B0604020202020204" pitchFamily="34" charset="0"/>
            </a:endParaRPr>
          </a:p>
        </p:txBody>
      </p:sp>
      <p:sp>
        <p:nvSpPr>
          <p:cNvPr id="12" name="Rectangle 2">
            <a:extLst>
              <a:ext uri="{FF2B5EF4-FFF2-40B4-BE49-F238E27FC236}">
                <a16:creationId xmlns:a16="http://schemas.microsoft.com/office/drawing/2014/main" id="{0A35114A-634E-4C36-A1D2-F3F6B8C9D709}"/>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a:lnSpc>
                <a:spcPct val="90000"/>
              </a:lnSpc>
            </a:pPr>
            <a:r>
              <a:rPr lang="en-US" sz="3700" b="1" dirty="0">
                <a:solidFill>
                  <a:srgbClr val="991F23"/>
                </a:solidFill>
                <a:latin typeface="Calibri" pitchFamily="-72" charset="0"/>
              </a:rPr>
              <a:t>A Team Challenge</a:t>
            </a:r>
            <a:br>
              <a:rPr lang="en-US" sz="3200" b="1" dirty="0">
                <a:solidFill>
                  <a:srgbClr val="000066"/>
                </a:solidFill>
              </a:rPr>
            </a:br>
            <a:r>
              <a:rPr lang="en-US" sz="2900" i="1" dirty="0">
                <a:solidFill>
                  <a:schemeClr val="accent6"/>
                </a:solidFill>
                <a:latin typeface="Calibri" pitchFamily="-72" charset="0"/>
              </a:rPr>
              <a:t>The “Take Aways”</a:t>
            </a:r>
            <a:endParaRPr lang="en-US" sz="2800" i="1" dirty="0">
              <a:solidFill>
                <a:schemeClr val="accent6"/>
              </a:solidFill>
            </a:endParaRPr>
          </a:p>
        </p:txBody>
      </p:sp>
      <p:sp>
        <p:nvSpPr>
          <p:cNvPr id="2" name="TextBox 1">
            <a:extLst>
              <a:ext uri="{FF2B5EF4-FFF2-40B4-BE49-F238E27FC236}">
                <a16:creationId xmlns:a16="http://schemas.microsoft.com/office/drawing/2014/main" id="{53D18E56-D37D-4264-AC82-411E9F3EAB0B}"/>
              </a:ext>
            </a:extLst>
          </p:cNvPr>
          <p:cNvSpPr txBox="1"/>
          <p:nvPr/>
        </p:nvSpPr>
        <p:spPr>
          <a:xfrm>
            <a:off x="629920" y="1943956"/>
            <a:ext cx="7040880" cy="461665"/>
          </a:xfrm>
          <a:prstGeom prst="rect">
            <a:avLst/>
          </a:prstGeom>
          <a:noFill/>
        </p:spPr>
        <p:txBody>
          <a:bodyPr wrap="square" rtlCol="0">
            <a:spAutoFit/>
          </a:bodyPr>
          <a:lstStyle/>
          <a:p>
            <a:r>
              <a:rPr lang="en-US" dirty="0"/>
              <a:t>Discuss in your teams:</a:t>
            </a:r>
          </a:p>
        </p:txBody>
      </p:sp>
      <p:sp>
        <p:nvSpPr>
          <p:cNvPr id="3" name="Footer Placeholder 1">
            <a:extLst>
              <a:ext uri="{FF2B5EF4-FFF2-40B4-BE49-F238E27FC236}">
                <a16:creationId xmlns:a16="http://schemas.microsoft.com/office/drawing/2014/main" id="{FBB64475-6FD3-17F4-93A3-BA17217B05E7}"/>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4" name="Picture 3">
            <a:extLst>
              <a:ext uri="{FF2B5EF4-FFF2-40B4-BE49-F238E27FC236}">
                <a16:creationId xmlns:a16="http://schemas.microsoft.com/office/drawing/2014/main" id="{63AACBF7-E0A6-EE1A-E3D0-E8143432C05F}"/>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276987495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82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782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782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78211">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78211">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7821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8211"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211" name="Rectangle 3"/>
          <p:cNvSpPr>
            <a:spLocks noGrp="1" noChangeArrowheads="1"/>
          </p:cNvSpPr>
          <p:nvPr>
            <p:ph type="body" idx="1"/>
          </p:nvPr>
        </p:nvSpPr>
        <p:spPr>
          <a:xfrm>
            <a:off x="204441" y="1447800"/>
            <a:ext cx="8857263" cy="5024388"/>
          </a:xfrm>
        </p:spPr>
        <p:txBody>
          <a:bodyPr>
            <a:noAutofit/>
          </a:bodyPr>
          <a:lstStyle/>
          <a:p>
            <a:pPr marL="114300" indent="0">
              <a:buNone/>
            </a:pPr>
            <a:r>
              <a:rPr lang="en-US" sz="2500" dirty="0"/>
              <a:t>The best teams: </a:t>
            </a:r>
          </a:p>
          <a:p>
            <a:pPr>
              <a:buClrTx/>
            </a:pPr>
            <a:r>
              <a:rPr lang="en-US" sz="2500" dirty="0"/>
              <a:t>Recognize the importance of each team member’s role</a:t>
            </a:r>
          </a:p>
          <a:p>
            <a:pPr>
              <a:buClrTx/>
            </a:pPr>
            <a:r>
              <a:rPr lang="en-US" sz="2500" dirty="0"/>
              <a:t>Communicate within their team</a:t>
            </a:r>
          </a:p>
          <a:p>
            <a:pPr>
              <a:buClrTx/>
            </a:pPr>
            <a:r>
              <a:rPr lang="en-US" sz="2500" dirty="0"/>
              <a:t>Communicate with others and learn from other teams</a:t>
            </a:r>
          </a:p>
          <a:p>
            <a:pPr>
              <a:buClrTx/>
            </a:pPr>
            <a:r>
              <a:rPr lang="en-US" sz="2500" dirty="0"/>
              <a:t>Share knowledge and materials</a:t>
            </a:r>
          </a:p>
          <a:p>
            <a:pPr>
              <a:buClrTx/>
            </a:pPr>
            <a:r>
              <a:rPr lang="en-US" sz="2500" dirty="0"/>
              <a:t>Trust that others act with goodwill and seek the common good</a:t>
            </a:r>
          </a:p>
          <a:p>
            <a:pPr>
              <a:buClrTx/>
            </a:pPr>
            <a:r>
              <a:rPr lang="en-US" sz="2500" dirty="0"/>
              <a:t>Recognize that the competition is not inside the gate</a:t>
            </a:r>
          </a:p>
          <a:p>
            <a:pPr>
              <a:buClrTx/>
            </a:pPr>
            <a:r>
              <a:rPr lang="en-US" sz="2500" dirty="0"/>
              <a:t>Are willing to give and receive help</a:t>
            </a:r>
          </a:p>
          <a:p>
            <a:pPr>
              <a:buClrTx/>
            </a:pPr>
            <a:endParaRPr lang="en-US" sz="1000" dirty="0"/>
          </a:p>
          <a:p>
            <a:pPr marL="114300" indent="0" algn="ctr">
              <a:buClrTx/>
              <a:buNone/>
            </a:pPr>
            <a:r>
              <a:rPr lang="en-US" sz="2500" dirty="0"/>
              <a:t>The best teams set each other up for success and prevent failure. </a:t>
            </a:r>
            <a:r>
              <a:rPr lang="en-US" sz="2500" b="1" i="1" dirty="0"/>
              <a:t>They</a:t>
            </a:r>
            <a:r>
              <a:rPr lang="en-US" sz="2500" dirty="0"/>
              <a:t> </a:t>
            </a:r>
            <a:r>
              <a:rPr lang="en-US" sz="2500" b="1" i="1" dirty="0"/>
              <a:t>Win Together.</a:t>
            </a:r>
            <a:endParaRPr lang="en-US" sz="2500" dirty="0"/>
          </a:p>
        </p:txBody>
      </p:sp>
      <p:sp>
        <p:nvSpPr>
          <p:cNvPr id="12" name="Rectangle 2">
            <a:extLst>
              <a:ext uri="{FF2B5EF4-FFF2-40B4-BE49-F238E27FC236}">
                <a16:creationId xmlns:a16="http://schemas.microsoft.com/office/drawing/2014/main" id="{0A35114A-634E-4C36-A1D2-F3F6B8C9D709}"/>
              </a:ext>
            </a:extLst>
          </p:cNvPr>
          <p:cNvSpPr txBox="1">
            <a:spLocks noChangeArrowheads="1"/>
          </p:cNvSpPr>
          <p:nvPr/>
        </p:nvSpPr>
        <p:spPr>
          <a:xfrm>
            <a:off x="82296" y="38100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a:lnSpc>
                <a:spcPct val="90000"/>
              </a:lnSpc>
            </a:pPr>
            <a:r>
              <a:rPr lang="en-US" sz="3700" b="1" dirty="0">
                <a:solidFill>
                  <a:srgbClr val="991F23"/>
                </a:solidFill>
                <a:latin typeface="Calibri" pitchFamily="-72" charset="0"/>
              </a:rPr>
              <a:t>A Team Challenge</a:t>
            </a:r>
            <a:br>
              <a:rPr lang="en-US" sz="3200" b="1" dirty="0">
                <a:solidFill>
                  <a:srgbClr val="000066"/>
                </a:solidFill>
              </a:rPr>
            </a:br>
            <a:r>
              <a:rPr lang="en-US" sz="2900" i="1" dirty="0">
                <a:solidFill>
                  <a:schemeClr val="accent6"/>
                </a:solidFill>
                <a:latin typeface="Calibri" pitchFamily="-72" charset="0"/>
              </a:rPr>
              <a:t>The “Take Aways”</a:t>
            </a:r>
            <a:endParaRPr lang="en-US" sz="2800" i="1" dirty="0">
              <a:solidFill>
                <a:schemeClr val="accent6"/>
              </a:solidFill>
            </a:endParaRPr>
          </a:p>
        </p:txBody>
      </p:sp>
      <p:sp>
        <p:nvSpPr>
          <p:cNvPr id="4" name="Footer Placeholder 1">
            <a:extLst>
              <a:ext uri="{FF2B5EF4-FFF2-40B4-BE49-F238E27FC236}">
                <a16:creationId xmlns:a16="http://schemas.microsoft.com/office/drawing/2014/main" id="{9BCB69E1-5DF7-F8AC-08AA-6016A34E5362}"/>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5" name="Picture 4">
            <a:extLst>
              <a:ext uri="{FF2B5EF4-FFF2-40B4-BE49-F238E27FC236}">
                <a16:creationId xmlns:a16="http://schemas.microsoft.com/office/drawing/2014/main" id="{8E4E5567-5377-CF22-7E0E-5F38979134DF}"/>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397457072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82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782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782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7821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7821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7821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7821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78211">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7821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8211"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211" name="Rectangle 3"/>
          <p:cNvSpPr>
            <a:spLocks noGrp="1" noChangeArrowheads="1"/>
          </p:cNvSpPr>
          <p:nvPr>
            <p:ph type="body" idx="1"/>
          </p:nvPr>
        </p:nvSpPr>
        <p:spPr>
          <a:xfrm>
            <a:off x="468775" y="2791879"/>
            <a:ext cx="8229600" cy="1854662"/>
          </a:xfrm>
        </p:spPr>
        <p:txBody>
          <a:bodyPr>
            <a:noAutofit/>
          </a:bodyPr>
          <a:lstStyle/>
          <a:p>
            <a:pPr marL="114300" indent="0" algn="ctr">
              <a:buNone/>
            </a:pPr>
            <a:r>
              <a:rPr lang="en-US" sz="2800" i="1" dirty="0">
                <a:cs typeface="Arial" panose="020B0604020202020204" pitchFamily="34" charset="0"/>
              </a:rPr>
              <a:t>How can you apply what you’ve learned from this challenge with your team?</a:t>
            </a:r>
          </a:p>
          <a:p>
            <a:pPr marL="114300" indent="0" algn="ctr">
              <a:buNone/>
            </a:pPr>
            <a:endParaRPr lang="en-US" sz="2800" dirty="0"/>
          </a:p>
        </p:txBody>
      </p:sp>
      <p:sp>
        <p:nvSpPr>
          <p:cNvPr id="12" name="Rectangle 2">
            <a:extLst>
              <a:ext uri="{FF2B5EF4-FFF2-40B4-BE49-F238E27FC236}">
                <a16:creationId xmlns:a16="http://schemas.microsoft.com/office/drawing/2014/main" id="{0A35114A-634E-4C36-A1D2-F3F6B8C9D709}"/>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a:lnSpc>
                <a:spcPct val="90000"/>
              </a:lnSpc>
            </a:pPr>
            <a:r>
              <a:rPr lang="en-US" sz="3700" b="1" dirty="0">
                <a:solidFill>
                  <a:srgbClr val="991F23"/>
                </a:solidFill>
                <a:latin typeface="Calibri" pitchFamily="-72" charset="0"/>
              </a:rPr>
              <a:t>A Team Challenge</a:t>
            </a:r>
            <a:br>
              <a:rPr lang="en-US" sz="3200" b="1" dirty="0">
                <a:solidFill>
                  <a:srgbClr val="000066"/>
                </a:solidFill>
              </a:rPr>
            </a:br>
            <a:r>
              <a:rPr lang="en-US" sz="2900" i="1" dirty="0">
                <a:solidFill>
                  <a:schemeClr val="accent6"/>
                </a:solidFill>
                <a:latin typeface="Calibri" pitchFamily="-72" charset="0"/>
              </a:rPr>
              <a:t>The “Take Aways”</a:t>
            </a:r>
            <a:endParaRPr lang="en-US" sz="2800" i="1" dirty="0">
              <a:solidFill>
                <a:schemeClr val="accent6"/>
              </a:solidFill>
            </a:endParaRPr>
          </a:p>
        </p:txBody>
      </p:sp>
      <p:sp>
        <p:nvSpPr>
          <p:cNvPr id="2" name="Footer Placeholder 1">
            <a:extLst>
              <a:ext uri="{FF2B5EF4-FFF2-40B4-BE49-F238E27FC236}">
                <a16:creationId xmlns:a16="http://schemas.microsoft.com/office/drawing/2014/main" id="{032A53E3-78DA-A446-E976-E9B5C78E2209}"/>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3" name="Picture 2">
            <a:extLst>
              <a:ext uri="{FF2B5EF4-FFF2-40B4-BE49-F238E27FC236}">
                <a16:creationId xmlns:a16="http://schemas.microsoft.com/office/drawing/2014/main" id="{101C1F12-FF97-0F5A-A7E4-6D99368AB5B3}"/>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206815093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82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8211"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211" name="Rectangle 3"/>
          <p:cNvSpPr>
            <a:spLocks noGrp="1" noChangeArrowheads="1"/>
          </p:cNvSpPr>
          <p:nvPr>
            <p:ph type="body" idx="1"/>
          </p:nvPr>
        </p:nvSpPr>
        <p:spPr>
          <a:xfrm>
            <a:off x="180946" y="1163320"/>
            <a:ext cx="8775164" cy="5406244"/>
          </a:xfrm>
        </p:spPr>
        <p:txBody>
          <a:bodyPr>
            <a:normAutofit lnSpcReduction="10000"/>
          </a:bodyPr>
          <a:lstStyle/>
          <a:p>
            <a:pPr algn="ctr">
              <a:buNone/>
            </a:pPr>
            <a:r>
              <a:rPr lang="en-US" sz="2800" dirty="0"/>
              <a:t>Work with your team to build a tower exactly like the model tower you will see on the next slide.</a:t>
            </a:r>
          </a:p>
          <a:p>
            <a:pPr algn="ctr">
              <a:buNone/>
            </a:pPr>
            <a:endParaRPr lang="en-US" sz="2800" dirty="0"/>
          </a:p>
          <a:p>
            <a:pPr algn="ctr">
              <a:buNone/>
            </a:pPr>
            <a:r>
              <a:rPr lang="en-US" sz="2800" dirty="0"/>
              <a:t>As your team builds your tower, you may </a:t>
            </a:r>
            <a:r>
              <a:rPr lang="en-US" sz="2800" b="1" i="1" dirty="0"/>
              <a:t>only</a:t>
            </a:r>
            <a:r>
              <a:rPr lang="en-US" sz="2800" dirty="0"/>
              <a:t> use the materials you receive. </a:t>
            </a:r>
          </a:p>
          <a:p>
            <a:pPr algn="ctr">
              <a:buNone/>
            </a:pPr>
            <a:r>
              <a:rPr lang="en-US" sz="2800" b="1" i="1" dirty="0"/>
              <a:t>Only the rubber band can touch the cup.</a:t>
            </a:r>
          </a:p>
          <a:p>
            <a:pPr algn="ctr">
              <a:buNone/>
            </a:pPr>
            <a:r>
              <a:rPr lang="en-US" sz="2800" b="1" i="1" dirty="0"/>
              <a:t>No person can touch the rubber band.</a:t>
            </a:r>
          </a:p>
          <a:p>
            <a:pPr algn="ctr">
              <a:buNone/>
            </a:pPr>
            <a:endParaRPr lang="en-US" sz="2800" u="sng" dirty="0"/>
          </a:p>
          <a:p>
            <a:pPr algn="ctr">
              <a:buNone/>
            </a:pPr>
            <a:r>
              <a:rPr lang="en-US" sz="2800" dirty="0"/>
              <a:t>	Do not begin until you are instructed to do so.</a:t>
            </a:r>
          </a:p>
          <a:p>
            <a:pPr>
              <a:buNone/>
            </a:pPr>
            <a:endParaRPr lang="en-US" sz="1500" dirty="0"/>
          </a:p>
          <a:p>
            <a:pPr algn="ctr">
              <a:buNone/>
            </a:pPr>
            <a:r>
              <a:rPr lang="en-US" sz="2800" dirty="0"/>
              <a:t>Your team will have 10 minutes from the announced start to successfully build your tower.</a:t>
            </a:r>
          </a:p>
        </p:txBody>
      </p:sp>
      <p:sp>
        <p:nvSpPr>
          <p:cNvPr id="10" name="Title 1">
            <a:extLst>
              <a:ext uri="{FF2B5EF4-FFF2-40B4-BE49-F238E27FC236}">
                <a16:creationId xmlns:a16="http://schemas.microsoft.com/office/drawing/2014/main" id="{61696272-2F62-4E95-A0A6-FF697343D048}"/>
              </a:ext>
            </a:extLst>
          </p:cNvPr>
          <p:cNvSpPr txBox="1">
            <a:spLocks/>
          </p:cNvSpPr>
          <p:nvPr/>
        </p:nvSpPr>
        <p:spPr bwMode="auto">
          <a:xfrm>
            <a:off x="82296" y="317145"/>
            <a:ext cx="8979408" cy="978408"/>
          </a:xfrm>
          <a:prstGeom prst="rect">
            <a:avLst/>
          </a:prstGeom>
          <a:noFill/>
        </p:spPr>
        <p:txBody>
          <a:bodyPr vert="horz" wrap="square" lIns="91432" tIns="45715" rIns="91432" bIns="45715" numCol="1" rtlCol="0" anchor="ctr" anchorCtr="0" compatLnSpc="1">
            <a:prstTxWarp prst="textNoShape">
              <a:avLst/>
            </a:prstTxWarp>
            <a:normAutofit/>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r>
              <a:rPr lang="en-US" sz="3600" b="1" dirty="0">
                <a:solidFill>
                  <a:srgbClr val="991F23"/>
                </a:solidFill>
                <a:latin typeface="Calibri" pitchFamily="-72" charset="0"/>
              </a:rPr>
              <a:t>A Team Challenge</a:t>
            </a:r>
          </a:p>
        </p:txBody>
      </p:sp>
      <p:sp>
        <p:nvSpPr>
          <p:cNvPr id="4" name="Footer Placeholder 1">
            <a:extLst>
              <a:ext uri="{FF2B5EF4-FFF2-40B4-BE49-F238E27FC236}">
                <a16:creationId xmlns:a16="http://schemas.microsoft.com/office/drawing/2014/main" id="{FC41C239-B682-7B62-D726-FDF3DFF971AE}"/>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5" name="Picture 4">
            <a:extLst>
              <a:ext uri="{FF2B5EF4-FFF2-40B4-BE49-F238E27FC236}">
                <a16:creationId xmlns:a16="http://schemas.microsoft.com/office/drawing/2014/main" id="{1886CEAC-1C26-8E6C-9942-6DEFB12775F9}"/>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107480510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82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7821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78211">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78211">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78211">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7821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8211"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211" name="Rectangle 3"/>
          <p:cNvSpPr>
            <a:spLocks noGrp="1" noChangeArrowheads="1"/>
          </p:cNvSpPr>
          <p:nvPr>
            <p:ph type="body" idx="1"/>
          </p:nvPr>
        </p:nvSpPr>
        <p:spPr>
          <a:xfrm>
            <a:off x="225468" y="5372704"/>
            <a:ext cx="8775164" cy="1169150"/>
          </a:xfrm>
        </p:spPr>
        <p:txBody>
          <a:bodyPr>
            <a:normAutofit fontScale="92500" lnSpcReduction="10000"/>
          </a:bodyPr>
          <a:lstStyle/>
          <a:p>
            <a:pPr algn="ctr">
              <a:spcBef>
                <a:spcPts val="0"/>
              </a:spcBef>
              <a:buNone/>
            </a:pPr>
            <a:r>
              <a:rPr lang="en-US" dirty="0"/>
              <a:t>Remember: your team may </a:t>
            </a:r>
            <a:r>
              <a:rPr lang="en-US" b="1" i="1" dirty="0"/>
              <a:t>only</a:t>
            </a:r>
            <a:r>
              <a:rPr lang="en-US" dirty="0"/>
              <a:t> use the materials you received. </a:t>
            </a:r>
          </a:p>
          <a:p>
            <a:pPr algn="ctr">
              <a:buNone/>
            </a:pPr>
            <a:r>
              <a:rPr lang="en-US" b="1" i="1" dirty="0"/>
              <a:t>Only the rubber band can touch the cup.  </a:t>
            </a:r>
          </a:p>
          <a:p>
            <a:pPr algn="ctr">
              <a:buNone/>
            </a:pPr>
            <a:r>
              <a:rPr lang="en-US" b="1" i="1" dirty="0"/>
              <a:t>No person can touch the rubber band.</a:t>
            </a:r>
          </a:p>
        </p:txBody>
      </p:sp>
      <p:sp>
        <p:nvSpPr>
          <p:cNvPr id="10" name="Title 1">
            <a:extLst>
              <a:ext uri="{FF2B5EF4-FFF2-40B4-BE49-F238E27FC236}">
                <a16:creationId xmlns:a16="http://schemas.microsoft.com/office/drawing/2014/main" id="{61696272-2F62-4E95-A0A6-FF697343D048}"/>
              </a:ext>
            </a:extLst>
          </p:cNvPr>
          <p:cNvSpPr txBox="1">
            <a:spLocks/>
          </p:cNvSpPr>
          <p:nvPr/>
        </p:nvSpPr>
        <p:spPr bwMode="auto">
          <a:xfrm>
            <a:off x="82296" y="317145"/>
            <a:ext cx="8979408" cy="978408"/>
          </a:xfrm>
          <a:prstGeom prst="rect">
            <a:avLst/>
          </a:prstGeom>
          <a:noFill/>
        </p:spPr>
        <p:txBody>
          <a:bodyPr vert="horz" wrap="square" lIns="91432" tIns="45715" rIns="91432" bIns="45715" numCol="1" rtlCol="0" anchor="ctr" anchorCtr="0" compatLnSpc="1">
            <a:prstTxWarp prst="textNoShape">
              <a:avLst/>
            </a:prstTxWarp>
            <a:normAutofit/>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r>
              <a:rPr lang="en-US" sz="3600" b="1" dirty="0">
                <a:solidFill>
                  <a:srgbClr val="991F23"/>
                </a:solidFill>
                <a:latin typeface="Calibri" pitchFamily="-72" charset="0"/>
              </a:rPr>
              <a:t>A Team Challenge</a:t>
            </a:r>
          </a:p>
        </p:txBody>
      </p:sp>
      <p:pic>
        <p:nvPicPr>
          <p:cNvPr id="3" name="Picture 2">
            <a:extLst>
              <a:ext uri="{FF2B5EF4-FFF2-40B4-BE49-F238E27FC236}">
                <a16:creationId xmlns:a16="http://schemas.microsoft.com/office/drawing/2014/main" id="{D8D4B80E-FB6E-524E-65BB-98A8D5545EB2}"/>
              </a:ext>
            </a:extLst>
          </p:cNvPr>
          <p:cNvPicPr>
            <a:picLocks noChangeAspect="1"/>
          </p:cNvPicPr>
          <p:nvPr/>
        </p:nvPicPr>
        <p:blipFill rotWithShape="1">
          <a:blip r:embed="rId3"/>
          <a:srcRect l="6167" t="2018" r="15666" b="4951"/>
          <a:stretch/>
        </p:blipFill>
        <p:spPr>
          <a:xfrm rot="5400000">
            <a:off x="2354283" y="1366530"/>
            <a:ext cx="4225019" cy="3771335"/>
          </a:xfrm>
          <a:prstGeom prst="rect">
            <a:avLst/>
          </a:prstGeom>
        </p:spPr>
      </p:pic>
      <p:sp>
        <p:nvSpPr>
          <p:cNvPr id="5" name="Footer Placeholder 1">
            <a:extLst>
              <a:ext uri="{FF2B5EF4-FFF2-40B4-BE49-F238E27FC236}">
                <a16:creationId xmlns:a16="http://schemas.microsoft.com/office/drawing/2014/main" id="{AA284D43-74A7-0C85-3B06-E85207B654F0}"/>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6" name="Picture 5">
            <a:extLst>
              <a:ext uri="{FF2B5EF4-FFF2-40B4-BE49-F238E27FC236}">
                <a16:creationId xmlns:a16="http://schemas.microsoft.com/office/drawing/2014/main" id="{01C19B41-ABA5-4BFF-F497-EE6FC0D538EE}"/>
              </a:ext>
            </a:extLst>
          </p:cNvPr>
          <p:cNvPicPr>
            <a:picLocks noChangeAspect="1"/>
          </p:cNvPicPr>
          <p:nvPr/>
        </p:nvPicPr>
        <p:blipFill>
          <a:blip r:embed="rId4"/>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384802351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82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8211"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idx="4294967295"/>
          </p:nvPr>
        </p:nvSpPr>
        <p:spPr>
          <a:xfrm>
            <a:off x="1143000" y="304800"/>
            <a:ext cx="8001000" cy="1216025"/>
          </a:xfrm>
        </p:spPr>
        <p:txBody>
          <a:bodyPr/>
          <a:lstStyle/>
          <a:p>
            <a:r>
              <a:rPr lang="en-US" dirty="0"/>
              <a:t>    </a:t>
            </a:r>
          </a:p>
        </p:txBody>
      </p:sp>
      <p:sp>
        <p:nvSpPr>
          <p:cNvPr id="60419" name="Rectangle 3"/>
          <p:cNvSpPr>
            <a:spLocks noGrp="1" noChangeArrowheads="1"/>
          </p:cNvSpPr>
          <p:nvPr>
            <p:ph type="body" sz="half" idx="4294967295"/>
          </p:nvPr>
        </p:nvSpPr>
        <p:spPr>
          <a:xfrm>
            <a:off x="0" y="1752600"/>
            <a:ext cx="3925888" cy="4267200"/>
          </a:xfrm>
        </p:spPr>
        <p:txBody>
          <a:bodyPr/>
          <a:lstStyle/>
          <a:p>
            <a:pPr>
              <a:buFont typeface="Wingdings" pitchFamily="2" charset="2"/>
              <a:buNone/>
            </a:pPr>
            <a:r>
              <a:rPr lang="en-US" sz="2600" dirty="0"/>
              <a:t>    </a:t>
            </a:r>
          </a:p>
        </p:txBody>
      </p:sp>
      <p:sp>
        <p:nvSpPr>
          <p:cNvPr id="60421" name="Text Box 5"/>
          <p:cNvSpPr txBox="1">
            <a:spLocks noChangeArrowheads="1"/>
          </p:cNvSpPr>
          <p:nvPr/>
        </p:nvSpPr>
        <p:spPr bwMode="auto">
          <a:xfrm>
            <a:off x="438912" y="448652"/>
            <a:ext cx="8266176" cy="707886"/>
          </a:xfrm>
          <a:prstGeom prst="rect">
            <a:avLst/>
          </a:prstGeom>
          <a:noFill/>
          <a:ln w="9525">
            <a:noFill/>
            <a:miter lim="800000"/>
            <a:headEnd/>
            <a:tailEnd/>
          </a:ln>
          <a:effectLst/>
        </p:spPr>
        <p:txBody>
          <a:bodyPr>
            <a:spAutoFit/>
          </a:bodyPr>
          <a:lstStyle/>
          <a:p>
            <a:pPr algn="ctr"/>
            <a:r>
              <a:rPr lang="en-US" sz="4000" b="1" i="1" dirty="0">
                <a:solidFill>
                  <a:srgbClr val="991F23"/>
                </a:solidFill>
                <a:latin typeface="Calibri"/>
                <a:cs typeface="Calibri"/>
              </a:rPr>
              <a:t>Boys of Summer</a:t>
            </a:r>
          </a:p>
        </p:txBody>
      </p:sp>
      <p:pic>
        <p:nvPicPr>
          <p:cNvPr id="2" name="Picture 1"/>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l="7821" t="8568" r="5155" b="10380"/>
          <a:stretch/>
        </p:blipFill>
        <p:spPr>
          <a:xfrm>
            <a:off x="2671864" y="1562911"/>
            <a:ext cx="3968885" cy="3696510"/>
          </a:xfrm>
          <a:prstGeom prst="rect">
            <a:avLst/>
          </a:prstGeom>
        </p:spPr>
      </p:pic>
      <p:sp>
        <p:nvSpPr>
          <p:cNvPr id="3" name="TextBox 2"/>
          <p:cNvSpPr txBox="1"/>
          <p:nvPr/>
        </p:nvSpPr>
        <p:spPr>
          <a:xfrm>
            <a:off x="1742454" y="5350213"/>
            <a:ext cx="5721907" cy="584775"/>
          </a:xfrm>
          <a:prstGeom prst="rect">
            <a:avLst/>
          </a:prstGeom>
          <a:noFill/>
        </p:spPr>
        <p:txBody>
          <a:bodyPr wrap="square" rtlCol="0">
            <a:spAutoFit/>
          </a:bodyPr>
          <a:lstStyle/>
          <a:p>
            <a:pPr algn="ctr"/>
            <a:r>
              <a:rPr lang="en-US" sz="3200" b="1" dirty="0">
                <a:solidFill>
                  <a:srgbClr val="000066"/>
                </a:solidFill>
              </a:rPr>
              <a:t>Put me in, Coach!</a:t>
            </a:r>
          </a:p>
        </p:txBody>
      </p:sp>
      <p:sp>
        <p:nvSpPr>
          <p:cNvPr id="4" name="Footer Placeholder 1">
            <a:extLst>
              <a:ext uri="{FF2B5EF4-FFF2-40B4-BE49-F238E27FC236}">
                <a16:creationId xmlns:a16="http://schemas.microsoft.com/office/drawing/2014/main" id="{FE98F810-DACD-D6A8-F0CC-97E2B01CE4B1}"/>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5" name="Picture 4">
            <a:extLst>
              <a:ext uri="{FF2B5EF4-FFF2-40B4-BE49-F238E27FC236}">
                <a16:creationId xmlns:a16="http://schemas.microsoft.com/office/drawing/2014/main" id="{72A0CBD6-E660-AEF7-050B-E7C80F2EFFA3}"/>
              </a:ext>
            </a:extLst>
          </p:cNvPr>
          <p:cNvPicPr>
            <a:picLocks noChangeAspect="1"/>
          </p:cNvPicPr>
          <p:nvPr/>
        </p:nvPicPr>
        <p:blipFill>
          <a:blip r:embed="rId4"/>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1220418890"/>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211" name="Rectangle 3"/>
          <p:cNvSpPr>
            <a:spLocks noGrp="1" noChangeArrowheads="1"/>
          </p:cNvSpPr>
          <p:nvPr>
            <p:ph type="body" idx="1"/>
          </p:nvPr>
        </p:nvSpPr>
        <p:spPr>
          <a:xfrm>
            <a:off x="457200" y="2504173"/>
            <a:ext cx="8229600" cy="3703588"/>
          </a:xfrm>
        </p:spPr>
        <p:txBody>
          <a:bodyPr>
            <a:normAutofit/>
          </a:bodyPr>
          <a:lstStyle/>
          <a:p>
            <a:pPr marL="114300" indent="0" algn="ctr">
              <a:buNone/>
            </a:pPr>
            <a:r>
              <a:rPr lang="en-US" sz="2800" b="1" u="sng" dirty="0">
                <a:solidFill>
                  <a:srgbClr val="991F23"/>
                </a:solidFill>
              </a:rPr>
              <a:t>Successful Team(s)</a:t>
            </a:r>
            <a:r>
              <a:rPr lang="en-US" sz="2800" dirty="0">
                <a:solidFill>
                  <a:srgbClr val="991F23"/>
                </a:solidFill>
              </a:rPr>
              <a:t>:</a:t>
            </a:r>
          </a:p>
          <a:p>
            <a:pPr marL="114300" indent="0" algn="ctr">
              <a:buNone/>
            </a:pPr>
            <a:r>
              <a:rPr lang="en-US" sz="2800" dirty="0">
                <a:cs typeface="Arial" panose="020B0604020202020204" pitchFamily="34" charset="0"/>
              </a:rPr>
              <a:t>What contributed to your success?</a:t>
            </a:r>
          </a:p>
          <a:p>
            <a:pPr marL="114300" indent="0" algn="ctr">
              <a:buNone/>
            </a:pPr>
            <a:r>
              <a:rPr lang="en-US" sz="2800" dirty="0">
                <a:cs typeface="Arial" panose="020B0604020202020204" pitchFamily="34" charset="0"/>
              </a:rPr>
              <a:t>Is there something you would do differently?</a:t>
            </a:r>
          </a:p>
          <a:p>
            <a:pPr marL="114300" indent="0" algn="ctr">
              <a:buNone/>
            </a:pPr>
            <a:endParaRPr lang="en-US" sz="2800" dirty="0">
              <a:cs typeface="Arial" panose="020B0604020202020204" pitchFamily="34" charset="0"/>
            </a:endParaRPr>
          </a:p>
          <a:p>
            <a:pPr marL="114300" indent="0" algn="ctr">
              <a:buNone/>
            </a:pPr>
            <a:r>
              <a:rPr lang="en-US" sz="2800" b="1" u="sng" dirty="0">
                <a:solidFill>
                  <a:srgbClr val="991F23"/>
                </a:solidFill>
                <a:cs typeface="Arial" panose="020B0604020202020204" pitchFamily="34" charset="0"/>
              </a:rPr>
              <a:t>Other Team(s)</a:t>
            </a:r>
            <a:r>
              <a:rPr lang="en-US" sz="2800" dirty="0">
                <a:solidFill>
                  <a:srgbClr val="991F23"/>
                </a:solidFill>
                <a:cs typeface="Arial" panose="020B0604020202020204" pitchFamily="34" charset="0"/>
              </a:rPr>
              <a:t>:</a:t>
            </a:r>
          </a:p>
          <a:p>
            <a:pPr marL="114300" indent="0" algn="ctr">
              <a:buNone/>
            </a:pPr>
            <a:r>
              <a:rPr lang="en-US" sz="2800" dirty="0">
                <a:cs typeface="Arial" panose="020B0604020202020204" pitchFamily="34" charset="0"/>
              </a:rPr>
              <a:t>What stood in the way of your success?</a:t>
            </a:r>
          </a:p>
          <a:p>
            <a:pPr marL="114300" indent="0" algn="ctr">
              <a:buNone/>
            </a:pPr>
            <a:r>
              <a:rPr lang="en-US" sz="2800" dirty="0">
                <a:cs typeface="Arial" panose="020B0604020202020204" pitchFamily="34" charset="0"/>
              </a:rPr>
              <a:t>What would you have done differently?</a:t>
            </a:r>
          </a:p>
          <a:p>
            <a:pPr marL="114300" indent="0" algn="ctr">
              <a:buNone/>
            </a:pPr>
            <a:endParaRPr lang="en-US" sz="2800" dirty="0">
              <a:cs typeface="Arial" panose="020B0604020202020204" pitchFamily="34" charset="0"/>
            </a:endParaRPr>
          </a:p>
          <a:p>
            <a:pPr algn="ctr"/>
            <a:endParaRPr lang="en-US" sz="2800" dirty="0">
              <a:cs typeface="Arial" panose="020B0604020202020204" pitchFamily="34" charset="0"/>
            </a:endParaRPr>
          </a:p>
        </p:txBody>
      </p:sp>
      <p:sp>
        <p:nvSpPr>
          <p:cNvPr id="12" name="Rectangle 2">
            <a:extLst>
              <a:ext uri="{FF2B5EF4-FFF2-40B4-BE49-F238E27FC236}">
                <a16:creationId xmlns:a16="http://schemas.microsoft.com/office/drawing/2014/main" id="{0A35114A-634E-4C36-A1D2-F3F6B8C9D709}"/>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a:lnSpc>
                <a:spcPct val="90000"/>
              </a:lnSpc>
            </a:pPr>
            <a:r>
              <a:rPr lang="en-US" sz="3700" b="1" dirty="0">
                <a:solidFill>
                  <a:srgbClr val="991F23"/>
                </a:solidFill>
                <a:latin typeface="Calibri" pitchFamily="-72" charset="0"/>
              </a:rPr>
              <a:t>A Team Challenge</a:t>
            </a:r>
            <a:br>
              <a:rPr lang="en-US" sz="3200" b="1" dirty="0">
                <a:solidFill>
                  <a:srgbClr val="000066"/>
                </a:solidFill>
              </a:rPr>
            </a:br>
            <a:r>
              <a:rPr lang="en-US" sz="2900" i="1" dirty="0">
                <a:solidFill>
                  <a:schemeClr val="accent6"/>
                </a:solidFill>
                <a:latin typeface="Calibri" pitchFamily="-72" charset="0"/>
              </a:rPr>
              <a:t>The “Take Aways”</a:t>
            </a:r>
            <a:endParaRPr lang="en-US" sz="2800" i="1" dirty="0">
              <a:solidFill>
                <a:schemeClr val="accent6"/>
              </a:solidFill>
            </a:endParaRPr>
          </a:p>
        </p:txBody>
      </p:sp>
      <p:sp>
        <p:nvSpPr>
          <p:cNvPr id="2" name="TextBox 1">
            <a:extLst>
              <a:ext uri="{FF2B5EF4-FFF2-40B4-BE49-F238E27FC236}">
                <a16:creationId xmlns:a16="http://schemas.microsoft.com/office/drawing/2014/main" id="{53D18E56-D37D-4264-AC82-411E9F3EAB0B}"/>
              </a:ext>
            </a:extLst>
          </p:cNvPr>
          <p:cNvSpPr txBox="1"/>
          <p:nvPr/>
        </p:nvSpPr>
        <p:spPr>
          <a:xfrm>
            <a:off x="629920" y="1943956"/>
            <a:ext cx="7040880" cy="461665"/>
          </a:xfrm>
          <a:prstGeom prst="rect">
            <a:avLst/>
          </a:prstGeom>
          <a:noFill/>
        </p:spPr>
        <p:txBody>
          <a:bodyPr wrap="square" rtlCol="0">
            <a:spAutoFit/>
          </a:bodyPr>
          <a:lstStyle/>
          <a:p>
            <a:r>
              <a:rPr lang="en-US" sz="2400" dirty="0"/>
              <a:t>Discuss in your teams:</a:t>
            </a:r>
          </a:p>
        </p:txBody>
      </p:sp>
      <p:sp>
        <p:nvSpPr>
          <p:cNvPr id="5" name="Footer Placeholder 1">
            <a:extLst>
              <a:ext uri="{FF2B5EF4-FFF2-40B4-BE49-F238E27FC236}">
                <a16:creationId xmlns:a16="http://schemas.microsoft.com/office/drawing/2014/main" id="{49A00799-4511-B426-0E60-1F0A95DB46CF}"/>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6" name="Picture 5">
            <a:extLst>
              <a:ext uri="{FF2B5EF4-FFF2-40B4-BE49-F238E27FC236}">
                <a16:creationId xmlns:a16="http://schemas.microsoft.com/office/drawing/2014/main" id="{57FF3FAC-6509-D028-B2C6-95446200C93B}"/>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388801757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82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782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782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78211">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78211">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7821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8211"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211" name="Rectangle 3"/>
          <p:cNvSpPr>
            <a:spLocks noGrp="1" noChangeArrowheads="1"/>
          </p:cNvSpPr>
          <p:nvPr>
            <p:ph type="body" idx="1"/>
          </p:nvPr>
        </p:nvSpPr>
        <p:spPr>
          <a:xfrm>
            <a:off x="468775" y="1549654"/>
            <a:ext cx="8229600" cy="5258918"/>
          </a:xfrm>
        </p:spPr>
        <p:txBody>
          <a:bodyPr>
            <a:normAutofit fontScale="92500" lnSpcReduction="20000"/>
          </a:bodyPr>
          <a:lstStyle/>
          <a:p>
            <a:pPr marL="114300" indent="0">
              <a:buNone/>
            </a:pPr>
            <a:r>
              <a:rPr lang="en-US" sz="2800" dirty="0"/>
              <a:t>The best teams: </a:t>
            </a:r>
          </a:p>
          <a:p>
            <a:pPr>
              <a:buClrTx/>
            </a:pPr>
            <a:r>
              <a:rPr lang="en-US" sz="2800" dirty="0"/>
              <a:t>Recognize the importance of each team member’s contribution to the team’s success</a:t>
            </a:r>
          </a:p>
          <a:p>
            <a:pPr>
              <a:buClrTx/>
            </a:pPr>
            <a:r>
              <a:rPr lang="en-US" sz="2800" dirty="0"/>
              <a:t>Communicate within their team</a:t>
            </a:r>
          </a:p>
          <a:p>
            <a:pPr>
              <a:buClrTx/>
            </a:pPr>
            <a:r>
              <a:rPr lang="en-US" sz="2800" dirty="0"/>
              <a:t>Get along with each other</a:t>
            </a:r>
          </a:p>
          <a:p>
            <a:pPr>
              <a:buClrTx/>
            </a:pPr>
            <a:r>
              <a:rPr lang="en-US" sz="2800" dirty="0"/>
              <a:t>Fail forward</a:t>
            </a:r>
          </a:p>
          <a:p>
            <a:pPr>
              <a:buClrTx/>
            </a:pPr>
            <a:r>
              <a:rPr lang="en-US" sz="2800" dirty="0"/>
              <a:t>Innovate – think beyond the obvious</a:t>
            </a:r>
          </a:p>
          <a:p>
            <a:pPr>
              <a:buClrTx/>
            </a:pPr>
            <a:r>
              <a:rPr lang="en-US" sz="2800" dirty="0"/>
              <a:t>Are persistent </a:t>
            </a:r>
          </a:p>
          <a:p>
            <a:pPr>
              <a:buClrTx/>
            </a:pPr>
            <a:r>
              <a:rPr lang="en-US" sz="2800" dirty="0"/>
              <a:t>Ask for help</a:t>
            </a:r>
          </a:p>
          <a:p>
            <a:pPr>
              <a:buClrTx/>
            </a:pPr>
            <a:endParaRPr lang="en-US" sz="2800" dirty="0"/>
          </a:p>
          <a:p>
            <a:pPr marL="114300" indent="0" algn="ctr">
              <a:buClrTx/>
              <a:buNone/>
            </a:pPr>
            <a:r>
              <a:rPr lang="en-US" sz="2800" dirty="0"/>
              <a:t>The best teams set each other up for success </a:t>
            </a:r>
          </a:p>
          <a:p>
            <a:pPr marL="114300" indent="0" algn="ctr">
              <a:buClrTx/>
              <a:buNone/>
            </a:pPr>
            <a:r>
              <a:rPr lang="en-US" sz="2800" dirty="0"/>
              <a:t>and prevent failure. </a:t>
            </a:r>
          </a:p>
          <a:p>
            <a:pPr marL="114300" indent="0" algn="ctr">
              <a:buClrTx/>
              <a:buNone/>
            </a:pPr>
            <a:r>
              <a:rPr lang="en-US" sz="2800" b="1" i="1" dirty="0"/>
              <a:t>They</a:t>
            </a:r>
            <a:r>
              <a:rPr lang="en-US" sz="2800" dirty="0"/>
              <a:t> </a:t>
            </a:r>
            <a:r>
              <a:rPr lang="en-US" sz="2800" b="1" i="1" dirty="0"/>
              <a:t>Win Together.</a:t>
            </a:r>
            <a:endParaRPr lang="en-US" sz="2800" dirty="0">
              <a:cs typeface="Arial" panose="020B0604020202020204" pitchFamily="34" charset="0"/>
            </a:endParaRPr>
          </a:p>
        </p:txBody>
      </p:sp>
      <p:sp>
        <p:nvSpPr>
          <p:cNvPr id="12" name="Rectangle 2">
            <a:extLst>
              <a:ext uri="{FF2B5EF4-FFF2-40B4-BE49-F238E27FC236}">
                <a16:creationId xmlns:a16="http://schemas.microsoft.com/office/drawing/2014/main" id="{0A35114A-634E-4C36-A1D2-F3F6B8C9D709}"/>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a:lnSpc>
                <a:spcPct val="90000"/>
              </a:lnSpc>
            </a:pPr>
            <a:r>
              <a:rPr lang="en-US" sz="3700" b="1" dirty="0">
                <a:solidFill>
                  <a:srgbClr val="991F23"/>
                </a:solidFill>
                <a:latin typeface="Calibri" pitchFamily="-72" charset="0"/>
              </a:rPr>
              <a:t>A Team Challenge</a:t>
            </a:r>
            <a:br>
              <a:rPr lang="en-US" sz="3200" b="1" dirty="0">
                <a:solidFill>
                  <a:srgbClr val="000066"/>
                </a:solidFill>
              </a:rPr>
            </a:br>
            <a:r>
              <a:rPr lang="en-US" sz="2900" i="1" dirty="0">
                <a:solidFill>
                  <a:schemeClr val="accent6"/>
                </a:solidFill>
                <a:latin typeface="Calibri" pitchFamily="-72" charset="0"/>
              </a:rPr>
              <a:t>The “Take Aways”</a:t>
            </a:r>
            <a:endParaRPr lang="en-US" sz="2800" i="1" dirty="0">
              <a:solidFill>
                <a:schemeClr val="accent6"/>
              </a:solidFill>
            </a:endParaRPr>
          </a:p>
        </p:txBody>
      </p:sp>
      <p:sp>
        <p:nvSpPr>
          <p:cNvPr id="4" name="Footer Placeholder 1">
            <a:extLst>
              <a:ext uri="{FF2B5EF4-FFF2-40B4-BE49-F238E27FC236}">
                <a16:creationId xmlns:a16="http://schemas.microsoft.com/office/drawing/2014/main" id="{6DD17CD4-CA23-C497-B8E0-A9208F18BFDB}"/>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5" name="Picture 4">
            <a:extLst>
              <a:ext uri="{FF2B5EF4-FFF2-40B4-BE49-F238E27FC236}">
                <a16:creationId xmlns:a16="http://schemas.microsoft.com/office/drawing/2014/main" id="{FDC76D75-3CD0-224C-C959-CCF5A146147F}"/>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7381062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82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782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782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7821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7821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7821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7821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78211">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78211">
                                            <p:txEl>
                                              <p:pRg st="9" end="9"/>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78211">
                                            <p:txEl>
                                              <p:pRg st="10" end="10"/>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78211">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8211"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211" name="Rectangle 3"/>
          <p:cNvSpPr>
            <a:spLocks noGrp="1" noChangeArrowheads="1"/>
          </p:cNvSpPr>
          <p:nvPr>
            <p:ph type="body" idx="1"/>
          </p:nvPr>
        </p:nvSpPr>
        <p:spPr>
          <a:xfrm>
            <a:off x="468775" y="1424026"/>
            <a:ext cx="8229600" cy="5024388"/>
          </a:xfrm>
        </p:spPr>
        <p:txBody>
          <a:bodyPr>
            <a:normAutofit/>
          </a:bodyPr>
          <a:lstStyle/>
          <a:p>
            <a:pPr marL="114300" indent="0">
              <a:buClrTx/>
              <a:buNone/>
            </a:pPr>
            <a:endParaRPr lang="en-US" sz="2800" dirty="0"/>
          </a:p>
          <a:p>
            <a:pPr marL="114300" indent="0">
              <a:buClrTx/>
              <a:buNone/>
            </a:pPr>
            <a:endParaRPr lang="en-US" sz="2800" dirty="0"/>
          </a:p>
          <a:p>
            <a:pPr marL="114300" indent="0">
              <a:buClrTx/>
              <a:buNone/>
            </a:pPr>
            <a:endParaRPr lang="en-US" sz="2800" dirty="0"/>
          </a:p>
          <a:p>
            <a:pPr marL="114300" indent="0" algn="ctr">
              <a:buClr>
                <a:schemeClr val="tx1"/>
              </a:buClr>
              <a:buNone/>
            </a:pPr>
            <a:r>
              <a:rPr lang="en-US" sz="2800" i="1" dirty="0">
                <a:cs typeface="Arial" panose="020B0604020202020204" pitchFamily="34" charset="0"/>
              </a:rPr>
              <a:t>How can you apply what you’ve learned from this challenge with your team?</a:t>
            </a:r>
          </a:p>
          <a:p>
            <a:endParaRPr lang="en-US" sz="2800" dirty="0">
              <a:cs typeface="Arial" panose="020B0604020202020204" pitchFamily="34" charset="0"/>
            </a:endParaRPr>
          </a:p>
        </p:txBody>
      </p:sp>
      <p:sp>
        <p:nvSpPr>
          <p:cNvPr id="12" name="Rectangle 2">
            <a:extLst>
              <a:ext uri="{FF2B5EF4-FFF2-40B4-BE49-F238E27FC236}">
                <a16:creationId xmlns:a16="http://schemas.microsoft.com/office/drawing/2014/main" id="{0A35114A-634E-4C36-A1D2-F3F6B8C9D709}"/>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a:lnSpc>
                <a:spcPct val="90000"/>
              </a:lnSpc>
            </a:pPr>
            <a:r>
              <a:rPr lang="en-US" sz="3700" b="1" dirty="0">
                <a:solidFill>
                  <a:srgbClr val="991F23"/>
                </a:solidFill>
                <a:latin typeface="Calibri" pitchFamily="-72" charset="0"/>
              </a:rPr>
              <a:t>A Team Challenge</a:t>
            </a:r>
            <a:br>
              <a:rPr lang="en-US" sz="3200" b="1" dirty="0">
                <a:solidFill>
                  <a:srgbClr val="000066"/>
                </a:solidFill>
              </a:rPr>
            </a:br>
            <a:r>
              <a:rPr lang="en-US" sz="2900" i="1" dirty="0">
                <a:solidFill>
                  <a:schemeClr val="accent6"/>
                </a:solidFill>
                <a:latin typeface="Calibri" pitchFamily="-72" charset="0"/>
              </a:rPr>
              <a:t>The “Take Aways”</a:t>
            </a:r>
            <a:endParaRPr lang="en-US" sz="2800" i="1" dirty="0">
              <a:solidFill>
                <a:schemeClr val="accent6"/>
              </a:solidFill>
            </a:endParaRPr>
          </a:p>
        </p:txBody>
      </p:sp>
      <p:sp>
        <p:nvSpPr>
          <p:cNvPr id="4" name="Footer Placeholder 1">
            <a:extLst>
              <a:ext uri="{FF2B5EF4-FFF2-40B4-BE49-F238E27FC236}">
                <a16:creationId xmlns:a16="http://schemas.microsoft.com/office/drawing/2014/main" id="{8687E142-4604-47D6-4A2E-83CA2945471D}"/>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5" name="Picture 4">
            <a:extLst>
              <a:ext uri="{FF2B5EF4-FFF2-40B4-BE49-F238E27FC236}">
                <a16:creationId xmlns:a16="http://schemas.microsoft.com/office/drawing/2014/main" id="{1862B3C5-54CC-C0A1-42A0-CAD4422EAE52}"/>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2044871474"/>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Title 1"/>
          <p:cNvSpPr>
            <a:spLocks noGrp="1"/>
          </p:cNvSpPr>
          <p:nvPr>
            <p:ph type="title" idx="4294967295"/>
          </p:nvPr>
        </p:nvSpPr>
        <p:spPr bwMode="auto">
          <a:xfrm>
            <a:off x="82296" y="320040"/>
            <a:ext cx="8979408" cy="978408"/>
          </a:xfrm>
          <a:noFill/>
        </p:spPr>
        <p:txBody>
          <a:bodyPr wrap="square" lIns="91432" tIns="45715" rIns="91432" bIns="45715" numCol="1" anchorCtr="0" compatLnSpc="1">
            <a:prstTxWarp prst="textNoShape">
              <a:avLst/>
            </a:prstTxWarp>
            <a:normAutofit/>
          </a:bodyPr>
          <a:lstStyle/>
          <a:p>
            <a:pPr eaLnBrk="1" hangingPunct="1"/>
            <a:r>
              <a:rPr lang="en-US" sz="3600" b="1" cap="none" dirty="0">
                <a:solidFill>
                  <a:srgbClr val="991F23"/>
                </a:solidFill>
                <a:latin typeface="Calibri" pitchFamily="-72" charset="0"/>
              </a:rPr>
              <a:t>Opportunity Assignment </a:t>
            </a:r>
            <a:endParaRPr lang="en-US" sz="3600" cap="none" dirty="0">
              <a:solidFill>
                <a:srgbClr val="991F23"/>
              </a:solidFill>
              <a:latin typeface="Calibri" pitchFamily="-72" charset="0"/>
            </a:endParaRPr>
          </a:p>
        </p:txBody>
      </p:sp>
      <p:sp>
        <p:nvSpPr>
          <p:cNvPr id="6" name="Content Placeholder 5"/>
          <p:cNvSpPr>
            <a:spLocks noGrp="1"/>
          </p:cNvSpPr>
          <p:nvPr>
            <p:ph sz="quarter" idx="4294967295"/>
          </p:nvPr>
        </p:nvSpPr>
        <p:spPr>
          <a:xfrm>
            <a:off x="1295402" y="2355429"/>
            <a:ext cx="7421878" cy="3150364"/>
          </a:xfrm>
        </p:spPr>
        <p:txBody>
          <a:bodyPr lIns="91432" tIns="45715" rIns="91432" bIns="45715"/>
          <a:lstStyle/>
          <a:p>
            <a:pPr marL="0" indent="0" defTabSz="912813" eaLnBrk="1" hangingPunct="1">
              <a:lnSpc>
                <a:spcPct val="80000"/>
              </a:lnSpc>
              <a:buClr>
                <a:schemeClr val="tx1"/>
              </a:buClr>
              <a:buNone/>
              <a:defRPr/>
            </a:pPr>
            <a:r>
              <a:rPr lang="en-US" sz="2800" b="1" dirty="0">
                <a:latin typeface="Calibri" pitchFamily="-72" charset="0"/>
              </a:rPr>
              <a:t>Assignment:</a:t>
            </a:r>
          </a:p>
          <a:p>
            <a:pPr marL="0" indent="0" defTabSz="912813" eaLnBrk="1" hangingPunct="1">
              <a:lnSpc>
                <a:spcPct val="80000"/>
              </a:lnSpc>
              <a:buClr>
                <a:schemeClr val="tx1"/>
              </a:buClr>
              <a:buNone/>
              <a:defRPr/>
            </a:pPr>
            <a:r>
              <a:rPr lang="en-US" sz="2000" b="1" dirty="0">
                <a:latin typeface="Calibri" pitchFamily="-72" charset="0"/>
              </a:rPr>
              <a:t>	1.     </a:t>
            </a:r>
            <a:r>
              <a:rPr lang="en-US" sz="2000" b="1" i="1" dirty="0">
                <a:latin typeface="Calibri" pitchFamily="-72" charset="0"/>
              </a:rPr>
              <a:t>The Leader’s Code </a:t>
            </a:r>
          </a:p>
          <a:p>
            <a:pPr marL="0" indent="0" defTabSz="912813" eaLnBrk="1" hangingPunct="1">
              <a:lnSpc>
                <a:spcPct val="80000"/>
              </a:lnSpc>
              <a:buClr>
                <a:schemeClr val="tx1"/>
              </a:buClr>
              <a:buFont typeface="Arial" pitchFamily="-72" charset="0"/>
              <a:buNone/>
              <a:defRPr/>
            </a:pPr>
            <a:r>
              <a:rPr lang="en-US" sz="2000" i="1" dirty="0">
                <a:latin typeface="Calibri" pitchFamily="-72" charset="0"/>
              </a:rPr>
              <a:t>         		</a:t>
            </a:r>
            <a:r>
              <a:rPr lang="en-US" sz="2000" dirty="0">
                <a:latin typeface="Calibri" pitchFamily="-72" charset="0"/>
              </a:rPr>
              <a:t>Chapter 9 </a:t>
            </a:r>
            <a:r>
              <a:rPr lang="en-US" sz="2000" i="1" dirty="0">
                <a:latin typeface="Calibri" pitchFamily="-72" charset="0"/>
              </a:rPr>
              <a:t>The</a:t>
            </a:r>
            <a:r>
              <a:rPr lang="en-US" sz="2000" dirty="0">
                <a:latin typeface="Calibri" pitchFamily="-72" charset="0"/>
              </a:rPr>
              <a:t> </a:t>
            </a:r>
            <a:r>
              <a:rPr lang="en-US" sz="2000" i="1" dirty="0">
                <a:latin typeface="Calibri" pitchFamily="-72" charset="0"/>
              </a:rPr>
              <a:t>Green Porsche</a:t>
            </a:r>
          </a:p>
          <a:p>
            <a:pPr marL="0" indent="0" defTabSz="912813" eaLnBrk="1" hangingPunct="1">
              <a:lnSpc>
                <a:spcPct val="80000"/>
              </a:lnSpc>
              <a:buClr>
                <a:schemeClr val="tx1"/>
              </a:buClr>
              <a:buFont typeface="Arial" pitchFamily="-72" charset="0"/>
              <a:buNone/>
              <a:defRPr/>
            </a:pPr>
            <a:endParaRPr lang="en-US" sz="2000" i="1" dirty="0">
              <a:latin typeface="Calibri" pitchFamily="-72" charset="0"/>
            </a:endParaRPr>
          </a:p>
          <a:p>
            <a:pPr marL="0" indent="0" defTabSz="912813" eaLnBrk="1" hangingPunct="1">
              <a:lnSpc>
                <a:spcPct val="80000"/>
              </a:lnSpc>
              <a:buClr>
                <a:schemeClr val="tx1"/>
              </a:buClr>
              <a:buNone/>
              <a:defRPr/>
            </a:pPr>
            <a:r>
              <a:rPr lang="en-US" sz="2000" b="1" dirty="0">
                <a:latin typeface="Calibri" pitchFamily="-72" charset="0"/>
              </a:rPr>
              <a:t>	2.     Leadership Development Plan </a:t>
            </a:r>
          </a:p>
          <a:p>
            <a:pPr marL="571500" lvl="2" indent="0" defTabSz="912813" eaLnBrk="1" hangingPunct="1">
              <a:lnSpc>
                <a:spcPct val="80000"/>
              </a:lnSpc>
              <a:buClr>
                <a:schemeClr val="tx1"/>
              </a:buClr>
              <a:buNone/>
              <a:defRPr/>
            </a:pPr>
            <a:r>
              <a:rPr lang="en-US" sz="2000" dirty="0">
                <a:latin typeface="Calibri" pitchFamily="-72" charset="0"/>
              </a:rPr>
              <a:t>		</a:t>
            </a:r>
            <a:r>
              <a:rPr lang="en-US" sz="2000" i="1" dirty="0">
                <a:latin typeface="Calibri" pitchFamily="-72" charset="0"/>
              </a:rPr>
              <a:t>What will I do to make it easy to get along with me? </a:t>
            </a:r>
          </a:p>
          <a:p>
            <a:pPr marL="0" indent="0" defTabSz="912813" eaLnBrk="1" hangingPunct="1">
              <a:lnSpc>
                <a:spcPct val="80000"/>
              </a:lnSpc>
              <a:buClr>
                <a:schemeClr val="tx1"/>
              </a:buClr>
              <a:buNone/>
              <a:defRPr/>
            </a:pPr>
            <a:endParaRPr lang="en-US" sz="2000" i="1" dirty="0">
              <a:latin typeface="Calibri" pitchFamily="-72" charset="0"/>
            </a:endParaRPr>
          </a:p>
          <a:p>
            <a:pPr marL="0" indent="0" defTabSz="912813" eaLnBrk="1" hangingPunct="1">
              <a:lnSpc>
                <a:spcPct val="80000"/>
              </a:lnSpc>
              <a:buClr>
                <a:schemeClr val="tx1"/>
              </a:buClr>
              <a:buNone/>
              <a:defRPr/>
            </a:pPr>
            <a:r>
              <a:rPr lang="en-US" sz="2000" b="1" dirty="0">
                <a:latin typeface="Calibri" pitchFamily="-72" charset="0"/>
              </a:rPr>
              <a:t>	3.     Today’s Story</a:t>
            </a:r>
          </a:p>
          <a:p>
            <a:pPr marL="0" indent="0" defTabSz="912813" eaLnBrk="1" hangingPunct="1">
              <a:lnSpc>
                <a:spcPct val="80000"/>
              </a:lnSpc>
              <a:buClr>
                <a:schemeClr val="tx1"/>
              </a:buClr>
              <a:buNone/>
              <a:defRPr/>
            </a:pPr>
            <a:r>
              <a:rPr lang="en-US" sz="2000" i="1" dirty="0">
                <a:latin typeface="Calibri" pitchFamily="-72" charset="0"/>
              </a:rPr>
              <a:t>        		What is a life or leadership lesson?</a:t>
            </a:r>
            <a:endParaRPr lang="en-US" sz="1800" dirty="0"/>
          </a:p>
        </p:txBody>
      </p:sp>
      <p:sp>
        <p:nvSpPr>
          <p:cNvPr id="11" name="Content Placeholder 5">
            <a:extLst>
              <a:ext uri="{FF2B5EF4-FFF2-40B4-BE49-F238E27FC236}">
                <a16:creationId xmlns:a16="http://schemas.microsoft.com/office/drawing/2014/main" id="{8A7A05AD-48E6-4D1F-89A1-26B766985CE9}"/>
              </a:ext>
            </a:extLst>
          </p:cNvPr>
          <p:cNvSpPr txBox="1">
            <a:spLocks/>
          </p:cNvSpPr>
          <p:nvPr/>
        </p:nvSpPr>
        <p:spPr bwMode="auto">
          <a:xfrm>
            <a:off x="1291039" y="1781957"/>
            <a:ext cx="6564085" cy="1155366"/>
          </a:xfrm>
          <a:prstGeom prst="rect">
            <a:avLst/>
          </a:prstGeom>
          <a:noFill/>
          <a:ln w="9525">
            <a:noFill/>
            <a:miter lim="800000"/>
            <a:headEnd/>
            <a:tailEnd/>
          </a:ln>
        </p:spPr>
        <p:txBody>
          <a:bodyPr vert="horz" wrap="square" lIns="91432" tIns="45715" rIns="91432" bIns="45715" numCol="1" anchor="t" anchorCtr="0" compatLnSpc="1">
            <a:prstTxWarp prst="textNoShape">
              <a:avLst/>
            </a:prstTxWarp>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defTabSz="912813" eaLnBrk="1" hangingPunct="1">
              <a:lnSpc>
                <a:spcPct val="80000"/>
              </a:lnSpc>
              <a:buClr>
                <a:schemeClr val="tx1"/>
              </a:buClr>
              <a:buFont typeface="Arial" pitchFamily="-72" charset="0"/>
              <a:buNone/>
              <a:defRPr/>
            </a:pPr>
            <a:r>
              <a:rPr lang="en-US" sz="2800" b="1" i="1" dirty="0">
                <a:solidFill>
                  <a:srgbClr val="991F23"/>
                </a:solidFill>
                <a:latin typeface="Calibri" pitchFamily="-72" charset="0"/>
              </a:rPr>
              <a:t>To Prepare for the Next Session:</a:t>
            </a:r>
          </a:p>
        </p:txBody>
      </p:sp>
      <p:pic>
        <p:nvPicPr>
          <p:cNvPr id="4" name="Picture 3">
            <a:extLst>
              <a:ext uri="{FF2B5EF4-FFF2-40B4-BE49-F238E27FC236}">
                <a16:creationId xmlns:a16="http://schemas.microsoft.com/office/drawing/2014/main" id="{F98E0F9E-5F36-4D15-BB9D-B35A2F67DAE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35609" y="6186663"/>
            <a:ext cx="548439" cy="548439"/>
          </a:xfrm>
          <a:prstGeom prst="rect">
            <a:avLst/>
          </a:prstGeom>
        </p:spPr>
      </p:pic>
      <p:sp>
        <p:nvSpPr>
          <p:cNvPr id="5" name="Footer Placeholder 1">
            <a:extLst>
              <a:ext uri="{FF2B5EF4-FFF2-40B4-BE49-F238E27FC236}">
                <a16:creationId xmlns:a16="http://schemas.microsoft.com/office/drawing/2014/main" id="{DC5BB895-08FC-0E3C-B048-5FF4932D2708}"/>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7" name="Picture 6">
            <a:extLst>
              <a:ext uri="{FF2B5EF4-FFF2-40B4-BE49-F238E27FC236}">
                <a16:creationId xmlns:a16="http://schemas.microsoft.com/office/drawing/2014/main" id="{DBE77708-08F8-631A-E31C-8CE2D0B4CB6B}"/>
              </a:ext>
            </a:extLst>
          </p:cNvPr>
          <p:cNvPicPr>
            <a:picLocks noChangeAspect="1"/>
          </p:cNvPicPr>
          <p:nvPr/>
        </p:nvPicPr>
        <p:blipFill>
          <a:blip r:embed="rId4"/>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237933538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11"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7ECE3-4AD1-65BF-B468-A0D220648E3F}"/>
            </a:ext>
          </a:extLst>
        </p:cNvPr>
        <p:cNvGrpSpPr/>
        <p:nvPr/>
      </p:nvGrpSpPr>
      <p:grpSpPr>
        <a:xfrm>
          <a:off x="0" y="0"/>
          <a:ext cx="0" cy="0"/>
          <a:chOff x="0" y="0"/>
          <a:chExt cx="0" cy="0"/>
        </a:xfrm>
      </p:grpSpPr>
      <p:pic>
        <p:nvPicPr>
          <p:cNvPr id="14340" name="Picture 7">
            <a:extLst>
              <a:ext uri="{FF2B5EF4-FFF2-40B4-BE49-F238E27FC236}">
                <a16:creationId xmlns:a16="http://schemas.microsoft.com/office/drawing/2014/main" id="{97196203-71F5-2F8B-4865-B41ACF2ABD4D}"/>
              </a:ext>
            </a:extLst>
          </p:cNvPr>
          <p:cNvPicPr>
            <a:picLocks noChangeAspect="1"/>
          </p:cNvPicPr>
          <p:nvPr/>
        </p:nvPicPr>
        <p:blipFill>
          <a:blip r:embed="rId3">
            <a:clrChange>
              <a:clrFrom>
                <a:srgbClr val="FFFFFF"/>
              </a:clrFrom>
              <a:clrTo>
                <a:srgbClr val="FFFFFF">
                  <a:alpha val="0"/>
                </a:srgbClr>
              </a:clrTo>
            </a:clrChange>
          </a:blip>
          <a:srcRect/>
          <a:stretch/>
        </p:blipFill>
        <p:spPr bwMode="auto">
          <a:xfrm>
            <a:off x="751542" y="494755"/>
            <a:ext cx="7490671" cy="2546828"/>
          </a:xfrm>
          <a:prstGeom prst="rect">
            <a:avLst/>
          </a:prstGeom>
          <a:noFill/>
          <a:ln w="9525">
            <a:noFill/>
            <a:miter lim="800000"/>
            <a:headEnd/>
            <a:tailEnd/>
          </a:ln>
        </p:spPr>
      </p:pic>
      <p:sp>
        <p:nvSpPr>
          <p:cNvPr id="6" name="Title 1">
            <a:extLst>
              <a:ext uri="{FF2B5EF4-FFF2-40B4-BE49-F238E27FC236}">
                <a16:creationId xmlns:a16="http://schemas.microsoft.com/office/drawing/2014/main" id="{BF477525-6312-0AE5-7249-D36C5D9DE429}"/>
              </a:ext>
            </a:extLst>
          </p:cNvPr>
          <p:cNvSpPr txBox="1">
            <a:spLocks/>
          </p:cNvSpPr>
          <p:nvPr/>
        </p:nvSpPr>
        <p:spPr>
          <a:xfrm>
            <a:off x="440872" y="2961587"/>
            <a:ext cx="8262257" cy="3570065"/>
          </a:xfrm>
          <a:prstGeom prst="rect">
            <a:avLst/>
          </a:prstGeom>
        </p:spPr>
        <p:txBody>
          <a:bodyPr anchor="ctr">
            <a:normAutofit fontScale="97500" lnSpcReduction="100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a:r>
              <a:rPr lang="en-US" dirty="0">
                <a:solidFill>
                  <a:schemeClr val="tx1"/>
                </a:solidFill>
              </a:rPr>
              <a:t>This presentation is the intellectual property of Ken Chapman &amp; Associates, Inc.  It may not be modified or distributed in any format without expressed written permission from </a:t>
            </a:r>
            <a:br>
              <a:rPr lang="en-US" dirty="0">
                <a:solidFill>
                  <a:schemeClr val="tx1"/>
                </a:solidFill>
              </a:rPr>
            </a:br>
            <a:r>
              <a:rPr lang="en-US" dirty="0">
                <a:solidFill>
                  <a:schemeClr val="tx1"/>
                </a:solidFill>
              </a:rPr>
              <a:t>Ken Chapman &amp; Associates, Inc.</a:t>
            </a:r>
            <a:br>
              <a:rPr lang="en-US" dirty="0">
                <a:solidFill>
                  <a:schemeClr val="tx1"/>
                </a:solidFill>
              </a:rPr>
            </a:br>
            <a:br>
              <a:rPr lang="en-US" dirty="0">
                <a:solidFill>
                  <a:schemeClr val="tx1"/>
                </a:solidFill>
              </a:rPr>
            </a:br>
            <a:r>
              <a:rPr lang="en-US" dirty="0">
                <a:solidFill>
                  <a:schemeClr val="tx1"/>
                </a:solidFill>
              </a:rPr>
              <a:t>Copyright 2024.  All rights reserved.</a:t>
            </a:r>
          </a:p>
        </p:txBody>
      </p:sp>
    </p:spTree>
    <p:extLst>
      <p:ext uri="{BB962C8B-B14F-4D97-AF65-F5344CB8AC3E}">
        <p14:creationId xmlns:p14="http://schemas.microsoft.com/office/powerpoint/2010/main" val="26405345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8912" y="533400"/>
            <a:ext cx="8261350" cy="1039812"/>
          </a:xfrm>
        </p:spPr>
        <p:txBody>
          <a:bodyPr>
            <a:noAutofit/>
          </a:bodyPr>
          <a:lstStyle/>
          <a:p>
            <a:pPr>
              <a:lnSpc>
                <a:spcPct val="90000"/>
              </a:lnSpc>
            </a:pPr>
            <a:r>
              <a:rPr lang="en-US" sz="3600" b="1" dirty="0">
                <a:solidFill>
                  <a:srgbClr val="000066"/>
                </a:solidFill>
              </a:rPr>
              <a:t>Who was the first Major League player to have his number retired?</a:t>
            </a:r>
          </a:p>
        </p:txBody>
      </p:sp>
      <p:sp>
        <p:nvSpPr>
          <p:cNvPr id="3" name="Content Placeholder 2"/>
          <p:cNvSpPr>
            <a:spLocks noGrp="1"/>
          </p:cNvSpPr>
          <p:nvPr>
            <p:ph idx="1"/>
          </p:nvPr>
        </p:nvSpPr>
        <p:spPr/>
        <p:txBody>
          <a:bodyPr/>
          <a:lstStyle/>
          <a:p>
            <a:pPr marL="628650" indent="-514350">
              <a:buClrTx/>
              <a:buFont typeface="+mj-lt"/>
              <a:buAutoNum type="alphaUcPeriod"/>
            </a:pPr>
            <a:r>
              <a:rPr lang="en-US" sz="3200" dirty="0"/>
              <a:t>Ty Cobb</a:t>
            </a:r>
          </a:p>
          <a:p>
            <a:pPr marL="628650" indent="-514350">
              <a:buClrTx/>
              <a:buFont typeface="+mj-lt"/>
              <a:buAutoNum type="alphaUcPeriod"/>
            </a:pPr>
            <a:r>
              <a:rPr lang="en-US" sz="3200" dirty="0"/>
              <a:t>Lou Gehrig</a:t>
            </a:r>
          </a:p>
          <a:p>
            <a:pPr marL="628650" indent="-514350">
              <a:buClrTx/>
              <a:buFont typeface="+mj-lt"/>
              <a:buAutoNum type="alphaUcPeriod"/>
            </a:pPr>
            <a:r>
              <a:rPr lang="en-US" sz="3200" dirty="0"/>
              <a:t>Jackie Robinson</a:t>
            </a:r>
          </a:p>
          <a:p>
            <a:pPr marL="628650" indent="-514350">
              <a:buClrTx/>
              <a:buFont typeface="+mj-lt"/>
              <a:buAutoNum type="alphaUcPeriod"/>
            </a:pPr>
            <a:r>
              <a:rPr lang="en-US" sz="3200" dirty="0"/>
              <a:t>Babe Ruth</a:t>
            </a:r>
          </a:p>
        </p:txBody>
      </p:sp>
      <p:sp>
        <p:nvSpPr>
          <p:cNvPr id="5" name="Oval 4"/>
          <p:cNvSpPr/>
          <p:nvPr/>
        </p:nvSpPr>
        <p:spPr>
          <a:xfrm>
            <a:off x="175098" y="2250333"/>
            <a:ext cx="3566808" cy="778212"/>
          </a:xfrm>
          <a:prstGeom prst="ellipse">
            <a:avLst/>
          </a:prstGeom>
          <a:noFill/>
          <a:ln w="476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6" name="Picture 2" descr="Image result for lou gehrig number 4"/>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4753955" y="1562422"/>
            <a:ext cx="3067456" cy="4563741"/>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1">
            <a:extLst>
              <a:ext uri="{FF2B5EF4-FFF2-40B4-BE49-F238E27FC236}">
                <a16:creationId xmlns:a16="http://schemas.microsoft.com/office/drawing/2014/main" id="{45F3BAF1-A4DF-580B-71B9-D7F5F20B42C2}"/>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6" name="Picture 5">
            <a:extLst>
              <a:ext uri="{FF2B5EF4-FFF2-40B4-BE49-F238E27FC236}">
                <a16:creationId xmlns:a16="http://schemas.microsoft.com/office/drawing/2014/main" id="{07D63CBC-7F01-6FB0-2B15-FD3980E7D35B}"/>
              </a:ext>
            </a:extLst>
          </p:cNvPr>
          <p:cNvPicPr>
            <a:picLocks noChangeAspect="1"/>
          </p:cNvPicPr>
          <p:nvPr/>
        </p:nvPicPr>
        <p:blipFill>
          <a:blip r:embed="rId4"/>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1214638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barn(inVertical)">
                                      <p:cBhvr>
                                        <p:cTn id="31" dur="500"/>
                                        <p:tgtEl>
                                          <p:spTgt spid="5"/>
                                        </p:tgtEl>
                                      </p:cBhvr>
                                    </p:animEffect>
                                  </p:childTnLst>
                                </p:cTn>
                              </p:par>
                              <p:par>
                                <p:cTn id="32" presetID="16" presetClass="entr" presetSubtype="21" fill="hold" nodeType="withEffect">
                                  <p:stCondLst>
                                    <p:cond delay="0"/>
                                  </p:stCondLst>
                                  <p:childTnLst>
                                    <p:set>
                                      <p:cBhvr>
                                        <p:cTn id="33" dur="1" fill="hold">
                                          <p:stCondLst>
                                            <p:cond delay="0"/>
                                          </p:stCondLst>
                                        </p:cTn>
                                        <p:tgtEl>
                                          <p:spTgt spid="1026"/>
                                        </p:tgtEl>
                                        <p:attrNameLst>
                                          <p:attrName>style.visibility</p:attrName>
                                        </p:attrNameLst>
                                      </p:cBhvr>
                                      <p:to>
                                        <p:strVal val="visible"/>
                                      </p:to>
                                    </p:set>
                                    <p:animEffect transition="in" filter="barn(inVertical)">
                                      <p:cBhvr>
                                        <p:cTn id="34"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8912" y="543560"/>
            <a:ext cx="8261350" cy="1039812"/>
          </a:xfrm>
        </p:spPr>
        <p:txBody>
          <a:bodyPr>
            <a:noAutofit/>
          </a:bodyPr>
          <a:lstStyle/>
          <a:p>
            <a:pPr>
              <a:lnSpc>
                <a:spcPct val="90000"/>
              </a:lnSpc>
            </a:pPr>
            <a:r>
              <a:rPr lang="en-US" sz="3600" b="1" dirty="0">
                <a:solidFill>
                  <a:srgbClr val="000066"/>
                </a:solidFill>
              </a:rPr>
              <a:t>Which of these MLB pitchers never took home a Cy Young Award?</a:t>
            </a:r>
          </a:p>
        </p:txBody>
      </p:sp>
      <p:sp>
        <p:nvSpPr>
          <p:cNvPr id="3" name="Content Placeholder 2"/>
          <p:cNvSpPr>
            <a:spLocks noGrp="1"/>
          </p:cNvSpPr>
          <p:nvPr>
            <p:ph idx="1"/>
          </p:nvPr>
        </p:nvSpPr>
        <p:spPr/>
        <p:txBody>
          <a:bodyPr/>
          <a:lstStyle/>
          <a:p>
            <a:pPr marL="628650" indent="-514350">
              <a:buClrTx/>
              <a:buFont typeface="+mj-lt"/>
              <a:buAutoNum type="alphaUcPeriod"/>
            </a:pPr>
            <a:r>
              <a:rPr lang="en-US" sz="3200" dirty="0"/>
              <a:t>Catfish Hunter</a:t>
            </a:r>
          </a:p>
          <a:p>
            <a:pPr marL="628650" indent="-514350">
              <a:buClrTx/>
              <a:buFont typeface="+mj-lt"/>
              <a:buAutoNum type="alphaUcPeriod"/>
            </a:pPr>
            <a:r>
              <a:rPr lang="en-US" sz="3200" dirty="0"/>
              <a:t>John Smoltz</a:t>
            </a:r>
          </a:p>
          <a:p>
            <a:pPr marL="628650" indent="-514350">
              <a:buClrTx/>
              <a:buFont typeface="+mj-lt"/>
              <a:buAutoNum type="alphaUcPeriod"/>
            </a:pPr>
            <a:r>
              <a:rPr lang="en-US" sz="3200" dirty="0"/>
              <a:t>Don Drysdale</a:t>
            </a:r>
          </a:p>
          <a:p>
            <a:pPr marL="628650" indent="-514350">
              <a:buClrTx/>
              <a:buFont typeface="+mj-lt"/>
              <a:buAutoNum type="alphaUcPeriod"/>
            </a:pPr>
            <a:r>
              <a:rPr lang="en-US" sz="3200" dirty="0"/>
              <a:t>Nolan Ryan</a:t>
            </a:r>
          </a:p>
        </p:txBody>
      </p:sp>
      <p:sp>
        <p:nvSpPr>
          <p:cNvPr id="5" name="Oval 4"/>
          <p:cNvSpPr/>
          <p:nvPr/>
        </p:nvSpPr>
        <p:spPr>
          <a:xfrm>
            <a:off x="175098" y="3450077"/>
            <a:ext cx="3566808" cy="778212"/>
          </a:xfrm>
          <a:prstGeom prst="ellipse">
            <a:avLst/>
          </a:prstGeom>
          <a:noFill/>
          <a:ln w="476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1160833" y="5310221"/>
            <a:ext cx="6822400" cy="830997"/>
          </a:xfrm>
          <a:prstGeom prst="rect">
            <a:avLst/>
          </a:prstGeom>
          <a:noFill/>
        </p:spPr>
        <p:txBody>
          <a:bodyPr wrap="square" rtlCol="0">
            <a:spAutoFit/>
          </a:bodyPr>
          <a:lstStyle/>
          <a:p>
            <a:pPr algn="ctr"/>
            <a:r>
              <a:rPr lang="en-US" dirty="0">
                <a:latin typeface="+mn-lt"/>
              </a:rPr>
              <a:t>Ryan holds the record for strikeouts (5,714) and no hitters (7), but never won the coveted award.</a:t>
            </a:r>
          </a:p>
        </p:txBody>
      </p:sp>
      <p:pic>
        <p:nvPicPr>
          <p:cNvPr id="4" name="Picture 3">
            <a:extLst>
              <a:ext uri="{FF2B5EF4-FFF2-40B4-BE49-F238E27FC236}">
                <a16:creationId xmlns:a16="http://schemas.microsoft.com/office/drawing/2014/main" id="{97B0BD60-7C25-4E61-839B-7DC3D893462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1674"/>
          <a:stretch/>
        </p:blipFill>
        <p:spPr>
          <a:xfrm>
            <a:off x="5042047" y="1643918"/>
            <a:ext cx="2347580" cy="3173761"/>
          </a:xfrm>
          <a:prstGeom prst="rect">
            <a:avLst/>
          </a:prstGeom>
        </p:spPr>
      </p:pic>
      <p:sp>
        <p:nvSpPr>
          <p:cNvPr id="6" name="Footer Placeholder 1">
            <a:extLst>
              <a:ext uri="{FF2B5EF4-FFF2-40B4-BE49-F238E27FC236}">
                <a16:creationId xmlns:a16="http://schemas.microsoft.com/office/drawing/2014/main" id="{5BC42ABF-8E55-33E4-667E-22A5D4F3E9FC}"/>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8" name="Picture 7">
            <a:extLst>
              <a:ext uri="{FF2B5EF4-FFF2-40B4-BE49-F238E27FC236}">
                <a16:creationId xmlns:a16="http://schemas.microsoft.com/office/drawing/2014/main" id="{F0A4B687-2E8E-92A8-CFCE-95C50239D5A5}"/>
              </a:ext>
            </a:extLst>
          </p:cNvPr>
          <p:cNvPicPr>
            <a:picLocks noChangeAspect="1"/>
          </p:cNvPicPr>
          <p:nvPr/>
        </p:nvPicPr>
        <p:blipFill>
          <a:blip r:embed="rId4"/>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1549231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barn(inVertical)">
                                      <p:cBhvr>
                                        <p:cTn id="31" dur="500"/>
                                        <p:tgtEl>
                                          <p:spTgt spid="5"/>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barn(inVertical)">
                                      <p:cBhvr>
                                        <p:cTn id="34" dur="500"/>
                                        <p:tgtEl>
                                          <p:spTgt spid="7"/>
                                        </p:tgtEl>
                                      </p:cBhvr>
                                    </p:animEffect>
                                  </p:childTnLst>
                                </p:cTn>
                              </p:par>
                              <p:par>
                                <p:cTn id="35" presetID="10" presetClass="entr" presetSubtype="0" fill="hold" nodeType="with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fade">
                                      <p:cBhvr>
                                        <p:cTn id="3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8912" y="543560"/>
            <a:ext cx="8261350" cy="1039812"/>
          </a:xfrm>
        </p:spPr>
        <p:txBody>
          <a:bodyPr>
            <a:noAutofit/>
          </a:bodyPr>
          <a:lstStyle/>
          <a:p>
            <a:pPr>
              <a:lnSpc>
                <a:spcPct val="90000"/>
              </a:lnSpc>
            </a:pPr>
            <a:r>
              <a:rPr lang="en-US" sz="3600" b="1" dirty="0">
                <a:solidFill>
                  <a:srgbClr val="000066"/>
                </a:solidFill>
              </a:rPr>
              <a:t>Whose baseball card sold for a record $3.12 million at auction in 2016?</a:t>
            </a:r>
          </a:p>
        </p:txBody>
      </p:sp>
      <p:sp>
        <p:nvSpPr>
          <p:cNvPr id="3" name="Content Placeholder 2"/>
          <p:cNvSpPr>
            <a:spLocks noGrp="1"/>
          </p:cNvSpPr>
          <p:nvPr>
            <p:ph idx="1"/>
          </p:nvPr>
        </p:nvSpPr>
        <p:spPr/>
        <p:txBody>
          <a:bodyPr/>
          <a:lstStyle/>
          <a:p>
            <a:pPr marL="628650" indent="-514350">
              <a:buClrTx/>
              <a:buFont typeface="+mj-lt"/>
              <a:buAutoNum type="alphaUcPeriod"/>
            </a:pPr>
            <a:r>
              <a:rPr lang="en-US" sz="3200" dirty="0"/>
              <a:t>Mickey Mantle</a:t>
            </a:r>
          </a:p>
          <a:p>
            <a:pPr marL="628650" indent="-514350">
              <a:buClrTx/>
              <a:buFont typeface="+mj-lt"/>
              <a:buAutoNum type="alphaUcPeriod"/>
            </a:pPr>
            <a:r>
              <a:rPr lang="en-US" sz="3200" dirty="0"/>
              <a:t>Ted Williams</a:t>
            </a:r>
          </a:p>
          <a:p>
            <a:pPr marL="628650" indent="-514350">
              <a:buClrTx/>
              <a:buFont typeface="+mj-lt"/>
              <a:buAutoNum type="alphaUcPeriod"/>
            </a:pPr>
            <a:r>
              <a:rPr lang="en-US" sz="3200" dirty="0" err="1"/>
              <a:t>Honus</a:t>
            </a:r>
            <a:r>
              <a:rPr lang="en-US" sz="3200" dirty="0"/>
              <a:t> Wagner</a:t>
            </a:r>
          </a:p>
          <a:p>
            <a:pPr marL="628650" indent="-514350">
              <a:buClrTx/>
              <a:buFont typeface="+mj-lt"/>
              <a:buAutoNum type="alphaUcPeriod"/>
            </a:pPr>
            <a:r>
              <a:rPr lang="en-US" sz="3200" dirty="0"/>
              <a:t>Roberto Clemente</a:t>
            </a:r>
          </a:p>
        </p:txBody>
      </p:sp>
      <p:sp>
        <p:nvSpPr>
          <p:cNvPr id="5" name="Oval 4"/>
          <p:cNvSpPr/>
          <p:nvPr/>
        </p:nvSpPr>
        <p:spPr>
          <a:xfrm>
            <a:off x="425450" y="2821021"/>
            <a:ext cx="3566808" cy="778212"/>
          </a:xfrm>
          <a:prstGeom prst="ellipse">
            <a:avLst/>
          </a:prstGeom>
          <a:noFill/>
          <a:ln w="476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1160833" y="5310221"/>
            <a:ext cx="6822400" cy="830997"/>
          </a:xfrm>
          <a:prstGeom prst="rect">
            <a:avLst/>
          </a:prstGeom>
          <a:noFill/>
        </p:spPr>
        <p:txBody>
          <a:bodyPr wrap="square" rtlCol="0">
            <a:spAutoFit/>
          </a:bodyPr>
          <a:lstStyle/>
          <a:p>
            <a:pPr algn="ctr"/>
            <a:r>
              <a:rPr lang="en-US" dirty="0">
                <a:latin typeface="+mn-lt"/>
              </a:rPr>
              <a:t>Issued by the American Tobacco Company in 1909.  Only 50-200 made it into circulation.</a:t>
            </a:r>
          </a:p>
        </p:txBody>
      </p:sp>
      <p:pic>
        <p:nvPicPr>
          <p:cNvPr id="4" name="Picture 3">
            <a:extLst>
              <a:ext uri="{FF2B5EF4-FFF2-40B4-BE49-F238E27FC236}">
                <a16:creationId xmlns:a16="http://schemas.microsoft.com/office/drawing/2014/main" id="{55DFD958-97D0-4B4E-9D65-BA584CBB2F1A}"/>
              </a:ext>
            </a:extLst>
          </p:cNvPr>
          <p:cNvPicPr>
            <a:picLocks noChangeAspect="1"/>
          </p:cNvPicPr>
          <p:nvPr/>
        </p:nvPicPr>
        <p:blipFill>
          <a:blip r:embed="rId3"/>
          <a:stretch>
            <a:fillRect/>
          </a:stretch>
        </p:blipFill>
        <p:spPr>
          <a:xfrm>
            <a:off x="5885417" y="1670217"/>
            <a:ext cx="1652159" cy="3029975"/>
          </a:xfrm>
          <a:prstGeom prst="rect">
            <a:avLst/>
          </a:prstGeom>
        </p:spPr>
      </p:pic>
      <p:sp>
        <p:nvSpPr>
          <p:cNvPr id="6" name="Footer Placeholder 1">
            <a:extLst>
              <a:ext uri="{FF2B5EF4-FFF2-40B4-BE49-F238E27FC236}">
                <a16:creationId xmlns:a16="http://schemas.microsoft.com/office/drawing/2014/main" id="{34E0A5FF-F491-45DF-EF82-D5F193839F18}"/>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8" name="Picture 7">
            <a:extLst>
              <a:ext uri="{FF2B5EF4-FFF2-40B4-BE49-F238E27FC236}">
                <a16:creationId xmlns:a16="http://schemas.microsoft.com/office/drawing/2014/main" id="{053D4E76-1D55-BD88-ACFB-0C74591179E6}"/>
              </a:ext>
            </a:extLst>
          </p:cNvPr>
          <p:cNvPicPr>
            <a:picLocks noChangeAspect="1"/>
          </p:cNvPicPr>
          <p:nvPr/>
        </p:nvPicPr>
        <p:blipFill>
          <a:blip r:embed="rId4"/>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2352880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barn(inVertical)">
                                      <p:cBhvr>
                                        <p:cTn id="31" dur="500"/>
                                        <p:tgtEl>
                                          <p:spTgt spid="5"/>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barn(inVertical)">
                                      <p:cBhvr>
                                        <p:cTn id="34" dur="500"/>
                                        <p:tgtEl>
                                          <p:spTgt spid="7"/>
                                        </p:tgtEl>
                                      </p:cBhvr>
                                    </p:animEffect>
                                  </p:childTnLst>
                                </p:cTn>
                              </p:par>
                              <p:par>
                                <p:cTn id="35" presetID="10" presetClass="entr" presetSubtype="0" fill="hold" nodeType="with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fade">
                                      <p:cBhvr>
                                        <p:cTn id="3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8912" y="543560"/>
            <a:ext cx="8261350" cy="1039812"/>
          </a:xfrm>
        </p:spPr>
        <p:txBody>
          <a:bodyPr>
            <a:noAutofit/>
          </a:bodyPr>
          <a:lstStyle/>
          <a:p>
            <a:pPr>
              <a:lnSpc>
                <a:spcPct val="90000"/>
              </a:lnSpc>
            </a:pPr>
            <a:r>
              <a:rPr lang="en-US" sz="3600" b="1" dirty="0">
                <a:solidFill>
                  <a:srgbClr val="000066"/>
                </a:solidFill>
              </a:rPr>
              <a:t>Who holds the MLB record of 59 consecutive scoreless innings pitched?</a:t>
            </a:r>
          </a:p>
        </p:txBody>
      </p:sp>
      <p:sp>
        <p:nvSpPr>
          <p:cNvPr id="3" name="Content Placeholder 2"/>
          <p:cNvSpPr>
            <a:spLocks noGrp="1"/>
          </p:cNvSpPr>
          <p:nvPr>
            <p:ph idx="1"/>
          </p:nvPr>
        </p:nvSpPr>
        <p:spPr/>
        <p:txBody>
          <a:bodyPr/>
          <a:lstStyle/>
          <a:p>
            <a:pPr marL="628650" indent="-514350">
              <a:buClrTx/>
              <a:buFont typeface="+mj-lt"/>
              <a:buAutoNum type="alphaUcPeriod"/>
            </a:pPr>
            <a:r>
              <a:rPr lang="en-US" sz="3200" dirty="0"/>
              <a:t>Orel Hershiser</a:t>
            </a:r>
          </a:p>
          <a:p>
            <a:pPr marL="628650" indent="-514350">
              <a:buClrTx/>
              <a:buFont typeface="+mj-lt"/>
              <a:buAutoNum type="alphaUcPeriod"/>
            </a:pPr>
            <a:r>
              <a:rPr lang="en-US" sz="3200" dirty="0"/>
              <a:t>Pedro Martinez</a:t>
            </a:r>
          </a:p>
          <a:p>
            <a:pPr marL="628650" indent="-514350">
              <a:buClrTx/>
              <a:buFont typeface="+mj-lt"/>
              <a:buAutoNum type="alphaUcPeriod"/>
            </a:pPr>
            <a:r>
              <a:rPr lang="en-US" sz="3200" dirty="0"/>
              <a:t>Greg Maddux</a:t>
            </a:r>
          </a:p>
          <a:p>
            <a:pPr marL="628650" indent="-514350">
              <a:buClrTx/>
              <a:buFont typeface="+mj-lt"/>
              <a:buAutoNum type="alphaUcPeriod"/>
            </a:pPr>
            <a:r>
              <a:rPr lang="en-US" sz="3200" dirty="0"/>
              <a:t>Steve Carlton</a:t>
            </a:r>
          </a:p>
        </p:txBody>
      </p:sp>
      <p:sp>
        <p:nvSpPr>
          <p:cNvPr id="5" name="Oval 4"/>
          <p:cNvSpPr/>
          <p:nvPr/>
        </p:nvSpPr>
        <p:spPr>
          <a:xfrm>
            <a:off x="425450" y="1666672"/>
            <a:ext cx="3566808" cy="778212"/>
          </a:xfrm>
          <a:prstGeom prst="ellipse">
            <a:avLst/>
          </a:prstGeom>
          <a:noFill/>
          <a:ln w="476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1160833" y="5310221"/>
            <a:ext cx="6822400" cy="830997"/>
          </a:xfrm>
          <a:prstGeom prst="rect">
            <a:avLst/>
          </a:prstGeom>
          <a:noFill/>
        </p:spPr>
        <p:txBody>
          <a:bodyPr wrap="square" rtlCol="0">
            <a:spAutoFit/>
          </a:bodyPr>
          <a:lstStyle/>
          <a:p>
            <a:pPr algn="ctr"/>
            <a:r>
              <a:rPr lang="en-US" dirty="0">
                <a:latin typeface="+mn-lt"/>
              </a:rPr>
              <a:t>From the 6</a:t>
            </a:r>
            <a:r>
              <a:rPr lang="en-US" baseline="30000" dirty="0">
                <a:latin typeface="+mn-lt"/>
              </a:rPr>
              <a:t>th</a:t>
            </a:r>
            <a:r>
              <a:rPr lang="en-US" dirty="0">
                <a:latin typeface="+mn-lt"/>
              </a:rPr>
              <a:t> inning on August 30, 1988 until the 10</a:t>
            </a:r>
            <a:r>
              <a:rPr lang="en-US" baseline="30000" dirty="0">
                <a:latin typeface="+mn-lt"/>
              </a:rPr>
              <a:t>th</a:t>
            </a:r>
            <a:r>
              <a:rPr lang="en-US" dirty="0">
                <a:latin typeface="+mn-lt"/>
              </a:rPr>
              <a:t> inning on September 28.</a:t>
            </a:r>
          </a:p>
        </p:txBody>
      </p:sp>
      <p:pic>
        <p:nvPicPr>
          <p:cNvPr id="4" name="Picture 3">
            <a:extLst>
              <a:ext uri="{FF2B5EF4-FFF2-40B4-BE49-F238E27FC236}">
                <a16:creationId xmlns:a16="http://schemas.microsoft.com/office/drawing/2014/main" id="{A61B075D-9B5F-44D0-98F3-B16A122DA4D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99007" y="1903379"/>
            <a:ext cx="3405492" cy="2463306"/>
          </a:xfrm>
          <a:prstGeom prst="rect">
            <a:avLst/>
          </a:prstGeom>
        </p:spPr>
      </p:pic>
      <p:sp>
        <p:nvSpPr>
          <p:cNvPr id="6" name="Footer Placeholder 1">
            <a:extLst>
              <a:ext uri="{FF2B5EF4-FFF2-40B4-BE49-F238E27FC236}">
                <a16:creationId xmlns:a16="http://schemas.microsoft.com/office/drawing/2014/main" id="{E403B786-98A0-4CB7-431B-09F4E9FA5BD7}"/>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8" name="Picture 7">
            <a:extLst>
              <a:ext uri="{FF2B5EF4-FFF2-40B4-BE49-F238E27FC236}">
                <a16:creationId xmlns:a16="http://schemas.microsoft.com/office/drawing/2014/main" id="{F9C4A6D6-3FE8-72FA-B4FD-4EEAC573D0A0}"/>
              </a:ext>
            </a:extLst>
          </p:cNvPr>
          <p:cNvPicPr>
            <a:picLocks noChangeAspect="1"/>
          </p:cNvPicPr>
          <p:nvPr/>
        </p:nvPicPr>
        <p:blipFill>
          <a:blip r:embed="rId4"/>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287268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barn(inVertical)">
                                      <p:cBhvr>
                                        <p:cTn id="31" dur="500"/>
                                        <p:tgtEl>
                                          <p:spTgt spid="5"/>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barn(inVertical)">
                                      <p:cBhvr>
                                        <p:cTn id="34" dur="500"/>
                                        <p:tgtEl>
                                          <p:spTgt spid="7"/>
                                        </p:tgtEl>
                                      </p:cBhvr>
                                    </p:animEffect>
                                  </p:childTnLst>
                                </p:cTn>
                              </p:par>
                              <p:par>
                                <p:cTn id="35" presetID="10" presetClass="entr" presetSubtype="0" fill="hold" nodeType="with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fade">
                                      <p:cBhvr>
                                        <p:cTn id="3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8912" y="411480"/>
            <a:ext cx="8261350" cy="1291190"/>
          </a:xfrm>
        </p:spPr>
        <p:txBody>
          <a:bodyPr>
            <a:noAutofit/>
          </a:bodyPr>
          <a:lstStyle/>
          <a:p>
            <a:pPr>
              <a:lnSpc>
                <a:spcPct val="90000"/>
              </a:lnSpc>
            </a:pPr>
            <a:r>
              <a:rPr lang="en-US" sz="3600" b="1" dirty="0">
                <a:solidFill>
                  <a:srgbClr val="000066"/>
                </a:solidFill>
              </a:rPr>
              <a:t>Which player appeared in the most </a:t>
            </a:r>
            <a:br>
              <a:rPr lang="en-US" sz="3600" b="1" dirty="0">
                <a:solidFill>
                  <a:srgbClr val="000066"/>
                </a:solidFill>
              </a:rPr>
            </a:br>
            <a:r>
              <a:rPr lang="en-US" sz="3600" b="1" dirty="0">
                <a:solidFill>
                  <a:srgbClr val="000066"/>
                </a:solidFill>
              </a:rPr>
              <a:t>World Series games?</a:t>
            </a:r>
          </a:p>
        </p:txBody>
      </p:sp>
      <p:sp>
        <p:nvSpPr>
          <p:cNvPr id="3" name="Content Placeholder 2"/>
          <p:cNvSpPr>
            <a:spLocks noGrp="1"/>
          </p:cNvSpPr>
          <p:nvPr>
            <p:ph idx="1"/>
          </p:nvPr>
        </p:nvSpPr>
        <p:spPr/>
        <p:txBody>
          <a:bodyPr/>
          <a:lstStyle/>
          <a:p>
            <a:pPr marL="628650" indent="-514350">
              <a:buClrTx/>
              <a:buFont typeface="+mj-lt"/>
              <a:buAutoNum type="alphaUcPeriod"/>
            </a:pPr>
            <a:r>
              <a:rPr lang="en-US" sz="3200" dirty="0"/>
              <a:t>Yogi Berra</a:t>
            </a:r>
          </a:p>
          <a:p>
            <a:pPr marL="628650" indent="-514350">
              <a:buClrTx/>
              <a:buFont typeface="+mj-lt"/>
              <a:buAutoNum type="alphaUcPeriod"/>
            </a:pPr>
            <a:r>
              <a:rPr lang="en-US" sz="3200" dirty="0"/>
              <a:t>Mickey Mantle</a:t>
            </a:r>
          </a:p>
          <a:p>
            <a:pPr marL="628650" indent="-514350">
              <a:buClrTx/>
              <a:buFont typeface="+mj-lt"/>
              <a:buAutoNum type="alphaUcPeriod"/>
            </a:pPr>
            <a:r>
              <a:rPr lang="en-US" sz="3200" dirty="0"/>
              <a:t>Derek Jeter</a:t>
            </a:r>
          </a:p>
          <a:p>
            <a:pPr marL="628650" indent="-514350">
              <a:buClrTx/>
              <a:buFont typeface="+mj-lt"/>
              <a:buAutoNum type="alphaUcPeriod"/>
            </a:pPr>
            <a:r>
              <a:rPr lang="en-US" sz="3200" dirty="0"/>
              <a:t>Pee Wee Reese</a:t>
            </a:r>
          </a:p>
        </p:txBody>
      </p:sp>
      <p:sp>
        <p:nvSpPr>
          <p:cNvPr id="5" name="Oval 4"/>
          <p:cNvSpPr/>
          <p:nvPr/>
        </p:nvSpPr>
        <p:spPr>
          <a:xfrm>
            <a:off x="372285" y="1666672"/>
            <a:ext cx="3566808" cy="778212"/>
          </a:xfrm>
          <a:prstGeom prst="ellipse">
            <a:avLst/>
          </a:prstGeom>
          <a:noFill/>
          <a:ln w="476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1160833" y="5310221"/>
            <a:ext cx="6822400" cy="830997"/>
          </a:xfrm>
          <a:prstGeom prst="rect">
            <a:avLst/>
          </a:prstGeom>
          <a:noFill/>
        </p:spPr>
        <p:txBody>
          <a:bodyPr wrap="square" rtlCol="0">
            <a:spAutoFit/>
          </a:bodyPr>
          <a:lstStyle/>
          <a:p>
            <a:pPr algn="ctr"/>
            <a:r>
              <a:rPr lang="en-US" dirty="0">
                <a:latin typeface="+mn-lt"/>
              </a:rPr>
              <a:t>Won 10 Series as a player and 3 as a manager.</a:t>
            </a:r>
          </a:p>
          <a:p>
            <a:pPr algn="ctr"/>
            <a:r>
              <a:rPr lang="en-US" dirty="0">
                <a:latin typeface="+mn-lt"/>
              </a:rPr>
              <a:t>75 total games.</a:t>
            </a:r>
          </a:p>
        </p:txBody>
      </p:sp>
      <p:pic>
        <p:nvPicPr>
          <p:cNvPr id="4" name="Picture 3">
            <a:extLst>
              <a:ext uri="{FF2B5EF4-FFF2-40B4-BE49-F238E27FC236}">
                <a16:creationId xmlns:a16="http://schemas.microsoft.com/office/drawing/2014/main" id="{5EE372E8-0BE2-416F-973A-9191A8DE193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8950" t="9280" r="10806" b="6734"/>
          <a:stretch/>
        </p:blipFill>
        <p:spPr>
          <a:xfrm rot="-60000">
            <a:off x="5446049" y="1630789"/>
            <a:ext cx="2268491" cy="3107514"/>
          </a:xfrm>
          <a:prstGeom prst="rect">
            <a:avLst/>
          </a:prstGeom>
        </p:spPr>
      </p:pic>
      <p:sp>
        <p:nvSpPr>
          <p:cNvPr id="6" name="Footer Placeholder 1">
            <a:extLst>
              <a:ext uri="{FF2B5EF4-FFF2-40B4-BE49-F238E27FC236}">
                <a16:creationId xmlns:a16="http://schemas.microsoft.com/office/drawing/2014/main" id="{9D6420D7-6CB5-F05F-7BB9-6A44508CC6C0}"/>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8" name="Picture 7">
            <a:extLst>
              <a:ext uri="{FF2B5EF4-FFF2-40B4-BE49-F238E27FC236}">
                <a16:creationId xmlns:a16="http://schemas.microsoft.com/office/drawing/2014/main" id="{8FF91BB3-5471-1BFA-0E98-5CCD11FBD182}"/>
              </a:ext>
            </a:extLst>
          </p:cNvPr>
          <p:cNvPicPr>
            <a:picLocks noChangeAspect="1"/>
          </p:cNvPicPr>
          <p:nvPr/>
        </p:nvPicPr>
        <p:blipFill>
          <a:blip r:embed="rId4"/>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1806119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barn(inVertical)">
                                      <p:cBhvr>
                                        <p:cTn id="31" dur="500"/>
                                        <p:tgtEl>
                                          <p:spTgt spid="5"/>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barn(inVertical)">
                                      <p:cBhvr>
                                        <p:cTn id="34" dur="500"/>
                                        <p:tgtEl>
                                          <p:spTgt spid="7"/>
                                        </p:tgtEl>
                                      </p:cBhvr>
                                    </p:animEffect>
                                  </p:childTnLst>
                                </p:cTn>
                              </p:par>
                              <p:par>
                                <p:cTn id="35" presetID="10" presetClass="entr" presetSubtype="0" fill="hold" nodeType="with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fade">
                                      <p:cBhvr>
                                        <p:cTn id="3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8912" y="341332"/>
            <a:ext cx="8261350" cy="1432560"/>
          </a:xfrm>
        </p:spPr>
        <p:txBody>
          <a:bodyPr>
            <a:normAutofit/>
          </a:bodyPr>
          <a:lstStyle/>
          <a:p>
            <a:pPr>
              <a:lnSpc>
                <a:spcPct val="90000"/>
              </a:lnSpc>
            </a:pPr>
            <a:r>
              <a:rPr lang="en-US" sz="3600" b="1" dirty="0">
                <a:solidFill>
                  <a:srgbClr val="000066"/>
                </a:solidFill>
              </a:rPr>
              <a:t>Who was the first U.S. President to throw out the season opening pitch?</a:t>
            </a:r>
          </a:p>
        </p:txBody>
      </p:sp>
      <p:sp>
        <p:nvSpPr>
          <p:cNvPr id="3" name="Content Placeholder 2"/>
          <p:cNvSpPr>
            <a:spLocks noGrp="1"/>
          </p:cNvSpPr>
          <p:nvPr>
            <p:ph idx="1"/>
          </p:nvPr>
        </p:nvSpPr>
        <p:spPr/>
        <p:txBody>
          <a:bodyPr/>
          <a:lstStyle/>
          <a:p>
            <a:pPr marL="628650" indent="-514350">
              <a:buClrTx/>
              <a:buFont typeface="+mj-lt"/>
              <a:buAutoNum type="alphaUcPeriod"/>
            </a:pPr>
            <a:r>
              <a:rPr lang="en-US" sz="3200" dirty="0"/>
              <a:t>Teddy Roosevelt</a:t>
            </a:r>
          </a:p>
          <a:p>
            <a:pPr marL="628650" indent="-514350">
              <a:buClrTx/>
              <a:buFont typeface="+mj-lt"/>
              <a:buAutoNum type="alphaUcPeriod"/>
            </a:pPr>
            <a:r>
              <a:rPr lang="en-US" sz="3200" dirty="0"/>
              <a:t>John F. Kennedy</a:t>
            </a:r>
          </a:p>
          <a:p>
            <a:pPr marL="628650" indent="-514350">
              <a:buClrTx/>
              <a:buFont typeface="+mj-lt"/>
              <a:buAutoNum type="alphaUcPeriod"/>
            </a:pPr>
            <a:r>
              <a:rPr lang="en-US" sz="3200" dirty="0"/>
              <a:t>William H. Taft</a:t>
            </a:r>
          </a:p>
          <a:p>
            <a:pPr marL="628650" indent="-514350">
              <a:buClrTx/>
              <a:buFont typeface="+mj-lt"/>
              <a:buAutoNum type="alphaUcPeriod"/>
            </a:pPr>
            <a:r>
              <a:rPr lang="en-US" sz="3200" dirty="0"/>
              <a:t>Dwight Eisenhower</a:t>
            </a:r>
          </a:p>
        </p:txBody>
      </p:sp>
      <p:sp>
        <p:nvSpPr>
          <p:cNvPr id="5" name="Oval 4"/>
          <p:cNvSpPr/>
          <p:nvPr/>
        </p:nvSpPr>
        <p:spPr>
          <a:xfrm>
            <a:off x="457200" y="2846961"/>
            <a:ext cx="3566808" cy="778212"/>
          </a:xfrm>
          <a:prstGeom prst="ellipse">
            <a:avLst/>
          </a:prstGeom>
          <a:noFill/>
          <a:ln w="476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1160833" y="5310221"/>
            <a:ext cx="6822400" cy="461665"/>
          </a:xfrm>
          <a:prstGeom prst="rect">
            <a:avLst/>
          </a:prstGeom>
          <a:noFill/>
        </p:spPr>
        <p:txBody>
          <a:bodyPr wrap="square" rtlCol="0">
            <a:spAutoFit/>
          </a:bodyPr>
          <a:lstStyle/>
          <a:p>
            <a:pPr algn="ctr"/>
            <a:r>
              <a:rPr lang="en-US" dirty="0">
                <a:latin typeface="+mn-lt"/>
              </a:rPr>
              <a:t>Opened the season on April 14, 1910.</a:t>
            </a:r>
          </a:p>
        </p:txBody>
      </p:sp>
      <p:pic>
        <p:nvPicPr>
          <p:cNvPr id="4" name="Picture 3">
            <a:extLst>
              <a:ext uri="{FF2B5EF4-FFF2-40B4-BE49-F238E27FC236}">
                <a16:creationId xmlns:a16="http://schemas.microsoft.com/office/drawing/2014/main" id="{DF7DA3E1-27E1-4DC5-9055-B44138CBD0F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19994" y="1903379"/>
            <a:ext cx="3092266" cy="2059385"/>
          </a:xfrm>
          <a:prstGeom prst="rect">
            <a:avLst/>
          </a:prstGeom>
        </p:spPr>
      </p:pic>
      <p:sp>
        <p:nvSpPr>
          <p:cNvPr id="6" name="Footer Placeholder 1">
            <a:extLst>
              <a:ext uri="{FF2B5EF4-FFF2-40B4-BE49-F238E27FC236}">
                <a16:creationId xmlns:a16="http://schemas.microsoft.com/office/drawing/2014/main" id="{B8F4A327-2466-F8F8-7C86-A6A30B573E41}"/>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8" name="Picture 7">
            <a:extLst>
              <a:ext uri="{FF2B5EF4-FFF2-40B4-BE49-F238E27FC236}">
                <a16:creationId xmlns:a16="http://schemas.microsoft.com/office/drawing/2014/main" id="{D28FCCE9-B84D-9AEE-EA80-5ADA043D7495}"/>
              </a:ext>
            </a:extLst>
          </p:cNvPr>
          <p:cNvPicPr>
            <a:picLocks noChangeAspect="1"/>
          </p:cNvPicPr>
          <p:nvPr/>
        </p:nvPicPr>
        <p:blipFill>
          <a:blip r:embed="rId4"/>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1034544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barn(inVertical)">
                                      <p:cBhvr>
                                        <p:cTn id="31" dur="500"/>
                                        <p:tgtEl>
                                          <p:spTgt spid="5"/>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barn(inVertical)">
                                      <p:cBhvr>
                                        <p:cTn id="34" dur="500"/>
                                        <p:tgtEl>
                                          <p:spTgt spid="7"/>
                                        </p:tgtEl>
                                      </p:cBhvr>
                                    </p:animEffect>
                                  </p:childTnLst>
                                </p:cTn>
                              </p:par>
                              <p:par>
                                <p:cTn id="35" presetID="10" presetClass="entr" presetSubtype="0" fill="hold" nodeType="with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fade">
                                      <p:cBhvr>
                                        <p:cTn id="3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P spid="7"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TLC Custom">
      <a:dk1>
        <a:sysClr val="windowText" lastClr="000000"/>
      </a:dk1>
      <a:lt1>
        <a:sysClr val="window" lastClr="FFFFFF"/>
      </a:lt1>
      <a:dk2>
        <a:srgbClr val="000000"/>
      </a:dk2>
      <a:lt2>
        <a:srgbClr val="F8F8F8"/>
      </a:lt2>
      <a:accent1>
        <a:srgbClr val="800000"/>
      </a:accent1>
      <a:accent2>
        <a:srgbClr val="008080"/>
      </a:accent2>
      <a:accent3>
        <a:srgbClr val="CCCCCC"/>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Apothecary.thmx</Template>
  <TotalTime>21184</TotalTime>
  <Words>3573</Words>
  <Application>Microsoft Office PowerPoint</Application>
  <PresentationFormat>On-screen Show (4:3)</PresentationFormat>
  <Paragraphs>421</Paragraphs>
  <Slides>34</Slides>
  <Notes>33</Notes>
  <HiddenSlides>2</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34</vt:i4>
      </vt:variant>
    </vt:vector>
  </HeadingPairs>
  <TitlesOfParts>
    <vt:vector size="41" baseType="lpstr">
      <vt:lpstr>Arial</vt:lpstr>
      <vt:lpstr>Calibri</vt:lpstr>
      <vt:lpstr>Calisto MT</vt:lpstr>
      <vt:lpstr>Perpetua Titling MT</vt:lpstr>
      <vt:lpstr>Verdana</vt:lpstr>
      <vt:lpstr>Wingdings</vt:lpstr>
      <vt:lpstr>Apothecary</vt:lpstr>
      <vt:lpstr>PowerPoint Presentation</vt:lpstr>
      <vt:lpstr>PowerPoint Presentation</vt:lpstr>
      <vt:lpstr>    </vt:lpstr>
      <vt:lpstr>Who was the first Major League player to have his number retired?</vt:lpstr>
      <vt:lpstr>Which of these MLB pitchers never took home a Cy Young Award?</vt:lpstr>
      <vt:lpstr>Whose baseball card sold for a record $3.12 million at auction in 2016?</vt:lpstr>
      <vt:lpstr>Who holds the MLB record of 59 consecutive scoreless innings pitched?</vt:lpstr>
      <vt:lpstr>Which player appeared in the most  World Series games?</vt:lpstr>
      <vt:lpstr>Who was the first U.S. President to throw out the season opening pitch?</vt:lpstr>
      <vt:lpstr>What year was the first World Series?</vt:lpstr>
      <vt:lpstr>PowerPoint Presentation</vt:lpstr>
      <vt:lpstr>Top Trust Builders</vt:lpstr>
      <vt:lpstr>Leadership Development Plan: Build, Don’t Break</vt:lpstr>
      <vt:lpstr>Opportunity Assignment Roundtable:  The Leader’s Code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Opportunity Assignment </vt:lpstr>
      <vt:lpstr>PowerPoint Presentation</vt:lpstr>
    </vt:vector>
  </TitlesOfParts>
  <Company>Randall Reilly Publishing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Amy Askew</dc:creator>
  <cp:lastModifiedBy>Susanne Rives</cp:lastModifiedBy>
  <cp:revision>481</cp:revision>
  <cp:lastPrinted>2020-01-31T13:44:38Z</cp:lastPrinted>
  <dcterms:created xsi:type="dcterms:W3CDTF">2014-04-21T13:47:24Z</dcterms:created>
  <dcterms:modified xsi:type="dcterms:W3CDTF">2024-05-01T21:43:19Z</dcterms:modified>
</cp:coreProperties>
</file>