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8"/>
  </p:notesMasterIdLst>
  <p:handoutMasterIdLst>
    <p:handoutMasterId r:id="rId9"/>
  </p:handoutMasterIdLst>
  <p:sldIdLst>
    <p:sldId id="440" r:id="rId2"/>
    <p:sldId id="1362" r:id="rId3"/>
    <p:sldId id="1363" r:id="rId4"/>
    <p:sldId id="1364" r:id="rId5"/>
    <p:sldId id="526" r:id="rId6"/>
    <p:sldId id="1365" r:id="rId7"/>
  </p:sldIdLst>
  <p:sldSz cx="9144000" cy="6858000" type="screen4x3"/>
  <p:notesSz cx="7010400" cy="9296400"/>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12" userDrawn="1">
          <p15:clr>
            <a:srgbClr val="A4A3A4"/>
          </p15:clr>
        </p15:guide>
        <p15:guide id="2" pos="2880">
          <p15:clr>
            <a:srgbClr val="A4A3A4"/>
          </p15:clr>
        </p15:guide>
      </p15:sldGuideLst>
    </p:ext>
    <p:ext uri="{2D200454-40CA-4A62-9FC3-DE9A4176ACB9}">
      <p15:notesGuideLst xmlns:p15="http://schemas.microsoft.com/office/powerpoint/2012/main">
        <p15:guide id="1" orient="horz" pos="2931"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1F23"/>
    <a:srgbClr val="FF0066"/>
    <a:srgbClr val="80000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36" autoAdjust="0"/>
    <p:restoredTop sz="83846" autoAdjust="0"/>
  </p:normalViewPr>
  <p:slideViewPr>
    <p:cSldViewPr snapToGrid="0" snapToObjects="1">
      <p:cViewPr varScale="1">
        <p:scale>
          <a:sx n="59" d="100"/>
          <a:sy n="59" d="100"/>
        </p:scale>
        <p:origin x="1308" y="48"/>
      </p:cViewPr>
      <p:guideLst>
        <p:guide orient="horz" pos="2112"/>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snapToObjects="1" showGuides="1">
      <p:cViewPr varScale="1">
        <p:scale>
          <a:sx n="53" d="100"/>
          <a:sy n="53" d="100"/>
        </p:scale>
        <p:origin x="2552" y="40"/>
      </p:cViewPr>
      <p:guideLst>
        <p:guide orient="horz" pos="2931"/>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0"/>
            <a:ext cx="3037841" cy="464820"/>
          </a:xfrm>
          <a:prstGeom prst="rect">
            <a:avLst/>
          </a:prstGeom>
        </p:spPr>
        <p:txBody>
          <a:bodyPr vert="horz" lIns="97197" tIns="48599" rIns="97197" bIns="48599" rtlCol="0"/>
          <a:lstStyle>
            <a:lvl1pPr algn="l">
              <a:defRPr sz="1300"/>
            </a:lvl1pPr>
          </a:lstStyle>
          <a:p>
            <a:endParaRPr lang="en-US"/>
          </a:p>
        </p:txBody>
      </p:sp>
      <p:sp>
        <p:nvSpPr>
          <p:cNvPr id="3" name="Date Placeholder 2"/>
          <p:cNvSpPr>
            <a:spLocks noGrp="1"/>
          </p:cNvSpPr>
          <p:nvPr>
            <p:ph type="dt" sz="quarter" idx="1"/>
          </p:nvPr>
        </p:nvSpPr>
        <p:spPr>
          <a:xfrm>
            <a:off x="3970945" y="0"/>
            <a:ext cx="3037841" cy="464820"/>
          </a:xfrm>
          <a:prstGeom prst="rect">
            <a:avLst/>
          </a:prstGeom>
        </p:spPr>
        <p:txBody>
          <a:bodyPr vert="horz" lIns="97197" tIns="48599" rIns="97197" bIns="48599" rtlCol="0"/>
          <a:lstStyle>
            <a:lvl1pPr algn="r">
              <a:defRPr sz="1300"/>
            </a:lvl1pPr>
          </a:lstStyle>
          <a:p>
            <a:fld id="{1E809FF1-4882-BA4F-88CE-CE81967FB135}" type="datetime1">
              <a:rPr lang="en-US" smtClean="0"/>
              <a:t>5/1/2024</a:t>
            </a:fld>
            <a:endParaRPr lang="en-US"/>
          </a:p>
        </p:txBody>
      </p:sp>
      <p:sp>
        <p:nvSpPr>
          <p:cNvPr id="4" name="Footer Placeholder 3"/>
          <p:cNvSpPr>
            <a:spLocks noGrp="1"/>
          </p:cNvSpPr>
          <p:nvPr>
            <p:ph type="ftr" sz="quarter" idx="2"/>
          </p:nvPr>
        </p:nvSpPr>
        <p:spPr>
          <a:xfrm>
            <a:off x="5" y="8829966"/>
            <a:ext cx="3037841" cy="464820"/>
          </a:xfrm>
          <a:prstGeom prst="rect">
            <a:avLst/>
          </a:prstGeom>
        </p:spPr>
        <p:txBody>
          <a:bodyPr vert="horz" lIns="97197" tIns="48599" rIns="97197" bIns="48599" rtlCol="0" anchor="b"/>
          <a:lstStyle>
            <a:lvl1pPr algn="l">
              <a:defRPr sz="1300"/>
            </a:lvl1pPr>
          </a:lstStyle>
          <a:p>
            <a:endParaRPr lang="en-US"/>
          </a:p>
        </p:txBody>
      </p:sp>
      <p:sp>
        <p:nvSpPr>
          <p:cNvPr id="5" name="Slide Number Placeholder 4"/>
          <p:cNvSpPr>
            <a:spLocks noGrp="1"/>
          </p:cNvSpPr>
          <p:nvPr>
            <p:ph type="sldNum" sz="quarter" idx="3"/>
          </p:nvPr>
        </p:nvSpPr>
        <p:spPr>
          <a:xfrm>
            <a:off x="3970945" y="8829966"/>
            <a:ext cx="3037841" cy="464820"/>
          </a:xfrm>
          <a:prstGeom prst="rect">
            <a:avLst/>
          </a:prstGeom>
        </p:spPr>
        <p:txBody>
          <a:bodyPr vert="horz" lIns="97197" tIns="48599" rIns="97197" bIns="48599" rtlCol="0" anchor="b"/>
          <a:lstStyle>
            <a:lvl1pPr algn="r">
              <a:defRPr sz="13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5" y="0"/>
            <a:ext cx="3037841" cy="464820"/>
          </a:xfrm>
          <a:prstGeom prst="rect">
            <a:avLst/>
          </a:prstGeom>
          <a:noFill/>
          <a:ln w="9525">
            <a:noFill/>
            <a:miter lim="800000"/>
            <a:headEnd/>
            <a:tailEnd/>
          </a:ln>
        </p:spPr>
        <p:txBody>
          <a:bodyPr vert="horz" wrap="square" lIns="97197" tIns="48599" rIns="97197" bIns="48599" numCol="1" anchor="t" anchorCtr="0" compatLnSpc="1">
            <a:prstTxWarp prst="textNoShape">
              <a:avLst/>
            </a:prstTxWarp>
          </a:bodyPr>
          <a:lstStyle>
            <a:lvl1pPr algn="l">
              <a:defRPr sz="1300"/>
            </a:lvl1pPr>
          </a:lstStyle>
          <a:p>
            <a:pPr>
              <a:defRPr/>
            </a:pPr>
            <a:endParaRPr lang="en-US"/>
          </a:p>
        </p:txBody>
      </p:sp>
      <p:sp>
        <p:nvSpPr>
          <p:cNvPr id="81923" name="Rectangle 3"/>
          <p:cNvSpPr>
            <a:spLocks noGrp="1" noChangeArrowheads="1"/>
          </p:cNvSpPr>
          <p:nvPr>
            <p:ph type="dt" idx="1"/>
          </p:nvPr>
        </p:nvSpPr>
        <p:spPr bwMode="auto">
          <a:xfrm>
            <a:off x="3972566" y="0"/>
            <a:ext cx="3037841" cy="464820"/>
          </a:xfrm>
          <a:prstGeom prst="rect">
            <a:avLst/>
          </a:prstGeom>
          <a:noFill/>
          <a:ln w="9525">
            <a:noFill/>
            <a:miter lim="800000"/>
            <a:headEnd/>
            <a:tailEnd/>
          </a:ln>
        </p:spPr>
        <p:txBody>
          <a:bodyPr vert="horz" wrap="square" lIns="97197" tIns="48599" rIns="97197" bIns="48599" numCol="1" anchor="t" anchorCtr="0" compatLnSpc="1">
            <a:prstTxWarp prst="textNoShape">
              <a:avLst/>
            </a:prstTxWarp>
          </a:bodyPr>
          <a:lstStyle>
            <a:lvl1pPr algn="r">
              <a:defRPr sz="1300"/>
            </a:lvl1pPr>
          </a:lstStyle>
          <a:p>
            <a:pPr>
              <a:defRPr/>
            </a:pPr>
            <a:fld id="{9D3A0367-7A95-1C41-9E47-360E5FBB23EB}" type="datetime1">
              <a:rPr lang="en-US" smtClean="0"/>
              <a:t>5/1/2024</a:t>
            </a:fld>
            <a:endParaRPr lang="en-US"/>
          </a:p>
        </p:txBody>
      </p:sp>
      <p:sp>
        <p:nvSpPr>
          <p:cNvPr id="13316" name="Placeholder 4"/>
          <p:cNvSpPr>
            <a:spLocks noGrp="1" noRot="1" noChangeAspect="1" noChangeArrowheads="1" noTextEdit="1"/>
          </p:cNvSpPr>
          <p:nvPr>
            <p:ph type="sldImg" idx="2"/>
          </p:nvPr>
        </p:nvSpPr>
        <p:spPr bwMode="auto">
          <a:xfrm>
            <a:off x="1181100" y="696913"/>
            <a:ext cx="4648200" cy="3487737"/>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706514" y="4430503"/>
            <a:ext cx="5624928" cy="4194446"/>
          </a:xfrm>
          <a:prstGeom prst="rect">
            <a:avLst/>
          </a:prstGeom>
          <a:noFill/>
          <a:ln w="9525">
            <a:solidFill>
              <a:srgbClr val="000000"/>
            </a:solidFill>
            <a:miter lim="800000"/>
            <a:headEnd/>
            <a:tailEnd/>
          </a:ln>
        </p:spPr>
        <p:txBody>
          <a:bodyPr vert="horz" wrap="square" lIns="97197" tIns="48599" rIns="97197" bIns="4859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5" y="8831580"/>
            <a:ext cx="3037841" cy="464820"/>
          </a:xfrm>
          <a:prstGeom prst="rect">
            <a:avLst/>
          </a:prstGeom>
          <a:noFill/>
          <a:ln w="9525">
            <a:noFill/>
            <a:miter lim="800000"/>
            <a:headEnd/>
            <a:tailEnd/>
          </a:ln>
        </p:spPr>
        <p:txBody>
          <a:bodyPr vert="horz" wrap="square" lIns="97197" tIns="48599" rIns="97197" bIns="48599" numCol="1" anchor="b" anchorCtr="0" compatLnSpc="1">
            <a:prstTxWarp prst="textNoShape">
              <a:avLst/>
            </a:prstTxWarp>
          </a:bodyPr>
          <a:lstStyle>
            <a:lvl1pPr algn="l">
              <a:defRPr sz="1300"/>
            </a:lvl1pPr>
          </a:lstStyle>
          <a:p>
            <a:pPr>
              <a:defRPr/>
            </a:pPr>
            <a:endParaRPr lang="en-US"/>
          </a:p>
        </p:txBody>
      </p:sp>
      <p:sp>
        <p:nvSpPr>
          <p:cNvPr id="81927" name="Rectangle 7"/>
          <p:cNvSpPr>
            <a:spLocks noGrp="1" noChangeArrowheads="1"/>
          </p:cNvSpPr>
          <p:nvPr>
            <p:ph type="sldNum" sz="quarter" idx="5"/>
          </p:nvPr>
        </p:nvSpPr>
        <p:spPr bwMode="auto">
          <a:xfrm>
            <a:off x="3972566" y="8831580"/>
            <a:ext cx="3037841" cy="464820"/>
          </a:xfrm>
          <a:prstGeom prst="rect">
            <a:avLst/>
          </a:prstGeom>
          <a:noFill/>
          <a:ln w="9525">
            <a:noFill/>
            <a:miter lim="800000"/>
            <a:headEnd/>
            <a:tailEnd/>
          </a:ln>
        </p:spPr>
        <p:txBody>
          <a:bodyPr vert="horz" wrap="square" lIns="97197" tIns="48599" rIns="97197" bIns="48599" numCol="1" anchor="b" anchorCtr="0" compatLnSpc="1">
            <a:prstTxWarp prst="textNoShape">
              <a:avLst/>
            </a:prstTxWarp>
          </a:bodyPr>
          <a:lstStyle>
            <a:lvl1pPr algn="r">
              <a:defRPr sz="13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692738" y="4405279"/>
            <a:ext cx="5624928" cy="4194446"/>
          </a:xfrm>
          <a:noFill/>
          <a:ln>
            <a:solidFill>
              <a:srgbClr val="000000"/>
            </a:solidFill>
          </a:ln>
        </p:spPr>
        <p:txBody>
          <a:bodyPr lIns="96996" tIns="48498" rIns="96996" bIns="48498"/>
          <a:lstStyle/>
          <a:p>
            <a:pPr defTabSz="967775" eaLnBrk="1" hangingPunct="1"/>
            <a:r>
              <a:rPr lang="en-US" dirty="0"/>
              <a:t>How can differences or different viewpoints be a strength?</a:t>
            </a:r>
          </a:p>
          <a:p>
            <a:pPr defTabSz="967775" eaLnBrk="1" hangingPunct="1"/>
            <a:r>
              <a:rPr lang="en-US" dirty="0"/>
              <a:t>How can they turn into a weakness?</a:t>
            </a:r>
          </a:p>
        </p:txBody>
      </p:sp>
      <p:sp>
        <p:nvSpPr>
          <p:cNvPr id="32770" name="Rectangle 2"/>
          <p:cNvSpPr>
            <a:spLocks noGrp="1" noRot="1" noChangeAspect="1" noChangeArrowheads="1" noTextEdit="1"/>
          </p:cNvSpPr>
          <p:nvPr>
            <p:ph type="sldImg"/>
          </p:nvPr>
        </p:nvSpPr>
        <p:spPr>
          <a:xfrm>
            <a:off x="1185863" y="696913"/>
            <a:ext cx="4664075" cy="3498850"/>
          </a:xfrm>
          <a:solidFill>
            <a:srgbClr val="FFFFFF"/>
          </a:solidFill>
          <a:ln/>
        </p:spPr>
      </p:sp>
      <p:sp>
        <p:nvSpPr>
          <p:cNvPr id="5" name="Rectangle 7">
            <a:extLst>
              <a:ext uri="{FF2B5EF4-FFF2-40B4-BE49-F238E27FC236}">
                <a16:creationId xmlns:a16="http://schemas.microsoft.com/office/drawing/2014/main" id="{17445DFD-2B0E-436E-B1AD-743AF045B501}"/>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1</a:t>
            </a:fld>
            <a:endParaRPr lang="en-US" dirty="0"/>
          </a:p>
        </p:txBody>
      </p:sp>
    </p:spTree>
    <p:extLst>
      <p:ext uri="{BB962C8B-B14F-4D97-AF65-F5344CB8AC3E}">
        <p14:creationId xmlns:p14="http://schemas.microsoft.com/office/powerpoint/2010/main" val="2070584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9F2B5-2BB1-30A0-D36C-A8AC004077E8}"/>
            </a:ext>
          </a:extLst>
        </p:cNvPr>
        <p:cNvGrpSpPr/>
        <p:nvPr/>
      </p:nvGrpSpPr>
      <p:grpSpPr>
        <a:xfrm>
          <a:off x="0" y="0"/>
          <a:ext cx="0" cy="0"/>
          <a:chOff x="0" y="0"/>
          <a:chExt cx="0" cy="0"/>
        </a:xfrm>
      </p:grpSpPr>
      <p:sp>
        <p:nvSpPr>
          <p:cNvPr id="32771" name="Rectangle 3">
            <a:extLst>
              <a:ext uri="{FF2B5EF4-FFF2-40B4-BE49-F238E27FC236}">
                <a16:creationId xmlns:a16="http://schemas.microsoft.com/office/drawing/2014/main" id="{CBE6DFF5-0456-491E-B0D8-B270CC66030D}"/>
              </a:ext>
            </a:extLst>
          </p:cNvPr>
          <p:cNvSpPr>
            <a:spLocks noGrp="1" noChangeArrowheads="1"/>
          </p:cNvSpPr>
          <p:nvPr>
            <p:ph type="body" idx="1"/>
          </p:nvPr>
        </p:nvSpPr>
        <p:spPr>
          <a:xfrm>
            <a:off x="692738" y="4405279"/>
            <a:ext cx="5624928" cy="4194446"/>
          </a:xfrm>
          <a:noFill/>
          <a:ln>
            <a:solidFill>
              <a:srgbClr val="000000"/>
            </a:solidFill>
          </a:ln>
        </p:spPr>
        <p:txBody>
          <a:bodyPr lIns="96996" tIns="48498" rIns="96996" bIns="48498"/>
          <a:lstStyle/>
          <a:p>
            <a:pPr defTabSz="967775" eaLnBrk="1" hangingPunct="1"/>
            <a:r>
              <a:rPr lang="en-US" dirty="0"/>
              <a:t>What types of adjustments might there be with a new team or when a new team member joins an existing team?</a:t>
            </a:r>
          </a:p>
          <a:p>
            <a:pPr defTabSz="967775" eaLnBrk="1" hangingPunct="1"/>
            <a:endParaRPr lang="en-US" dirty="0"/>
          </a:p>
          <a:p>
            <a:pPr defTabSz="967775" eaLnBrk="1" hangingPunct="1"/>
            <a:r>
              <a:rPr lang="en-US" b="1" u="sng" dirty="0"/>
              <a:t>FOUR STAGES OF TEAM DEVELOPMENT</a:t>
            </a:r>
          </a:p>
          <a:p>
            <a:pPr defTabSz="967775" eaLnBrk="1" hangingPunct="1"/>
            <a:r>
              <a:rPr lang="en-US" dirty="0"/>
              <a:t>Forming: team members are getting to know one another and figuring out how to deal with each other; not a team but a workgroup (a group of individuals assigned to work together)</a:t>
            </a:r>
          </a:p>
          <a:p>
            <a:pPr defTabSz="967775" eaLnBrk="1" hangingPunct="1"/>
            <a:r>
              <a:rPr lang="en-US" dirty="0"/>
              <a:t>Storming: team members are figuring out their individual roles in the team; trust is being built to work towards </a:t>
            </a:r>
            <a:r>
              <a:rPr lang="en-US" i="1" dirty="0"/>
              <a:t>The Speed of Trust</a:t>
            </a:r>
            <a:endParaRPr lang="en-US" dirty="0"/>
          </a:p>
          <a:p>
            <a:pPr defTabSz="967775" eaLnBrk="1" hangingPunct="1"/>
            <a:r>
              <a:rPr lang="en-US" dirty="0"/>
              <a:t>Norming: team members have accepted their roles and are beginning to feel comfortable with each other; </a:t>
            </a:r>
            <a:r>
              <a:rPr lang="en-US" i="1" dirty="0"/>
              <a:t>The Speed of Trust </a:t>
            </a:r>
            <a:r>
              <a:rPr lang="en-US" dirty="0"/>
              <a:t>is established</a:t>
            </a:r>
          </a:p>
          <a:p>
            <a:pPr defTabSz="967775" eaLnBrk="1" hangingPunct="1"/>
            <a:r>
              <a:rPr lang="en-US" dirty="0"/>
              <a:t>Performing: working as a team, high levels of production and quality are achieved, team is moving towards excellence</a:t>
            </a:r>
          </a:p>
          <a:p>
            <a:pPr defTabSz="967775" eaLnBrk="1" hangingPunct="1"/>
            <a:endParaRPr lang="en-US" dirty="0"/>
          </a:p>
        </p:txBody>
      </p:sp>
      <p:sp>
        <p:nvSpPr>
          <p:cNvPr id="32770" name="Rectangle 2">
            <a:extLst>
              <a:ext uri="{FF2B5EF4-FFF2-40B4-BE49-F238E27FC236}">
                <a16:creationId xmlns:a16="http://schemas.microsoft.com/office/drawing/2014/main" id="{95BE1D55-5F89-8AB0-F0AA-898F290D66BC}"/>
              </a:ext>
            </a:extLst>
          </p:cNvPr>
          <p:cNvSpPr>
            <a:spLocks noGrp="1" noRot="1" noChangeAspect="1" noChangeArrowheads="1" noTextEdit="1"/>
          </p:cNvSpPr>
          <p:nvPr>
            <p:ph type="sldImg"/>
          </p:nvPr>
        </p:nvSpPr>
        <p:spPr>
          <a:xfrm>
            <a:off x="1185863" y="696913"/>
            <a:ext cx="4664075" cy="3498850"/>
          </a:xfrm>
          <a:solidFill>
            <a:srgbClr val="FFFFFF"/>
          </a:solidFill>
          <a:ln/>
        </p:spPr>
      </p:sp>
      <p:sp>
        <p:nvSpPr>
          <p:cNvPr id="5" name="Rectangle 7">
            <a:extLst>
              <a:ext uri="{FF2B5EF4-FFF2-40B4-BE49-F238E27FC236}">
                <a16:creationId xmlns:a16="http://schemas.microsoft.com/office/drawing/2014/main" id="{DD288349-E8D4-FFCE-0EEA-BD60D5DD52E6}"/>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2</a:t>
            </a:fld>
            <a:endParaRPr lang="en-US" dirty="0"/>
          </a:p>
        </p:txBody>
      </p:sp>
    </p:spTree>
    <p:extLst>
      <p:ext uri="{BB962C8B-B14F-4D97-AF65-F5344CB8AC3E}">
        <p14:creationId xmlns:p14="http://schemas.microsoft.com/office/powerpoint/2010/main" val="42495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54B47-705E-BAC8-2CC8-BB3C33585152}"/>
            </a:ext>
          </a:extLst>
        </p:cNvPr>
        <p:cNvGrpSpPr/>
        <p:nvPr/>
      </p:nvGrpSpPr>
      <p:grpSpPr>
        <a:xfrm>
          <a:off x="0" y="0"/>
          <a:ext cx="0" cy="0"/>
          <a:chOff x="0" y="0"/>
          <a:chExt cx="0" cy="0"/>
        </a:xfrm>
      </p:grpSpPr>
      <p:sp>
        <p:nvSpPr>
          <p:cNvPr id="32771" name="Rectangle 3">
            <a:extLst>
              <a:ext uri="{FF2B5EF4-FFF2-40B4-BE49-F238E27FC236}">
                <a16:creationId xmlns:a16="http://schemas.microsoft.com/office/drawing/2014/main" id="{E78616B4-EEA9-1AE8-6D1B-C78E177B58D4}"/>
              </a:ext>
            </a:extLst>
          </p:cNvPr>
          <p:cNvSpPr>
            <a:spLocks noGrp="1" noChangeArrowheads="1"/>
          </p:cNvSpPr>
          <p:nvPr>
            <p:ph type="body" idx="1"/>
          </p:nvPr>
        </p:nvSpPr>
        <p:spPr>
          <a:xfrm>
            <a:off x="692738" y="4405279"/>
            <a:ext cx="5624928" cy="4194446"/>
          </a:xfrm>
          <a:noFill/>
          <a:ln>
            <a:solidFill>
              <a:srgbClr val="000000"/>
            </a:solidFill>
          </a:ln>
        </p:spPr>
        <p:txBody>
          <a:bodyPr lIns="96996" tIns="48498" rIns="96996" bIns="48498"/>
          <a:lstStyle/>
          <a:p>
            <a:pPr defTabSz="967775" eaLnBrk="1" hangingPunct="1"/>
            <a:r>
              <a:rPr lang="en-US" dirty="0"/>
              <a:t>How could not feeling free (safe) to speak keep a team from developing?</a:t>
            </a:r>
          </a:p>
          <a:p>
            <a:pPr defTabSz="967775" eaLnBrk="1" hangingPunct="1"/>
            <a:r>
              <a:rPr lang="en-US" dirty="0"/>
              <a:t>How can “sniping, blaming, and belittling” remarks keep a team from developing?</a:t>
            </a:r>
          </a:p>
        </p:txBody>
      </p:sp>
      <p:sp>
        <p:nvSpPr>
          <p:cNvPr id="32770" name="Rectangle 2">
            <a:extLst>
              <a:ext uri="{FF2B5EF4-FFF2-40B4-BE49-F238E27FC236}">
                <a16:creationId xmlns:a16="http://schemas.microsoft.com/office/drawing/2014/main" id="{ED83213D-5B02-2B5A-4BB8-88E050B49C02}"/>
              </a:ext>
            </a:extLst>
          </p:cNvPr>
          <p:cNvSpPr>
            <a:spLocks noGrp="1" noRot="1" noChangeAspect="1" noChangeArrowheads="1" noTextEdit="1"/>
          </p:cNvSpPr>
          <p:nvPr>
            <p:ph type="sldImg"/>
          </p:nvPr>
        </p:nvSpPr>
        <p:spPr>
          <a:xfrm>
            <a:off x="1185863" y="696913"/>
            <a:ext cx="4664075" cy="3498850"/>
          </a:xfrm>
          <a:solidFill>
            <a:srgbClr val="FFFFFF"/>
          </a:solidFill>
          <a:ln/>
        </p:spPr>
      </p:sp>
      <p:sp>
        <p:nvSpPr>
          <p:cNvPr id="5" name="Rectangle 7">
            <a:extLst>
              <a:ext uri="{FF2B5EF4-FFF2-40B4-BE49-F238E27FC236}">
                <a16:creationId xmlns:a16="http://schemas.microsoft.com/office/drawing/2014/main" id="{A3F0ED62-EB98-9769-0733-409CBF52545D}"/>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3</a:t>
            </a:fld>
            <a:endParaRPr lang="en-US" dirty="0"/>
          </a:p>
        </p:txBody>
      </p:sp>
    </p:spTree>
    <p:extLst>
      <p:ext uri="{BB962C8B-B14F-4D97-AF65-F5344CB8AC3E}">
        <p14:creationId xmlns:p14="http://schemas.microsoft.com/office/powerpoint/2010/main" val="2536560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7FE1D-7751-E27A-C5F7-B6CD52A0159D}"/>
            </a:ext>
          </a:extLst>
        </p:cNvPr>
        <p:cNvGrpSpPr/>
        <p:nvPr/>
      </p:nvGrpSpPr>
      <p:grpSpPr>
        <a:xfrm>
          <a:off x="0" y="0"/>
          <a:ext cx="0" cy="0"/>
          <a:chOff x="0" y="0"/>
          <a:chExt cx="0" cy="0"/>
        </a:xfrm>
      </p:grpSpPr>
      <p:sp>
        <p:nvSpPr>
          <p:cNvPr id="32771" name="Rectangle 3">
            <a:extLst>
              <a:ext uri="{FF2B5EF4-FFF2-40B4-BE49-F238E27FC236}">
                <a16:creationId xmlns:a16="http://schemas.microsoft.com/office/drawing/2014/main" id="{2226B171-8434-B88B-CC8F-9C021AA1136B}"/>
              </a:ext>
            </a:extLst>
          </p:cNvPr>
          <p:cNvSpPr>
            <a:spLocks noGrp="1" noChangeArrowheads="1"/>
          </p:cNvSpPr>
          <p:nvPr>
            <p:ph type="body" idx="1"/>
          </p:nvPr>
        </p:nvSpPr>
        <p:spPr>
          <a:xfrm>
            <a:off x="692738" y="4405279"/>
            <a:ext cx="5624928" cy="4194446"/>
          </a:xfrm>
          <a:noFill/>
          <a:ln>
            <a:solidFill>
              <a:srgbClr val="000000"/>
            </a:solidFill>
          </a:ln>
        </p:spPr>
        <p:txBody>
          <a:bodyPr lIns="96996" tIns="48498" rIns="96996" bIns="48498"/>
          <a:lstStyle/>
          <a:p>
            <a:pPr defTabSz="978737" eaLnBrk="1" hangingPunct="1"/>
            <a:r>
              <a:rPr lang="en-US" dirty="0"/>
              <a:t> What does it do to a team when you have a team member who doesn’t “pull their weight”? </a:t>
            </a:r>
          </a:p>
          <a:p>
            <a:pPr defTabSz="978737" eaLnBrk="1" hangingPunct="1"/>
            <a:endParaRPr lang="en-US" dirty="0"/>
          </a:p>
          <a:p>
            <a:pPr defTabSz="978737" eaLnBrk="1" hangingPunct="1"/>
            <a:r>
              <a:rPr lang="en-US" dirty="0"/>
              <a:t>Does it make a difference if your supervisor or leadman deals with it?</a:t>
            </a:r>
          </a:p>
          <a:p>
            <a:pPr defTabSz="967775" eaLnBrk="1" hangingPunct="1"/>
            <a:endParaRPr lang="en-US" dirty="0"/>
          </a:p>
        </p:txBody>
      </p:sp>
      <p:sp>
        <p:nvSpPr>
          <p:cNvPr id="32770" name="Rectangle 2">
            <a:extLst>
              <a:ext uri="{FF2B5EF4-FFF2-40B4-BE49-F238E27FC236}">
                <a16:creationId xmlns:a16="http://schemas.microsoft.com/office/drawing/2014/main" id="{90814D84-277B-F0F1-6825-DE1B7B9B2F74}"/>
              </a:ext>
            </a:extLst>
          </p:cNvPr>
          <p:cNvSpPr>
            <a:spLocks noGrp="1" noRot="1" noChangeAspect="1" noChangeArrowheads="1" noTextEdit="1"/>
          </p:cNvSpPr>
          <p:nvPr>
            <p:ph type="sldImg"/>
          </p:nvPr>
        </p:nvSpPr>
        <p:spPr>
          <a:xfrm>
            <a:off x="1185863" y="696913"/>
            <a:ext cx="4664075" cy="3498850"/>
          </a:xfrm>
          <a:solidFill>
            <a:srgbClr val="FFFFFF"/>
          </a:solidFill>
          <a:ln/>
        </p:spPr>
      </p:sp>
      <p:sp>
        <p:nvSpPr>
          <p:cNvPr id="5" name="Rectangle 7">
            <a:extLst>
              <a:ext uri="{FF2B5EF4-FFF2-40B4-BE49-F238E27FC236}">
                <a16:creationId xmlns:a16="http://schemas.microsoft.com/office/drawing/2014/main" id="{AC645847-0F5C-B4AC-C397-E0D884D57111}"/>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4</a:t>
            </a:fld>
            <a:endParaRPr lang="en-US" dirty="0"/>
          </a:p>
        </p:txBody>
      </p:sp>
    </p:spTree>
    <p:extLst>
      <p:ext uri="{BB962C8B-B14F-4D97-AF65-F5344CB8AC3E}">
        <p14:creationId xmlns:p14="http://schemas.microsoft.com/office/powerpoint/2010/main" val="2841845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185863" y="696913"/>
            <a:ext cx="4664075" cy="3498850"/>
          </a:xfrm>
          <a:solidFill>
            <a:srgbClr val="FFFFFF"/>
          </a:solidFill>
          <a:ln/>
        </p:spPr>
      </p:sp>
      <p:sp>
        <p:nvSpPr>
          <p:cNvPr id="32771" name="Rectangle 3"/>
          <p:cNvSpPr>
            <a:spLocks noGrp="1" noChangeArrowheads="1"/>
          </p:cNvSpPr>
          <p:nvPr>
            <p:ph type="body" idx="1"/>
          </p:nvPr>
        </p:nvSpPr>
        <p:spPr>
          <a:xfrm>
            <a:off x="706514" y="4430503"/>
            <a:ext cx="5624928" cy="4194446"/>
          </a:xfrm>
          <a:noFill/>
          <a:ln>
            <a:solidFill>
              <a:srgbClr val="000000"/>
            </a:solidFill>
          </a:ln>
        </p:spPr>
        <p:txBody>
          <a:bodyPr lIns="96996" tIns="48498" rIns="96996" bIns="48498"/>
          <a:lstStyle/>
          <a:p>
            <a:pPr defTabSz="978737" eaLnBrk="1" hangingPunct="1"/>
            <a:r>
              <a:rPr lang="en-US" dirty="0"/>
              <a:t>Would you want to work on a team like this? Why?</a:t>
            </a:r>
          </a:p>
          <a:p>
            <a:pPr defTabSz="967775" eaLnBrk="1" hangingPunct="1"/>
            <a:endParaRPr lang="en-US" dirty="0"/>
          </a:p>
        </p:txBody>
      </p:sp>
      <p:sp>
        <p:nvSpPr>
          <p:cNvPr id="5" name="Rectangle 7">
            <a:extLst>
              <a:ext uri="{FF2B5EF4-FFF2-40B4-BE49-F238E27FC236}">
                <a16:creationId xmlns:a16="http://schemas.microsoft.com/office/drawing/2014/main" id="{8BCCDD93-754C-4F7F-B8D2-EE3148C3879B}"/>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5</a:t>
            </a:fld>
            <a:endParaRPr lang="en-US" dirty="0"/>
          </a:p>
        </p:txBody>
      </p:sp>
    </p:spTree>
    <p:extLst>
      <p:ext uri="{BB962C8B-B14F-4D97-AF65-F5344CB8AC3E}">
        <p14:creationId xmlns:p14="http://schemas.microsoft.com/office/powerpoint/2010/main" val="1540964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13BB6-A5C1-469A-EAA4-59AEC8E19227}"/>
            </a:ext>
          </a:extLst>
        </p:cNvPr>
        <p:cNvGrpSpPr/>
        <p:nvPr/>
      </p:nvGrpSpPr>
      <p:grpSpPr>
        <a:xfrm>
          <a:off x="0" y="0"/>
          <a:ext cx="0" cy="0"/>
          <a:chOff x="0" y="0"/>
          <a:chExt cx="0" cy="0"/>
        </a:xfrm>
      </p:grpSpPr>
      <p:sp>
        <p:nvSpPr>
          <p:cNvPr id="32770" name="Rectangle 2">
            <a:extLst>
              <a:ext uri="{FF2B5EF4-FFF2-40B4-BE49-F238E27FC236}">
                <a16:creationId xmlns:a16="http://schemas.microsoft.com/office/drawing/2014/main" id="{1FC25863-2576-A44E-54BE-E7EBE1D30441}"/>
              </a:ext>
            </a:extLst>
          </p:cNvPr>
          <p:cNvSpPr>
            <a:spLocks noGrp="1" noRot="1" noChangeAspect="1" noChangeArrowheads="1" noTextEdit="1"/>
          </p:cNvSpPr>
          <p:nvPr>
            <p:ph type="sldImg"/>
          </p:nvPr>
        </p:nvSpPr>
        <p:spPr>
          <a:xfrm>
            <a:off x="1185863" y="696913"/>
            <a:ext cx="4664075" cy="3498850"/>
          </a:xfrm>
          <a:solidFill>
            <a:srgbClr val="FFFFFF"/>
          </a:solidFill>
          <a:ln/>
        </p:spPr>
      </p:sp>
      <p:sp>
        <p:nvSpPr>
          <p:cNvPr id="32771" name="Rectangle 3">
            <a:extLst>
              <a:ext uri="{FF2B5EF4-FFF2-40B4-BE49-F238E27FC236}">
                <a16:creationId xmlns:a16="http://schemas.microsoft.com/office/drawing/2014/main" id="{94A7DC40-DBDB-6A58-69CB-5844CBFA4786}"/>
              </a:ext>
            </a:extLst>
          </p:cNvPr>
          <p:cNvSpPr>
            <a:spLocks noGrp="1" noChangeArrowheads="1"/>
          </p:cNvSpPr>
          <p:nvPr>
            <p:ph type="body" idx="1"/>
          </p:nvPr>
        </p:nvSpPr>
        <p:spPr>
          <a:xfrm>
            <a:off x="706514" y="4430503"/>
            <a:ext cx="5624928" cy="4194446"/>
          </a:xfrm>
          <a:noFill/>
          <a:ln>
            <a:solidFill>
              <a:srgbClr val="000000"/>
            </a:solidFill>
          </a:ln>
        </p:spPr>
        <p:txBody>
          <a:bodyPr lIns="96996" tIns="48498" rIns="96996" bIns="48498"/>
          <a:lstStyle/>
          <a:p>
            <a:pPr defTabSz="978737" eaLnBrk="1" hangingPunct="1"/>
            <a:r>
              <a:rPr lang="en-US" dirty="0"/>
              <a:t>Who benefits if everything takes less time and costs less? </a:t>
            </a:r>
          </a:p>
          <a:p>
            <a:pPr defTabSz="978737" eaLnBrk="1" hangingPunct="1"/>
            <a:r>
              <a:rPr lang="en-US" dirty="0"/>
              <a:t>Does working on a team where you trust one another really improve morale? How? </a:t>
            </a:r>
          </a:p>
          <a:p>
            <a:pPr defTabSz="967775" eaLnBrk="1" hangingPunct="1"/>
            <a:endParaRPr lang="en-US" dirty="0"/>
          </a:p>
          <a:p>
            <a:pPr defTabSz="967775" eaLnBrk="1" hangingPunct="1"/>
            <a:r>
              <a:rPr lang="en-US" b="1" u="sng" dirty="0"/>
              <a:t>FOUR STAGES OF TEAM DEVELOPMENT</a:t>
            </a:r>
          </a:p>
          <a:p>
            <a:pPr defTabSz="967775" eaLnBrk="1" hangingPunct="1"/>
            <a:r>
              <a:rPr lang="en-US" dirty="0"/>
              <a:t>Forming: team members are getting to know one another and figuring out how to deal with each other; not a team but a workgroup (a group of individuals assigned to work together)</a:t>
            </a:r>
          </a:p>
          <a:p>
            <a:pPr defTabSz="967775" eaLnBrk="1" hangingPunct="1"/>
            <a:r>
              <a:rPr lang="en-US" dirty="0"/>
              <a:t>Storming: team members are figuring out their individual roles in the team; trust is being built to work towards </a:t>
            </a:r>
            <a:r>
              <a:rPr lang="en-US" i="1" dirty="0"/>
              <a:t>The Speed of Trust</a:t>
            </a:r>
            <a:endParaRPr lang="en-US" dirty="0"/>
          </a:p>
          <a:p>
            <a:pPr defTabSz="967775" eaLnBrk="1" hangingPunct="1"/>
            <a:r>
              <a:rPr lang="en-US" dirty="0"/>
              <a:t>Norming: team members have accepted their roles and are beginning to feel comfortable with each other; </a:t>
            </a:r>
            <a:r>
              <a:rPr lang="en-US" i="1" dirty="0"/>
              <a:t>The Speed of Trust </a:t>
            </a:r>
            <a:r>
              <a:rPr lang="en-US" dirty="0"/>
              <a:t>is established</a:t>
            </a:r>
          </a:p>
          <a:p>
            <a:pPr defTabSz="967775" eaLnBrk="1" hangingPunct="1"/>
            <a:r>
              <a:rPr lang="en-US" dirty="0"/>
              <a:t>Performing: working as a team, high levels of production and quality are achieved, team is moving towards excellence</a:t>
            </a:r>
          </a:p>
        </p:txBody>
      </p:sp>
      <p:sp>
        <p:nvSpPr>
          <p:cNvPr id="5" name="Rectangle 7">
            <a:extLst>
              <a:ext uri="{FF2B5EF4-FFF2-40B4-BE49-F238E27FC236}">
                <a16:creationId xmlns:a16="http://schemas.microsoft.com/office/drawing/2014/main" id="{6E29B682-E4FB-BE86-7964-113F055E840C}"/>
              </a:ext>
            </a:extLst>
          </p:cNvPr>
          <p:cNvSpPr>
            <a:spLocks noGrp="1" noChangeArrowheads="1"/>
          </p:cNvSpPr>
          <p:nvPr>
            <p:ph type="sldNum" sz="quarter" idx="5"/>
          </p:nvPr>
        </p:nvSpPr>
        <p:spPr>
          <a:xfrm>
            <a:off x="3972566" y="8831580"/>
            <a:ext cx="3037841" cy="464820"/>
          </a:xfrm>
          <a:ln/>
        </p:spPr>
        <p:txBody>
          <a:bodyPr/>
          <a:lstStyle/>
          <a:p>
            <a:fld id="{45A55BED-307E-4B4C-B561-89B8DE9932C2}" type="slidenum">
              <a:rPr lang="en-US"/>
              <a:pPr/>
              <a:t>6</a:t>
            </a:fld>
            <a:endParaRPr lang="en-US" dirty="0"/>
          </a:p>
        </p:txBody>
      </p:sp>
    </p:spTree>
    <p:extLst>
      <p:ext uri="{BB962C8B-B14F-4D97-AF65-F5344CB8AC3E}">
        <p14:creationId xmlns:p14="http://schemas.microsoft.com/office/powerpoint/2010/main" val="4282887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429EFE7-8019-B64A-9501-5B6E34701227}" type="datetime1">
              <a:rPr lang="en-US" smtClean="0"/>
              <a:t>5/1/2024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3758A53-BF65-DF4A-A697-4A01F40BB484}" type="datetime1">
              <a:rPr lang="en-US" smtClean="0"/>
              <a:t>5/1/2024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4C4393FE-D4F0-724B-9906-F466B2B591C5}" type="datetime1">
              <a:rPr lang="en-US" smtClean="0"/>
              <a:t>5/1/2024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BC3D26E-5B31-9941-B94E-22B7AE9CA81C}" type="datetime1">
              <a:rPr lang="en-US" smtClean="0"/>
              <a:t>5/1/2024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2023</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D59B16D-C214-8144-B80D-D9F22A853B7F}" type="datetime1">
              <a:rPr lang="en-US" smtClean="0"/>
              <a:t>5/1/2024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67B8E43-CECA-3F42-A136-A3603ECF99C7}" type="datetime1">
              <a:rPr lang="en-US" smtClean="0"/>
              <a:t>5/1/2024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CE79075-26FB-F141-8EBC-B01D473EC764}" type="datetime1">
              <a:rPr lang="en-US" smtClean="0"/>
              <a:t>5/1/2024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a:t>Ken Chapman and Associates, Inc. © 2023</a:t>
            </a: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DB93CAA-5B66-8644-B21C-45BB1AC30D57}" type="datetime1">
              <a:rPr lang="en-US" smtClean="0"/>
              <a:t>5/1/2024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dirty="0"/>
              <a:t>Ken Chapman and Associates, Inc. © 2023 </a:t>
            </a: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8FF8E492-21F1-0E49-8F75-935AFBF2E416}" type="datetime1">
              <a:rPr lang="en-US" smtClean="0"/>
              <a:t>5/1/2024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Ken Chapman and Associates, Inc. © 2023 </a:t>
            </a:r>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9DBEF27-E931-0F47-95F9-CAC6C51EC482}" type="datetime1">
              <a:rPr lang="en-US" smtClean="0"/>
              <a:t>5/1/2024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dirty="0"/>
              <a:t>Ken Chapman and Associates, Inc. © 2023 </a:t>
            </a:r>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81759E2-B566-954F-9887-D65E4EE229EB}" type="datetime1">
              <a:rPr lang="en-US" smtClean="0"/>
              <a:t>5/1/2024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dirty="0"/>
              <a:t>Ken Chapman and Associates, Inc. © 2023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dirty="0"/>
              <a:t>Ken Chapman and Associates, Inc. © 2023 </a:t>
            </a:r>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1828799"/>
            <a:ext cx="8229600" cy="41663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#1</a:t>
            </a:r>
          </a:p>
          <a:p>
            <a:pPr marL="0" indent="0" algn="ctr" defTabSz="914400" eaLnBrk="1" hangingPunct="1">
              <a:spcBef>
                <a:spcPts val="576"/>
              </a:spcBef>
              <a:buFont typeface="Arial" pitchFamily="-72" charset="0"/>
              <a:buNone/>
            </a:pPr>
            <a:endParaRPr lang="en-US" sz="1000" b="1" dirty="0"/>
          </a:p>
          <a:p>
            <a:pPr marL="0" lvl="0" indent="0" algn="ctr" eaLnBrk="1" hangingPunct="1">
              <a:lnSpc>
                <a:spcPct val="110000"/>
              </a:lnSpc>
              <a:spcBef>
                <a:spcPts val="576"/>
              </a:spcBef>
              <a:buClrTx/>
              <a:buNone/>
            </a:pPr>
            <a:r>
              <a:rPr lang="en-US" b="1" dirty="0">
                <a:solidFill>
                  <a:prstClr val="black"/>
                </a:solidFill>
              </a:rPr>
              <a:t>What was true for the six blind men is true for all potential teams. Potential teams are just another way of describing a  workgroup before it becomes a team. Different perspectives are both the strength and potential weakness of a team. As with the six men in the story, all potential teams have a choice. Do we find a way to benefit from our differing knowledge and experiences? Or do we fail because we come from different backgrounds and experiences?</a:t>
            </a:r>
            <a:endParaRPr lang="en-US" sz="1800" b="1" dirty="0">
              <a:solidFill>
                <a:prstClr val="black"/>
              </a:solidFill>
            </a:endParaRPr>
          </a:p>
          <a:p>
            <a:pPr marL="0" indent="0" algn="ctr" defTabSz="914400">
              <a:spcBef>
                <a:spcPts val="576"/>
              </a:spcBef>
              <a:buNone/>
            </a:pPr>
            <a:endParaRPr lang="en-US" sz="200" b="1" dirty="0"/>
          </a:p>
          <a:p>
            <a:pPr marL="0" indent="0" algn="r" defTabSz="914400">
              <a:spcBef>
                <a:spcPts val="576"/>
              </a:spcBef>
              <a:buNone/>
            </a:pPr>
            <a:r>
              <a:rPr lang="en-US" sz="1400" dirty="0"/>
              <a:t>[Chapter 14, Page 153]</a:t>
            </a:r>
          </a:p>
        </p:txBody>
      </p:sp>
      <p:sp>
        <p:nvSpPr>
          <p:cNvPr id="9" name="Rectangle 2">
            <a:extLst>
              <a:ext uri="{FF2B5EF4-FFF2-40B4-BE49-F238E27FC236}">
                <a16:creationId xmlns:a16="http://schemas.microsoft.com/office/drawing/2014/main" id="{0B443227-E279-47CC-9E51-6AC137025EF2}"/>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8298FC1E-66BE-0EDE-CD86-5595E3E8784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0FEDC08C-E244-D41F-8B0B-420B2C79F3B6}"/>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483592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562DB22-FFF1-C655-5036-D9938FF45B27}"/>
            </a:ext>
          </a:extLst>
        </p:cNvPr>
        <p:cNvGrpSpPr/>
        <p:nvPr/>
      </p:nvGrpSpPr>
      <p:grpSpPr>
        <a:xfrm>
          <a:off x="0" y="0"/>
          <a:ext cx="0" cy="0"/>
          <a:chOff x="0" y="0"/>
          <a:chExt cx="0" cy="0"/>
        </a:xfrm>
      </p:grpSpPr>
      <p:sp>
        <p:nvSpPr>
          <p:cNvPr id="8" name="Rectangle 3">
            <a:extLst>
              <a:ext uri="{FF2B5EF4-FFF2-40B4-BE49-F238E27FC236}">
                <a16:creationId xmlns:a16="http://schemas.microsoft.com/office/drawing/2014/main" id="{DEB8AC82-A205-BF92-4055-AA3B7F4536B0}"/>
              </a:ext>
            </a:extLst>
          </p:cNvPr>
          <p:cNvSpPr txBox="1">
            <a:spLocks noChangeArrowheads="1"/>
          </p:cNvSpPr>
          <p:nvPr/>
        </p:nvSpPr>
        <p:spPr bwMode="auto">
          <a:xfrm>
            <a:off x="457200" y="1828799"/>
            <a:ext cx="8229600" cy="41663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#2</a:t>
            </a:r>
          </a:p>
          <a:p>
            <a:pPr marL="0" indent="0" algn="ctr" defTabSz="914400" eaLnBrk="1" hangingPunct="1">
              <a:spcBef>
                <a:spcPts val="576"/>
              </a:spcBef>
              <a:buFont typeface="Arial" pitchFamily="-72" charset="0"/>
              <a:buNone/>
            </a:pPr>
            <a:endParaRPr lang="en-US" sz="1000" b="1" dirty="0"/>
          </a:p>
          <a:p>
            <a:pPr marL="0" lvl="0" indent="0" algn="ctr" eaLnBrk="1" hangingPunct="1">
              <a:lnSpc>
                <a:spcPct val="110000"/>
              </a:lnSpc>
              <a:spcBef>
                <a:spcPts val="576"/>
              </a:spcBef>
              <a:buClrTx/>
              <a:buNone/>
            </a:pPr>
            <a:r>
              <a:rPr lang="en-US" b="1" dirty="0">
                <a:solidFill>
                  <a:prstClr val="black"/>
                </a:solidFill>
              </a:rPr>
              <a:t>All successful teams go through all four stages. Sometimes a team gets lucky. Its mix of personalities and its leadership brings the team from </a:t>
            </a:r>
            <a:r>
              <a:rPr lang="en-US" b="1" i="1" dirty="0">
                <a:solidFill>
                  <a:prstClr val="black"/>
                </a:solidFill>
              </a:rPr>
              <a:t>forming</a:t>
            </a:r>
            <a:r>
              <a:rPr lang="en-US" b="1" dirty="0">
                <a:solidFill>
                  <a:prstClr val="black"/>
                </a:solidFill>
              </a:rPr>
              <a:t> to </a:t>
            </a:r>
            <a:r>
              <a:rPr lang="en-US" b="1" i="1" dirty="0">
                <a:solidFill>
                  <a:prstClr val="black"/>
                </a:solidFill>
              </a:rPr>
              <a:t>performing</a:t>
            </a:r>
            <a:r>
              <a:rPr lang="en-US" b="1" dirty="0">
                <a:solidFill>
                  <a:prstClr val="black"/>
                </a:solidFill>
              </a:rPr>
              <a:t> with minimal struggle and in record time. But no team goes directly from </a:t>
            </a:r>
            <a:r>
              <a:rPr lang="en-US" b="1" i="1" dirty="0">
                <a:solidFill>
                  <a:prstClr val="black"/>
                </a:solidFill>
              </a:rPr>
              <a:t>forming </a:t>
            </a:r>
            <a:r>
              <a:rPr lang="en-US" b="1" dirty="0">
                <a:solidFill>
                  <a:prstClr val="black"/>
                </a:solidFill>
              </a:rPr>
              <a:t>to </a:t>
            </a:r>
            <a:r>
              <a:rPr lang="en-US" b="1" i="1" dirty="0">
                <a:solidFill>
                  <a:prstClr val="black"/>
                </a:solidFill>
              </a:rPr>
              <a:t>performing. </a:t>
            </a:r>
            <a:r>
              <a:rPr lang="en-US" b="1" dirty="0">
                <a:solidFill>
                  <a:prstClr val="black"/>
                </a:solidFill>
              </a:rPr>
              <a:t>Disagreeing, understanding, and learning to trust are necessary parts of team development.</a:t>
            </a:r>
            <a:endParaRPr lang="en-US" sz="1800" b="1" dirty="0">
              <a:solidFill>
                <a:prstClr val="black"/>
              </a:solidFill>
            </a:endParaRPr>
          </a:p>
          <a:p>
            <a:pPr marL="0" indent="0" algn="ctr" defTabSz="914400">
              <a:spcBef>
                <a:spcPts val="576"/>
              </a:spcBef>
              <a:buNone/>
            </a:pPr>
            <a:endParaRPr lang="en-US" sz="200" b="1" dirty="0"/>
          </a:p>
          <a:p>
            <a:pPr marL="0" indent="0" algn="r" defTabSz="914400">
              <a:spcBef>
                <a:spcPts val="576"/>
              </a:spcBef>
              <a:buNone/>
            </a:pPr>
            <a:r>
              <a:rPr lang="en-US" sz="1400" dirty="0"/>
              <a:t>[Chapter 14, Pages 153-154]</a:t>
            </a:r>
          </a:p>
        </p:txBody>
      </p:sp>
      <p:sp>
        <p:nvSpPr>
          <p:cNvPr id="9" name="Rectangle 2">
            <a:extLst>
              <a:ext uri="{FF2B5EF4-FFF2-40B4-BE49-F238E27FC236}">
                <a16:creationId xmlns:a16="http://schemas.microsoft.com/office/drawing/2014/main" id="{5D57F78F-B1EF-024F-1E7F-38D3DA76B350}"/>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grpSp>
        <p:nvGrpSpPr>
          <p:cNvPr id="2" name="Group 1">
            <a:extLst>
              <a:ext uri="{FF2B5EF4-FFF2-40B4-BE49-F238E27FC236}">
                <a16:creationId xmlns:a16="http://schemas.microsoft.com/office/drawing/2014/main" id="{B6E530A5-EAF5-283A-79F1-D390FBFC620E}"/>
              </a:ext>
            </a:extLst>
          </p:cNvPr>
          <p:cNvGrpSpPr/>
          <p:nvPr/>
        </p:nvGrpSpPr>
        <p:grpSpPr>
          <a:xfrm>
            <a:off x="-115958" y="6180760"/>
            <a:ext cx="7037150" cy="537917"/>
            <a:chOff x="-38840" y="6141167"/>
            <a:chExt cx="7037150" cy="537917"/>
          </a:xfrm>
        </p:grpSpPr>
        <p:sp>
          <p:nvSpPr>
            <p:cNvPr id="3" name="Rectangle: Rounded Corners 2">
              <a:extLst>
                <a:ext uri="{FF2B5EF4-FFF2-40B4-BE49-F238E27FC236}">
                  <a16:creationId xmlns:a16="http://schemas.microsoft.com/office/drawing/2014/main" id="{389B46A7-2DB2-0076-5DBF-69C3A34D35EA}"/>
                </a:ext>
              </a:extLst>
            </p:cNvPr>
            <p:cNvSpPr/>
            <p:nvPr/>
          </p:nvSpPr>
          <p:spPr>
            <a:xfrm>
              <a:off x="150078" y="6141167"/>
              <a:ext cx="6582192" cy="537771"/>
            </a:xfrm>
            <a:prstGeom prst="roundRect">
              <a:avLst/>
            </a:prstGeom>
            <a:solidFill>
              <a:schemeClr val="bg1">
                <a:lumMod val="95000"/>
              </a:schemeClr>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504AE12-EE5B-F042-E165-3928678FD8C6}"/>
                </a:ext>
              </a:extLst>
            </p:cNvPr>
            <p:cNvGrpSpPr/>
            <p:nvPr/>
          </p:nvGrpSpPr>
          <p:grpSpPr>
            <a:xfrm>
              <a:off x="1384998" y="6236967"/>
              <a:ext cx="5613312" cy="369332"/>
              <a:chOff x="127698" y="6141168"/>
              <a:chExt cx="5613312" cy="369332"/>
            </a:xfrm>
          </p:grpSpPr>
          <p:sp>
            <p:nvSpPr>
              <p:cNvPr id="11" name="TextBox 10">
                <a:extLst>
                  <a:ext uri="{FF2B5EF4-FFF2-40B4-BE49-F238E27FC236}">
                    <a16:creationId xmlns:a16="http://schemas.microsoft.com/office/drawing/2014/main" id="{884469DB-FA8C-3B07-273C-2665934BCBD8}"/>
                  </a:ext>
                </a:extLst>
              </p:cNvPr>
              <p:cNvSpPr txBox="1"/>
              <p:nvPr/>
            </p:nvSpPr>
            <p:spPr>
              <a:xfrm>
                <a:off x="127698" y="6141168"/>
                <a:ext cx="5613312" cy="369332"/>
              </a:xfrm>
              <a:prstGeom prst="rect">
                <a:avLst/>
              </a:prstGeom>
              <a:noFill/>
            </p:spPr>
            <p:txBody>
              <a:bodyPr wrap="square" rtlCol="0">
                <a:spAutoFit/>
              </a:bodyPr>
              <a:lstStyle/>
              <a:p>
                <a:pPr algn="ctr"/>
                <a:r>
                  <a:rPr lang="en-US" sz="1800" dirty="0"/>
                  <a:t>Forming      Storming      Norming      Performing</a:t>
                </a:r>
              </a:p>
            </p:txBody>
          </p:sp>
          <p:sp>
            <p:nvSpPr>
              <p:cNvPr id="12" name="Arrow: Striped Right 11">
                <a:extLst>
                  <a:ext uri="{FF2B5EF4-FFF2-40B4-BE49-F238E27FC236}">
                    <a16:creationId xmlns:a16="http://schemas.microsoft.com/office/drawing/2014/main" id="{6D0A009C-8BC7-41F9-0C74-40A28EE0F010}"/>
                  </a:ext>
                </a:extLst>
              </p:cNvPr>
              <p:cNvSpPr/>
              <p:nvPr/>
            </p:nvSpPr>
            <p:spPr>
              <a:xfrm>
                <a:off x="1387010" y="6264378"/>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Striped Right 12">
                <a:extLst>
                  <a:ext uri="{FF2B5EF4-FFF2-40B4-BE49-F238E27FC236}">
                    <a16:creationId xmlns:a16="http://schemas.microsoft.com/office/drawing/2014/main" id="{1FCB3C07-4570-4A7D-114C-B77BB08B7C69}"/>
                  </a:ext>
                </a:extLst>
              </p:cNvPr>
              <p:cNvSpPr/>
              <p:nvPr/>
            </p:nvSpPr>
            <p:spPr>
              <a:xfrm>
                <a:off x="2682797"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Striped Right 13">
                <a:extLst>
                  <a:ext uri="{FF2B5EF4-FFF2-40B4-BE49-F238E27FC236}">
                    <a16:creationId xmlns:a16="http://schemas.microsoft.com/office/drawing/2014/main" id="{59175B4B-1DBC-13ED-2CEE-988FF2A557E5}"/>
                  </a:ext>
                </a:extLst>
              </p:cNvPr>
              <p:cNvSpPr/>
              <p:nvPr/>
            </p:nvSpPr>
            <p:spPr>
              <a:xfrm>
                <a:off x="3915243"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Rounded Corners 6">
              <a:extLst>
                <a:ext uri="{FF2B5EF4-FFF2-40B4-BE49-F238E27FC236}">
                  <a16:creationId xmlns:a16="http://schemas.microsoft.com/office/drawing/2014/main" id="{01E4FC24-9967-470A-F0C8-2CD503BA7E3B}"/>
                </a:ext>
              </a:extLst>
            </p:cNvPr>
            <p:cNvSpPr/>
            <p:nvPr/>
          </p:nvSpPr>
          <p:spPr>
            <a:xfrm>
              <a:off x="150077" y="6141167"/>
              <a:ext cx="1511519" cy="53777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C9565A0-E0A5-848F-3CE0-4893B7804B55}"/>
                </a:ext>
              </a:extLst>
            </p:cNvPr>
            <p:cNvSpPr txBox="1"/>
            <p:nvPr/>
          </p:nvSpPr>
          <p:spPr>
            <a:xfrm>
              <a:off x="-38840" y="6155864"/>
              <a:ext cx="1864678" cy="523220"/>
            </a:xfrm>
            <a:prstGeom prst="rect">
              <a:avLst/>
            </a:prstGeom>
            <a:noFill/>
          </p:spPr>
          <p:txBody>
            <a:bodyPr wrap="square" rtlCol="0">
              <a:spAutoFit/>
            </a:bodyPr>
            <a:lstStyle/>
            <a:p>
              <a:pPr algn="ctr"/>
              <a:r>
                <a:rPr lang="en-US" sz="1400" dirty="0">
                  <a:solidFill>
                    <a:schemeClr val="bg1"/>
                  </a:solidFill>
                  <a:effectLst>
                    <a:outerShdw blurRad="50800" dist="38100" dir="13500000" algn="br" rotWithShape="0">
                      <a:prstClr val="black">
                        <a:alpha val="40000"/>
                      </a:prstClr>
                    </a:outerShdw>
                  </a:effectLst>
                </a:rPr>
                <a:t>4 Stages of Team Development</a:t>
              </a:r>
            </a:p>
          </p:txBody>
        </p:sp>
      </p:grpSp>
      <p:sp>
        <p:nvSpPr>
          <p:cNvPr id="15" name="Footer Placeholder 1">
            <a:extLst>
              <a:ext uri="{FF2B5EF4-FFF2-40B4-BE49-F238E27FC236}">
                <a16:creationId xmlns:a16="http://schemas.microsoft.com/office/drawing/2014/main" id="{B646FB8D-0B30-FBCD-5C36-55E0AF641FA6}"/>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16" name="Picture 15">
            <a:extLst>
              <a:ext uri="{FF2B5EF4-FFF2-40B4-BE49-F238E27FC236}">
                <a16:creationId xmlns:a16="http://schemas.microsoft.com/office/drawing/2014/main" id="{6F2F1ACE-DEB1-A335-3A7A-C3825A953581}"/>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260665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5C90CC6-00D1-2C68-8F9F-01288AD12DF1}"/>
            </a:ext>
          </a:extLst>
        </p:cNvPr>
        <p:cNvGrpSpPr/>
        <p:nvPr/>
      </p:nvGrpSpPr>
      <p:grpSpPr>
        <a:xfrm>
          <a:off x="0" y="0"/>
          <a:ext cx="0" cy="0"/>
          <a:chOff x="0" y="0"/>
          <a:chExt cx="0" cy="0"/>
        </a:xfrm>
      </p:grpSpPr>
      <p:sp>
        <p:nvSpPr>
          <p:cNvPr id="8" name="Rectangle 3">
            <a:extLst>
              <a:ext uri="{FF2B5EF4-FFF2-40B4-BE49-F238E27FC236}">
                <a16:creationId xmlns:a16="http://schemas.microsoft.com/office/drawing/2014/main" id="{967399EF-DE13-E469-8EB6-18242A4E5A18}"/>
              </a:ext>
            </a:extLst>
          </p:cNvPr>
          <p:cNvSpPr txBox="1">
            <a:spLocks noChangeArrowheads="1"/>
          </p:cNvSpPr>
          <p:nvPr/>
        </p:nvSpPr>
        <p:spPr bwMode="auto">
          <a:xfrm>
            <a:off x="457200" y="1828799"/>
            <a:ext cx="8229600" cy="41663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#3</a:t>
            </a:r>
          </a:p>
          <a:p>
            <a:pPr marL="0" indent="0" algn="ctr" defTabSz="914400" eaLnBrk="1" hangingPunct="1">
              <a:spcBef>
                <a:spcPts val="576"/>
              </a:spcBef>
              <a:buFont typeface="Arial" pitchFamily="-72" charset="0"/>
              <a:buNone/>
            </a:pPr>
            <a:endParaRPr lang="en-US" sz="1000" b="1" dirty="0"/>
          </a:p>
          <a:p>
            <a:pPr marL="0" lvl="0" indent="0" algn="ctr" eaLnBrk="1" hangingPunct="1">
              <a:lnSpc>
                <a:spcPct val="110000"/>
              </a:lnSpc>
              <a:spcBef>
                <a:spcPts val="576"/>
              </a:spcBef>
              <a:buClrTx/>
              <a:buNone/>
            </a:pPr>
            <a:r>
              <a:rPr lang="en-US" b="1" i="1" dirty="0">
                <a:solidFill>
                  <a:prstClr val="black"/>
                </a:solidFill>
              </a:rPr>
              <a:t>Storming</a:t>
            </a:r>
            <a:r>
              <a:rPr lang="en-US" b="1" dirty="0">
                <a:solidFill>
                  <a:prstClr val="black"/>
                </a:solidFill>
              </a:rPr>
              <a:t> team members often try to encourage each other to follow one specific rule: you can say anything. This is both true and untrue. Each person must feel free to speak. However, sniping, blaming, and belittling remarks are poison, not only to the person being targeted, but also to the sense of trust necessary for the team to function. </a:t>
            </a:r>
            <a:endParaRPr lang="en-US" sz="1800" b="1" dirty="0">
              <a:solidFill>
                <a:prstClr val="black"/>
              </a:solidFill>
            </a:endParaRPr>
          </a:p>
          <a:p>
            <a:pPr marL="0" indent="0" algn="ctr" defTabSz="914400">
              <a:spcBef>
                <a:spcPts val="576"/>
              </a:spcBef>
              <a:buNone/>
            </a:pPr>
            <a:endParaRPr lang="en-US" sz="200" b="1" dirty="0"/>
          </a:p>
          <a:p>
            <a:pPr marL="0" indent="0" algn="r" defTabSz="914400">
              <a:spcBef>
                <a:spcPts val="576"/>
              </a:spcBef>
              <a:buNone/>
            </a:pPr>
            <a:r>
              <a:rPr lang="en-US" sz="1400" dirty="0"/>
              <a:t>[Chapter 14, Page 157]</a:t>
            </a:r>
          </a:p>
        </p:txBody>
      </p:sp>
      <p:sp>
        <p:nvSpPr>
          <p:cNvPr id="9" name="Rectangle 2">
            <a:extLst>
              <a:ext uri="{FF2B5EF4-FFF2-40B4-BE49-F238E27FC236}">
                <a16:creationId xmlns:a16="http://schemas.microsoft.com/office/drawing/2014/main" id="{697DD523-F3E2-0278-7639-6E60EDF50A67}"/>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grpSp>
        <p:nvGrpSpPr>
          <p:cNvPr id="2" name="Group 1">
            <a:extLst>
              <a:ext uri="{FF2B5EF4-FFF2-40B4-BE49-F238E27FC236}">
                <a16:creationId xmlns:a16="http://schemas.microsoft.com/office/drawing/2014/main" id="{E85D4D3D-A2BA-61C2-561B-F6BF73DB51B0}"/>
              </a:ext>
            </a:extLst>
          </p:cNvPr>
          <p:cNvGrpSpPr/>
          <p:nvPr/>
        </p:nvGrpSpPr>
        <p:grpSpPr>
          <a:xfrm>
            <a:off x="-115958" y="6180760"/>
            <a:ext cx="7037150" cy="537917"/>
            <a:chOff x="-38840" y="6141167"/>
            <a:chExt cx="7037150" cy="537917"/>
          </a:xfrm>
        </p:grpSpPr>
        <p:sp>
          <p:nvSpPr>
            <p:cNvPr id="3" name="Rectangle: Rounded Corners 2">
              <a:extLst>
                <a:ext uri="{FF2B5EF4-FFF2-40B4-BE49-F238E27FC236}">
                  <a16:creationId xmlns:a16="http://schemas.microsoft.com/office/drawing/2014/main" id="{08009626-610C-146A-7AA1-84815C17381A}"/>
                </a:ext>
              </a:extLst>
            </p:cNvPr>
            <p:cNvSpPr/>
            <p:nvPr/>
          </p:nvSpPr>
          <p:spPr>
            <a:xfrm>
              <a:off x="150078" y="6141167"/>
              <a:ext cx="6582192" cy="537771"/>
            </a:xfrm>
            <a:prstGeom prst="roundRect">
              <a:avLst/>
            </a:prstGeom>
            <a:solidFill>
              <a:schemeClr val="bg1">
                <a:lumMod val="95000"/>
              </a:schemeClr>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ECF0340-E0CD-3571-FBC9-272EC25961A1}"/>
                </a:ext>
              </a:extLst>
            </p:cNvPr>
            <p:cNvGrpSpPr/>
            <p:nvPr/>
          </p:nvGrpSpPr>
          <p:grpSpPr>
            <a:xfrm>
              <a:off x="1384998" y="6236967"/>
              <a:ext cx="5613312" cy="369332"/>
              <a:chOff x="127698" y="6141168"/>
              <a:chExt cx="5613312" cy="369332"/>
            </a:xfrm>
          </p:grpSpPr>
          <p:sp>
            <p:nvSpPr>
              <p:cNvPr id="11" name="TextBox 10">
                <a:extLst>
                  <a:ext uri="{FF2B5EF4-FFF2-40B4-BE49-F238E27FC236}">
                    <a16:creationId xmlns:a16="http://schemas.microsoft.com/office/drawing/2014/main" id="{C727C6CC-FF76-4C28-0C39-7FFE4271E971}"/>
                  </a:ext>
                </a:extLst>
              </p:cNvPr>
              <p:cNvSpPr txBox="1"/>
              <p:nvPr/>
            </p:nvSpPr>
            <p:spPr>
              <a:xfrm>
                <a:off x="127698" y="6141168"/>
                <a:ext cx="5613312" cy="369332"/>
              </a:xfrm>
              <a:prstGeom prst="rect">
                <a:avLst/>
              </a:prstGeom>
              <a:noFill/>
            </p:spPr>
            <p:txBody>
              <a:bodyPr wrap="square" rtlCol="0">
                <a:spAutoFit/>
              </a:bodyPr>
              <a:lstStyle/>
              <a:p>
                <a:pPr algn="ctr"/>
                <a:r>
                  <a:rPr lang="en-US" sz="1800" dirty="0"/>
                  <a:t>Forming      Storming      Norming      Performing</a:t>
                </a:r>
              </a:p>
            </p:txBody>
          </p:sp>
          <p:sp>
            <p:nvSpPr>
              <p:cNvPr id="12" name="Arrow: Striped Right 11">
                <a:extLst>
                  <a:ext uri="{FF2B5EF4-FFF2-40B4-BE49-F238E27FC236}">
                    <a16:creationId xmlns:a16="http://schemas.microsoft.com/office/drawing/2014/main" id="{56B344DA-C11F-B980-FBE9-B152F6AEDBC0}"/>
                  </a:ext>
                </a:extLst>
              </p:cNvPr>
              <p:cNvSpPr/>
              <p:nvPr/>
            </p:nvSpPr>
            <p:spPr>
              <a:xfrm>
                <a:off x="1387010" y="6264378"/>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Striped Right 12">
                <a:extLst>
                  <a:ext uri="{FF2B5EF4-FFF2-40B4-BE49-F238E27FC236}">
                    <a16:creationId xmlns:a16="http://schemas.microsoft.com/office/drawing/2014/main" id="{0F154D51-5483-E58C-EB86-7B1A8F31629F}"/>
                  </a:ext>
                </a:extLst>
              </p:cNvPr>
              <p:cNvSpPr/>
              <p:nvPr/>
            </p:nvSpPr>
            <p:spPr>
              <a:xfrm>
                <a:off x="2682797"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Striped Right 13">
                <a:extLst>
                  <a:ext uri="{FF2B5EF4-FFF2-40B4-BE49-F238E27FC236}">
                    <a16:creationId xmlns:a16="http://schemas.microsoft.com/office/drawing/2014/main" id="{79B029DC-057E-260E-ED07-380527520A46}"/>
                  </a:ext>
                </a:extLst>
              </p:cNvPr>
              <p:cNvSpPr/>
              <p:nvPr/>
            </p:nvSpPr>
            <p:spPr>
              <a:xfrm>
                <a:off x="3915243"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Rounded Corners 6">
              <a:extLst>
                <a:ext uri="{FF2B5EF4-FFF2-40B4-BE49-F238E27FC236}">
                  <a16:creationId xmlns:a16="http://schemas.microsoft.com/office/drawing/2014/main" id="{BEF9F22A-B3BD-9363-91F8-D30611102FBB}"/>
                </a:ext>
              </a:extLst>
            </p:cNvPr>
            <p:cNvSpPr/>
            <p:nvPr/>
          </p:nvSpPr>
          <p:spPr>
            <a:xfrm>
              <a:off x="150077" y="6141167"/>
              <a:ext cx="1511519" cy="53777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1735101-C3AB-B9B3-0A7F-9B7BFCD9D093}"/>
                </a:ext>
              </a:extLst>
            </p:cNvPr>
            <p:cNvSpPr txBox="1"/>
            <p:nvPr/>
          </p:nvSpPr>
          <p:spPr>
            <a:xfrm>
              <a:off x="-38840" y="6155864"/>
              <a:ext cx="1864678" cy="523220"/>
            </a:xfrm>
            <a:prstGeom prst="rect">
              <a:avLst/>
            </a:prstGeom>
            <a:noFill/>
          </p:spPr>
          <p:txBody>
            <a:bodyPr wrap="square" rtlCol="0">
              <a:spAutoFit/>
            </a:bodyPr>
            <a:lstStyle/>
            <a:p>
              <a:pPr algn="ctr"/>
              <a:r>
                <a:rPr lang="en-US" sz="1400" dirty="0">
                  <a:solidFill>
                    <a:schemeClr val="bg1"/>
                  </a:solidFill>
                  <a:effectLst>
                    <a:outerShdw blurRad="50800" dist="38100" dir="13500000" algn="br" rotWithShape="0">
                      <a:prstClr val="black">
                        <a:alpha val="40000"/>
                      </a:prstClr>
                    </a:outerShdw>
                  </a:effectLst>
                </a:rPr>
                <a:t>4 Stages of Team Development</a:t>
              </a:r>
            </a:p>
          </p:txBody>
        </p:sp>
      </p:grpSp>
      <p:sp>
        <p:nvSpPr>
          <p:cNvPr id="15" name="Footer Placeholder 1">
            <a:extLst>
              <a:ext uri="{FF2B5EF4-FFF2-40B4-BE49-F238E27FC236}">
                <a16:creationId xmlns:a16="http://schemas.microsoft.com/office/drawing/2014/main" id="{5780ADA9-5846-A4A8-AD7B-926C0611DC6B}"/>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16" name="Picture 15">
            <a:extLst>
              <a:ext uri="{FF2B5EF4-FFF2-40B4-BE49-F238E27FC236}">
                <a16:creationId xmlns:a16="http://schemas.microsoft.com/office/drawing/2014/main" id="{5DFB56DE-7C10-300B-6725-550ED2EC694C}"/>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0245558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A559CA7-4E2E-B617-101C-8D8557A3690B}"/>
            </a:ext>
          </a:extLst>
        </p:cNvPr>
        <p:cNvGrpSpPr/>
        <p:nvPr/>
      </p:nvGrpSpPr>
      <p:grpSpPr>
        <a:xfrm>
          <a:off x="0" y="0"/>
          <a:ext cx="0" cy="0"/>
          <a:chOff x="0" y="0"/>
          <a:chExt cx="0" cy="0"/>
        </a:xfrm>
      </p:grpSpPr>
      <p:sp>
        <p:nvSpPr>
          <p:cNvPr id="8" name="Rectangle 3">
            <a:extLst>
              <a:ext uri="{FF2B5EF4-FFF2-40B4-BE49-F238E27FC236}">
                <a16:creationId xmlns:a16="http://schemas.microsoft.com/office/drawing/2014/main" id="{D2362BBA-7D64-ACEA-DF56-DEBBDAC0AD95}"/>
              </a:ext>
            </a:extLst>
          </p:cNvPr>
          <p:cNvSpPr txBox="1">
            <a:spLocks noChangeArrowheads="1"/>
          </p:cNvSpPr>
          <p:nvPr/>
        </p:nvSpPr>
        <p:spPr bwMode="auto">
          <a:xfrm>
            <a:off x="457200" y="1828799"/>
            <a:ext cx="8229600" cy="41663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#4</a:t>
            </a:r>
          </a:p>
          <a:p>
            <a:pPr marL="0" indent="0" algn="ctr" defTabSz="914400" eaLnBrk="1" hangingPunct="1">
              <a:spcBef>
                <a:spcPts val="576"/>
              </a:spcBef>
              <a:buFont typeface="Arial" pitchFamily="-72" charset="0"/>
              <a:buNone/>
            </a:pPr>
            <a:endParaRPr lang="en-US" sz="1000" b="1" dirty="0"/>
          </a:p>
          <a:p>
            <a:pPr marL="0" lvl="0" indent="0" algn="ctr" eaLnBrk="1" hangingPunct="1">
              <a:lnSpc>
                <a:spcPct val="110000"/>
              </a:lnSpc>
              <a:spcBef>
                <a:spcPts val="576"/>
              </a:spcBef>
              <a:buClrTx/>
              <a:buNone/>
            </a:pPr>
            <a:r>
              <a:rPr lang="en-US" b="1" dirty="0">
                <a:solidFill>
                  <a:prstClr val="black"/>
                </a:solidFill>
              </a:rPr>
              <a:t>The best reward a leader can provide is the certainty the team will not be expected to work with the outlier indefinitely.</a:t>
            </a:r>
            <a:endParaRPr lang="en-US" sz="1800" b="1" dirty="0">
              <a:solidFill>
                <a:prstClr val="black"/>
              </a:solidFill>
            </a:endParaRPr>
          </a:p>
          <a:p>
            <a:pPr marL="0" indent="0" algn="ctr" defTabSz="914400">
              <a:spcBef>
                <a:spcPts val="576"/>
              </a:spcBef>
              <a:buNone/>
            </a:pPr>
            <a:endParaRPr lang="en-US" sz="200" b="1" dirty="0"/>
          </a:p>
          <a:p>
            <a:pPr marL="0" indent="0" algn="r" defTabSz="914400">
              <a:spcBef>
                <a:spcPts val="576"/>
              </a:spcBef>
              <a:buNone/>
            </a:pPr>
            <a:r>
              <a:rPr lang="en-US" sz="1400" dirty="0"/>
              <a:t>[Chapter 14, Page 158]</a:t>
            </a:r>
          </a:p>
        </p:txBody>
      </p:sp>
      <p:sp>
        <p:nvSpPr>
          <p:cNvPr id="9" name="Rectangle 2">
            <a:extLst>
              <a:ext uri="{FF2B5EF4-FFF2-40B4-BE49-F238E27FC236}">
                <a16:creationId xmlns:a16="http://schemas.microsoft.com/office/drawing/2014/main" id="{DE839DBB-8419-3466-1A6F-1A0C16F83F3C}"/>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2DAE97D5-D24B-0C09-69B9-9619B1EA188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FB7575DE-7D2B-B44B-0FD3-576A25D19206}"/>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289713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457200" y="1839817"/>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#5</a:t>
            </a:r>
            <a:endParaRPr lang="en-US" i="1" dirty="0">
              <a:solidFill>
                <a:schemeClr val="tx1"/>
              </a:solidFill>
            </a:endParaRPr>
          </a:p>
          <a:p>
            <a:pPr marL="0" indent="0" algn="ctr" defTabSz="914400" eaLnBrk="1" hangingPunct="1">
              <a:spcBef>
                <a:spcPts val="576"/>
              </a:spcBef>
              <a:buFont typeface="Arial" pitchFamily="-72" charset="0"/>
              <a:buNone/>
            </a:pPr>
            <a:endParaRPr lang="en-US" sz="1000" b="1" i="1" dirty="0">
              <a:solidFill>
                <a:schemeClr val="tx1"/>
              </a:solidFill>
            </a:endParaRPr>
          </a:p>
          <a:p>
            <a:pPr marL="0" lvl="0" indent="0" algn="ctr" eaLnBrk="1" hangingPunct="1">
              <a:spcBef>
                <a:spcPts val="576"/>
              </a:spcBef>
              <a:buClrTx/>
              <a:buNone/>
            </a:pPr>
            <a:r>
              <a:rPr lang="en-US" b="1" i="1" dirty="0">
                <a:solidFill>
                  <a:prstClr val="black"/>
                </a:solidFill>
              </a:rPr>
              <a:t>Performing </a:t>
            </a:r>
            <a:r>
              <a:rPr lang="en-US" b="1" dirty="0">
                <a:solidFill>
                  <a:prstClr val="black"/>
                </a:solidFill>
              </a:rPr>
              <a:t>is defined by accountability, pride of association and workmanship, cohesion, and results! Every member of the team recognizes they cannot do the job alone. Each team member values what the other team members bring to the table. Individual success is celebrated, but team success is celebrated more. </a:t>
            </a:r>
            <a:endParaRPr lang="en-US" b="1" i="1" dirty="0">
              <a:solidFill>
                <a:prstClr val="black"/>
              </a:solidFill>
            </a:endParaRPr>
          </a:p>
          <a:p>
            <a:pPr marL="0" indent="0" algn="ctr" defTabSz="914400">
              <a:spcBef>
                <a:spcPts val="576"/>
              </a:spcBef>
              <a:buNone/>
            </a:pPr>
            <a:endParaRPr lang="en-US" sz="1400" b="1" i="1" dirty="0"/>
          </a:p>
          <a:p>
            <a:pPr marL="0" indent="0" algn="r" defTabSz="914400">
              <a:spcBef>
                <a:spcPts val="576"/>
              </a:spcBef>
              <a:buNone/>
            </a:pPr>
            <a:r>
              <a:rPr lang="en-US" sz="1400" i="1" dirty="0"/>
              <a:t>[</a:t>
            </a:r>
            <a:r>
              <a:rPr lang="en-US" sz="1400" dirty="0"/>
              <a:t>Chapter 14, Page 159]</a:t>
            </a:r>
          </a:p>
        </p:txBody>
      </p:sp>
      <p:sp>
        <p:nvSpPr>
          <p:cNvPr id="7" name="Rectangle 2">
            <a:extLst>
              <a:ext uri="{FF2B5EF4-FFF2-40B4-BE49-F238E27FC236}">
                <a16:creationId xmlns:a16="http://schemas.microsoft.com/office/drawing/2014/main" id="{84A8113B-5519-45A8-B8D3-BF44313A5965}"/>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grpSp>
        <p:nvGrpSpPr>
          <p:cNvPr id="21" name="Group 20">
            <a:extLst>
              <a:ext uri="{FF2B5EF4-FFF2-40B4-BE49-F238E27FC236}">
                <a16:creationId xmlns:a16="http://schemas.microsoft.com/office/drawing/2014/main" id="{881F087B-9D99-4D5F-85ED-F0A903B692DF}"/>
              </a:ext>
            </a:extLst>
          </p:cNvPr>
          <p:cNvGrpSpPr/>
          <p:nvPr/>
        </p:nvGrpSpPr>
        <p:grpSpPr>
          <a:xfrm>
            <a:off x="-115958" y="6180760"/>
            <a:ext cx="7037150" cy="537917"/>
            <a:chOff x="-38840" y="6141167"/>
            <a:chExt cx="7037150" cy="537917"/>
          </a:xfrm>
        </p:grpSpPr>
        <p:sp>
          <p:nvSpPr>
            <p:cNvPr id="2" name="Rectangle: Rounded Corners 1">
              <a:extLst>
                <a:ext uri="{FF2B5EF4-FFF2-40B4-BE49-F238E27FC236}">
                  <a16:creationId xmlns:a16="http://schemas.microsoft.com/office/drawing/2014/main" id="{0E6F41C9-7BBC-4C55-B225-E5C06B910196}"/>
                </a:ext>
              </a:extLst>
            </p:cNvPr>
            <p:cNvSpPr/>
            <p:nvPr/>
          </p:nvSpPr>
          <p:spPr>
            <a:xfrm>
              <a:off x="150078" y="6141167"/>
              <a:ext cx="6582192" cy="537771"/>
            </a:xfrm>
            <a:prstGeom prst="roundRect">
              <a:avLst/>
            </a:prstGeom>
            <a:solidFill>
              <a:schemeClr val="bg1">
                <a:lumMod val="95000"/>
              </a:schemeClr>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A23EF5FD-AAD8-466B-A757-83F948DFE4F8}"/>
                </a:ext>
              </a:extLst>
            </p:cNvPr>
            <p:cNvGrpSpPr/>
            <p:nvPr/>
          </p:nvGrpSpPr>
          <p:grpSpPr>
            <a:xfrm>
              <a:off x="1384998" y="6236967"/>
              <a:ext cx="5613312" cy="369332"/>
              <a:chOff x="127698" y="6141168"/>
              <a:chExt cx="5613312" cy="369332"/>
            </a:xfrm>
          </p:grpSpPr>
          <p:sp>
            <p:nvSpPr>
              <p:cNvPr id="9" name="TextBox 8">
                <a:extLst>
                  <a:ext uri="{FF2B5EF4-FFF2-40B4-BE49-F238E27FC236}">
                    <a16:creationId xmlns:a16="http://schemas.microsoft.com/office/drawing/2014/main" id="{A05B95F1-5183-4C83-BACC-60D5E8755E09}"/>
                  </a:ext>
                </a:extLst>
              </p:cNvPr>
              <p:cNvSpPr txBox="1"/>
              <p:nvPr/>
            </p:nvSpPr>
            <p:spPr>
              <a:xfrm>
                <a:off x="127698" y="6141168"/>
                <a:ext cx="5613312" cy="369332"/>
              </a:xfrm>
              <a:prstGeom prst="rect">
                <a:avLst/>
              </a:prstGeom>
              <a:noFill/>
            </p:spPr>
            <p:txBody>
              <a:bodyPr wrap="square" rtlCol="0">
                <a:spAutoFit/>
              </a:bodyPr>
              <a:lstStyle/>
              <a:p>
                <a:pPr algn="ctr"/>
                <a:r>
                  <a:rPr lang="en-US" sz="1800" dirty="0"/>
                  <a:t>Forming      Storming      Norming      Performing</a:t>
                </a:r>
              </a:p>
            </p:txBody>
          </p:sp>
          <p:sp>
            <p:nvSpPr>
              <p:cNvPr id="16" name="Arrow: Striped Right 15">
                <a:extLst>
                  <a:ext uri="{FF2B5EF4-FFF2-40B4-BE49-F238E27FC236}">
                    <a16:creationId xmlns:a16="http://schemas.microsoft.com/office/drawing/2014/main" id="{9B5D4A61-6586-48AD-A254-C0613F053FAC}"/>
                  </a:ext>
                </a:extLst>
              </p:cNvPr>
              <p:cNvSpPr/>
              <p:nvPr/>
            </p:nvSpPr>
            <p:spPr>
              <a:xfrm>
                <a:off x="1387010" y="6264378"/>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Striped Right 16">
                <a:extLst>
                  <a:ext uri="{FF2B5EF4-FFF2-40B4-BE49-F238E27FC236}">
                    <a16:creationId xmlns:a16="http://schemas.microsoft.com/office/drawing/2014/main" id="{C47B51E4-2479-4A76-AB0C-733A8388E9A1}"/>
                  </a:ext>
                </a:extLst>
              </p:cNvPr>
              <p:cNvSpPr/>
              <p:nvPr/>
            </p:nvSpPr>
            <p:spPr>
              <a:xfrm>
                <a:off x="2682797"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Striped Right 17">
                <a:extLst>
                  <a:ext uri="{FF2B5EF4-FFF2-40B4-BE49-F238E27FC236}">
                    <a16:creationId xmlns:a16="http://schemas.microsoft.com/office/drawing/2014/main" id="{6E1DB50D-D9BB-48DC-BEA2-3D2B341C77A6}"/>
                  </a:ext>
                </a:extLst>
              </p:cNvPr>
              <p:cNvSpPr/>
              <p:nvPr/>
            </p:nvSpPr>
            <p:spPr>
              <a:xfrm>
                <a:off x="3915243"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Rounded Corners 5">
              <a:extLst>
                <a:ext uri="{FF2B5EF4-FFF2-40B4-BE49-F238E27FC236}">
                  <a16:creationId xmlns:a16="http://schemas.microsoft.com/office/drawing/2014/main" id="{808A5528-D90A-4043-83C6-B9B222535CB1}"/>
                </a:ext>
              </a:extLst>
            </p:cNvPr>
            <p:cNvSpPr/>
            <p:nvPr/>
          </p:nvSpPr>
          <p:spPr>
            <a:xfrm>
              <a:off x="150077" y="6141167"/>
              <a:ext cx="1511519" cy="53777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2CFB4C-F5D7-4D29-BBD2-B87F9DE3700A}"/>
                </a:ext>
              </a:extLst>
            </p:cNvPr>
            <p:cNvSpPr txBox="1"/>
            <p:nvPr/>
          </p:nvSpPr>
          <p:spPr>
            <a:xfrm>
              <a:off x="-38840" y="6155864"/>
              <a:ext cx="1864678" cy="523220"/>
            </a:xfrm>
            <a:prstGeom prst="rect">
              <a:avLst/>
            </a:prstGeom>
            <a:noFill/>
          </p:spPr>
          <p:txBody>
            <a:bodyPr wrap="square" rtlCol="0">
              <a:spAutoFit/>
            </a:bodyPr>
            <a:lstStyle/>
            <a:p>
              <a:pPr algn="ctr"/>
              <a:r>
                <a:rPr lang="en-US" sz="1400" dirty="0">
                  <a:solidFill>
                    <a:schemeClr val="bg1"/>
                  </a:solidFill>
                  <a:effectLst>
                    <a:outerShdw blurRad="50800" dist="38100" dir="13500000" algn="br" rotWithShape="0">
                      <a:prstClr val="black">
                        <a:alpha val="40000"/>
                      </a:prstClr>
                    </a:outerShdw>
                  </a:effectLst>
                </a:rPr>
                <a:t>4 Stages of Team Development</a:t>
              </a:r>
            </a:p>
          </p:txBody>
        </p:sp>
      </p:grpSp>
      <p:sp>
        <p:nvSpPr>
          <p:cNvPr id="3" name="Footer Placeholder 1">
            <a:extLst>
              <a:ext uri="{FF2B5EF4-FFF2-40B4-BE49-F238E27FC236}">
                <a16:creationId xmlns:a16="http://schemas.microsoft.com/office/drawing/2014/main" id="{A8B4A341-BC7A-30B6-8438-F670A278DDC8}"/>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798481F5-EE7C-1871-831B-EF37F1DE1D21}"/>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598271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F47A1DB-9E2E-E6D2-D736-442EE34CBD2E}"/>
            </a:ext>
          </a:extLst>
        </p:cNvPr>
        <p:cNvGrpSpPr/>
        <p:nvPr/>
      </p:nvGrpSpPr>
      <p:grpSpPr>
        <a:xfrm>
          <a:off x="0" y="0"/>
          <a:ext cx="0" cy="0"/>
          <a:chOff x="0" y="0"/>
          <a:chExt cx="0" cy="0"/>
        </a:xfrm>
      </p:grpSpPr>
      <p:sp>
        <p:nvSpPr>
          <p:cNvPr id="8" name="Rectangle 3">
            <a:extLst>
              <a:ext uri="{FF2B5EF4-FFF2-40B4-BE49-F238E27FC236}">
                <a16:creationId xmlns:a16="http://schemas.microsoft.com/office/drawing/2014/main" id="{2353B1D2-3EF8-4685-5531-A122F59A3E08}"/>
              </a:ext>
            </a:extLst>
          </p:cNvPr>
          <p:cNvSpPr txBox="1">
            <a:spLocks noChangeArrowheads="1"/>
          </p:cNvSpPr>
          <p:nvPr/>
        </p:nvSpPr>
        <p:spPr bwMode="auto">
          <a:xfrm>
            <a:off x="457200" y="1839817"/>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Font typeface="Arial" pitchFamily="-72" charset="0"/>
              <a:buNone/>
            </a:pPr>
            <a:r>
              <a:rPr lang="en-US" dirty="0"/>
              <a:t>Quote #6</a:t>
            </a:r>
            <a:endParaRPr lang="en-US" dirty="0">
              <a:solidFill>
                <a:schemeClr val="tx1"/>
              </a:solidFill>
            </a:endParaRPr>
          </a:p>
          <a:p>
            <a:pPr marL="0" indent="0" algn="ctr" defTabSz="914400" eaLnBrk="1" hangingPunct="1">
              <a:spcBef>
                <a:spcPts val="576"/>
              </a:spcBef>
              <a:buFont typeface="Arial" pitchFamily="-72" charset="0"/>
              <a:buNone/>
            </a:pPr>
            <a:endParaRPr lang="en-US" sz="1000" b="1" dirty="0">
              <a:solidFill>
                <a:schemeClr val="tx1"/>
              </a:solidFill>
            </a:endParaRPr>
          </a:p>
          <a:p>
            <a:pPr marL="0" lvl="0" indent="0" algn="ctr" eaLnBrk="1" hangingPunct="1">
              <a:spcBef>
                <a:spcPts val="576"/>
              </a:spcBef>
              <a:buClrTx/>
              <a:buNone/>
            </a:pPr>
            <a:r>
              <a:rPr lang="en-US" b="1" dirty="0">
                <a:solidFill>
                  <a:prstClr val="black"/>
                </a:solidFill>
              </a:rPr>
              <a:t>Developing the Speed of Trust requires each stage. Keep your focus on the destination: A high-performance team where everything takes less time, costs less, and produces ever-higher morale. </a:t>
            </a:r>
          </a:p>
          <a:p>
            <a:pPr marL="0" indent="0" algn="ctr" defTabSz="914400">
              <a:spcBef>
                <a:spcPts val="576"/>
              </a:spcBef>
              <a:buNone/>
            </a:pPr>
            <a:endParaRPr lang="en-US" sz="1400" b="1" dirty="0"/>
          </a:p>
          <a:p>
            <a:pPr marL="0" indent="0" algn="r" defTabSz="914400">
              <a:spcBef>
                <a:spcPts val="576"/>
              </a:spcBef>
              <a:buNone/>
            </a:pPr>
            <a:r>
              <a:rPr lang="en-US" sz="1400" dirty="0"/>
              <a:t>[Chapter 14, Page 162]</a:t>
            </a:r>
          </a:p>
        </p:txBody>
      </p:sp>
      <p:sp>
        <p:nvSpPr>
          <p:cNvPr id="7" name="Rectangle 2">
            <a:extLst>
              <a:ext uri="{FF2B5EF4-FFF2-40B4-BE49-F238E27FC236}">
                <a16:creationId xmlns:a16="http://schemas.microsoft.com/office/drawing/2014/main" id="{BA2A4941-75FC-354A-EECA-CB4367858F14}"/>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Elephant in the Room</a:t>
            </a:r>
            <a:endParaRPr lang="en-US" sz="4000" b="1" i="1" dirty="0">
              <a:solidFill>
                <a:srgbClr val="981F23"/>
              </a:solidFill>
              <a:latin typeface="Calibri" pitchFamily="-72" charset="0"/>
            </a:endParaRPr>
          </a:p>
        </p:txBody>
      </p:sp>
      <p:grpSp>
        <p:nvGrpSpPr>
          <p:cNvPr id="21" name="Group 20">
            <a:extLst>
              <a:ext uri="{FF2B5EF4-FFF2-40B4-BE49-F238E27FC236}">
                <a16:creationId xmlns:a16="http://schemas.microsoft.com/office/drawing/2014/main" id="{B315A335-428E-C93A-F52F-F27258D7F2C8}"/>
              </a:ext>
            </a:extLst>
          </p:cNvPr>
          <p:cNvGrpSpPr/>
          <p:nvPr/>
        </p:nvGrpSpPr>
        <p:grpSpPr>
          <a:xfrm>
            <a:off x="-115958" y="6180760"/>
            <a:ext cx="7037150" cy="537917"/>
            <a:chOff x="-38840" y="6141167"/>
            <a:chExt cx="7037150" cy="537917"/>
          </a:xfrm>
        </p:grpSpPr>
        <p:sp>
          <p:nvSpPr>
            <p:cNvPr id="2" name="Rectangle: Rounded Corners 1">
              <a:extLst>
                <a:ext uri="{FF2B5EF4-FFF2-40B4-BE49-F238E27FC236}">
                  <a16:creationId xmlns:a16="http://schemas.microsoft.com/office/drawing/2014/main" id="{64FFCA22-EE79-8411-64C9-11501A98F1F2}"/>
                </a:ext>
              </a:extLst>
            </p:cNvPr>
            <p:cNvSpPr/>
            <p:nvPr/>
          </p:nvSpPr>
          <p:spPr>
            <a:xfrm>
              <a:off x="150078" y="6141167"/>
              <a:ext cx="6582192" cy="537771"/>
            </a:xfrm>
            <a:prstGeom prst="roundRect">
              <a:avLst/>
            </a:prstGeom>
            <a:solidFill>
              <a:schemeClr val="bg1">
                <a:lumMod val="95000"/>
              </a:schemeClr>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B5F71D7-1332-0662-CC49-2187208C547C}"/>
                </a:ext>
              </a:extLst>
            </p:cNvPr>
            <p:cNvGrpSpPr/>
            <p:nvPr/>
          </p:nvGrpSpPr>
          <p:grpSpPr>
            <a:xfrm>
              <a:off x="1384998" y="6236967"/>
              <a:ext cx="5613312" cy="369332"/>
              <a:chOff x="127698" y="6141168"/>
              <a:chExt cx="5613312" cy="369332"/>
            </a:xfrm>
          </p:grpSpPr>
          <p:sp>
            <p:nvSpPr>
              <p:cNvPr id="9" name="TextBox 8">
                <a:extLst>
                  <a:ext uri="{FF2B5EF4-FFF2-40B4-BE49-F238E27FC236}">
                    <a16:creationId xmlns:a16="http://schemas.microsoft.com/office/drawing/2014/main" id="{B50B9E06-368B-16C5-6EFF-345A0997EB18}"/>
                  </a:ext>
                </a:extLst>
              </p:cNvPr>
              <p:cNvSpPr txBox="1"/>
              <p:nvPr/>
            </p:nvSpPr>
            <p:spPr>
              <a:xfrm>
                <a:off x="127698" y="6141168"/>
                <a:ext cx="5613312" cy="369332"/>
              </a:xfrm>
              <a:prstGeom prst="rect">
                <a:avLst/>
              </a:prstGeom>
              <a:noFill/>
            </p:spPr>
            <p:txBody>
              <a:bodyPr wrap="square" rtlCol="0">
                <a:spAutoFit/>
              </a:bodyPr>
              <a:lstStyle/>
              <a:p>
                <a:pPr algn="ctr"/>
                <a:r>
                  <a:rPr lang="en-US" sz="1800" dirty="0"/>
                  <a:t>Forming      Storming      Norming      Performing</a:t>
                </a:r>
              </a:p>
            </p:txBody>
          </p:sp>
          <p:sp>
            <p:nvSpPr>
              <p:cNvPr id="16" name="Arrow: Striped Right 15">
                <a:extLst>
                  <a:ext uri="{FF2B5EF4-FFF2-40B4-BE49-F238E27FC236}">
                    <a16:creationId xmlns:a16="http://schemas.microsoft.com/office/drawing/2014/main" id="{9720D1E9-1206-84D3-6454-4ECDE708EAD5}"/>
                  </a:ext>
                </a:extLst>
              </p:cNvPr>
              <p:cNvSpPr/>
              <p:nvPr/>
            </p:nvSpPr>
            <p:spPr>
              <a:xfrm>
                <a:off x="1387010" y="6264378"/>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Striped Right 16">
                <a:extLst>
                  <a:ext uri="{FF2B5EF4-FFF2-40B4-BE49-F238E27FC236}">
                    <a16:creationId xmlns:a16="http://schemas.microsoft.com/office/drawing/2014/main" id="{C7DBA6E4-446C-C4A3-82DE-D7798D23D91B}"/>
                  </a:ext>
                </a:extLst>
              </p:cNvPr>
              <p:cNvSpPr/>
              <p:nvPr/>
            </p:nvSpPr>
            <p:spPr>
              <a:xfrm>
                <a:off x="2682797"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Striped Right 17">
                <a:extLst>
                  <a:ext uri="{FF2B5EF4-FFF2-40B4-BE49-F238E27FC236}">
                    <a16:creationId xmlns:a16="http://schemas.microsoft.com/office/drawing/2014/main" id="{5DBAF873-C5D0-3A72-846C-EFB534149DE2}"/>
                  </a:ext>
                </a:extLst>
              </p:cNvPr>
              <p:cNvSpPr/>
              <p:nvPr/>
            </p:nvSpPr>
            <p:spPr>
              <a:xfrm>
                <a:off x="3915243" y="6269232"/>
                <a:ext cx="313073" cy="122911"/>
              </a:xfrm>
              <a:prstGeom prst="stripedRightArrow">
                <a:avLst/>
              </a:prstGeom>
              <a:solidFill>
                <a:schemeClr val="accent6"/>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Rectangle: Rounded Corners 5">
              <a:extLst>
                <a:ext uri="{FF2B5EF4-FFF2-40B4-BE49-F238E27FC236}">
                  <a16:creationId xmlns:a16="http://schemas.microsoft.com/office/drawing/2014/main" id="{C1A7388F-A98B-4159-5A4A-CED9588973E1}"/>
                </a:ext>
              </a:extLst>
            </p:cNvPr>
            <p:cNvSpPr/>
            <p:nvPr/>
          </p:nvSpPr>
          <p:spPr>
            <a:xfrm>
              <a:off x="150077" y="6141167"/>
              <a:ext cx="1511519" cy="53777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17B0AC1-1295-297B-0D54-28785B18B74B}"/>
                </a:ext>
              </a:extLst>
            </p:cNvPr>
            <p:cNvSpPr txBox="1"/>
            <p:nvPr/>
          </p:nvSpPr>
          <p:spPr>
            <a:xfrm>
              <a:off x="-38840" y="6155864"/>
              <a:ext cx="1864678" cy="523220"/>
            </a:xfrm>
            <a:prstGeom prst="rect">
              <a:avLst/>
            </a:prstGeom>
            <a:noFill/>
          </p:spPr>
          <p:txBody>
            <a:bodyPr wrap="square" rtlCol="0">
              <a:spAutoFit/>
            </a:bodyPr>
            <a:lstStyle/>
            <a:p>
              <a:pPr algn="ctr"/>
              <a:r>
                <a:rPr lang="en-US" sz="1400" dirty="0">
                  <a:solidFill>
                    <a:schemeClr val="bg1"/>
                  </a:solidFill>
                  <a:effectLst>
                    <a:outerShdw blurRad="50800" dist="38100" dir="13500000" algn="br" rotWithShape="0">
                      <a:prstClr val="black">
                        <a:alpha val="40000"/>
                      </a:prstClr>
                    </a:outerShdw>
                  </a:effectLst>
                </a:rPr>
                <a:t>4 Stages of Team Development</a:t>
              </a:r>
            </a:p>
          </p:txBody>
        </p:sp>
      </p:grpSp>
      <p:sp>
        <p:nvSpPr>
          <p:cNvPr id="3" name="Footer Placeholder 1">
            <a:extLst>
              <a:ext uri="{FF2B5EF4-FFF2-40B4-BE49-F238E27FC236}">
                <a16:creationId xmlns:a16="http://schemas.microsoft.com/office/drawing/2014/main" id="{C919024D-105F-81BE-9777-31FB6253B552}"/>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4" name="Picture 3">
            <a:extLst>
              <a:ext uri="{FF2B5EF4-FFF2-40B4-BE49-F238E27FC236}">
                <a16:creationId xmlns:a16="http://schemas.microsoft.com/office/drawing/2014/main" id="{4FD337DA-59BE-AB05-32A1-9603444EA947}"/>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1185966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TLC Custom">
      <a:dk1>
        <a:sysClr val="windowText" lastClr="000000"/>
      </a:dk1>
      <a:lt1>
        <a:sysClr val="window" lastClr="FFFFFF"/>
      </a:lt1>
      <a:dk2>
        <a:srgbClr val="000000"/>
      </a:dk2>
      <a:lt2>
        <a:srgbClr val="F8F8F8"/>
      </a:lt2>
      <a:accent1>
        <a:srgbClr val="800000"/>
      </a:accent1>
      <a:accent2>
        <a:srgbClr val="008080"/>
      </a:accent2>
      <a:accent3>
        <a:srgbClr val="CCCCCC"/>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24553</TotalTime>
  <Words>958</Words>
  <Application>Microsoft Office PowerPoint</Application>
  <PresentationFormat>On-screen Show (4:3)</PresentationFormat>
  <Paragraphs>85</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Perpetua Titling MT</vt:lpstr>
      <vt:lpstr>Apothecary</vt:lpstr>
      <vt:lpstr>PowerPoint Presentation</vt:lpstr>
      <vt:lpstr>PowerPoint Presentation</vt:lpstr>
      <vt:lpstr>PowerPoint Presentation</vt:lpstr>
      <vt:lpstr>PowerPoint Presentation</vt:lpstr>
      <vt:lpstr>PowerPoint Presentation</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536</cp:revision>
  <cp:lastPrinted>2024-03-01T22:08:04Z</cp:lastPrinted>
  <dcterms:created xsi:type="dcterms:W3CDTF">2014-04-21T13:47:24Z</dcterms:created>
  <dcterms:modified xsi:type="dcterms:W3CDTF">2024-05-01T21:44:30Z</dcterms:modified>
</cp:coreProperties>
</file>