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26"/>
  </p:notesMasterIdLst>
  <p:handoutMasterIdLst>
    <p:handoutMasterId r:id="rId27"/>
  </p:handoutMasterIdLst>
  <p:sldIdLst>
    <p:sldId id="890" r:id="rId2"/>
    <p:sldId id="891" r:id="rId3"/>
    <p:sldId id="1122" r:id="rId4"/>
    <p:sldId id="1115" r:id="rId5"/>
    <p:sldId id="1116" r:id="rId6"/>
    <p:sldId id="1117" r:id="rId7"/>
    <p:sldId id="1118" r:id="rId8"/>
    <p:sldId id="1120" r:id="rId9"/>
    <p:sldId id="1113" r:id="rId10"/>
    <p:sldId id="1121" r:id="rId11"/>
    <p:sldId id="1123" r:id="rId12"/>
    <p:sldId id="1138" r:id="rId13"/>
    <p:sldId id="779" r:id="rId14"/>
    <p:sldId id="551" r:id="rId15"/>
    <p:sldId id="780" r:id="rId16"/>
    <p:sldId id="781" r:id="rId17"/>
    <p:sldId id="1126" r:id="rId18"/>
    <p:sldId id="1141" r:id="rId19"/>
    <p:sldId id="1140" r:id="rId20"/>
    <p:sldId id="1145" r:id="rId21"/>
    <p:sldId id="1135" r:id="rId22"/>
    <p:sldId id="1104" r:id="rId23"/>
    <p:sldId id="1143" r:id="rId24"/>
    <p:sldId id="1144" r:id="rId25"/>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36" userDrawn="1">
          <p15:clr>
            <a:srgbClr val="A4A3A4"/>
          </p15:clr>
        </p15:guide>
        <p15:guide id="2" pos="2880">
          <p15:clr>
            <a:srgbClr val="A4A3A4"/>
          </p15:clr>
        </p15:guide>
      </p15:sldGuideLst>
    </p:ext>
    <p:ext uri="{2D200454-40CA-4A62-9FC3-DE9A4176ACB9}">
      <p15:notesGuideLst xmlns:p15="http://schemas.microsoft.com/office/powerpoint/2012/main">
        <p15:guide id="1" orient="horz" pos="2739"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2024"/>
    <a:srgbClr val="800000"/>
    <a:srgbClr val="FE3A0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27" autoAdjust="0"/>
    <p:restoredTop sz="89467" autoAdjust="0"/>
  </p:normalViewPr>
  <p:slideViewPr>
    <p:cSldViewPr snapToGrid="0" snapToObjects="1">
      <p:cViewPr varScale="1">
        <p:scale>
          <a:sx n="63" d="100"/>
          <a:sy n="63" d="100"/>
        </p:scale>
        <p:origin x="1348" y="52"/>
      </p:cViewPr>
      <p:guideLst>
        <p:guide orient="horz" pos="213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p:scale>
          <a:sx n="65" d="100"/>
          <a:sy n="65" d="100"/>
        </p:scale>
        <p:origin x="2276" y="-468"/>
      </p:cViewPr>
      <p:guideLst>
        <p:guide orient="horz" pos="2739"/>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3070861" cy="434340"/>
          </a:xfrm>
          <a:prstGeom prst="rect">
            <a:avLst/>
          </a:prstGeom>
        </p:spPr>
        <p:txBody>
          <a:bodyPr vert="horz" lIns="98079" tIns="49041" rIns="98079" bIns="49041" rtlCol="0"/>
          <a:lstStyle>
            <a:lvl1pPr algn="l">
              <a:defRPr sz="1300"/>
            </a:lvl1pPr>
          </a:lstStyle>
          <a:p>
            <a:endParaRPr lang="en-US"/>
          </a:p>
        </p:txBody>
      </p:sp>
      <p:sp>
        <p:nvSpPr>
          <p:cNvPr id="3" name="Date Placeholder 2"/>
          <p:cNvSpPr>
            <a:spLocks noGrp="1"/>
          </p:cNvSpPr>
          <p:nvPr>
            <p:ph type="dt" sz="quarter" idx="1"/>
          </p:nvPr>
        </p:nvSpPr>
        <p:spPr>
          <a:xfrm>
            <a:off x="4014110" y="0"/>
            <a:ext cx="3070861" cy="434340"/>
          </a:xfrm>
          <a:prstGeom prst="rect">
            <a:avLst/>
          </a:prstGeom>
        </p:spPr>
        <p:txBody>
          <a:bodyPr vert="horz" lIns="98079" tIns="49041" rIns="98079" bIns="49041" rtlCol="0"/>
          <a:lstStyle>
            <a:lvl1pPr algn="r">
              <a:defRPr sz="1300"/>
            </a:lvl1pPr>
          </a:lstStyle>
          <a:p>
            <a:fld id="{1E809FF1-4882-BA4F-88CE-CE81967FB135}" type="datetime1">
              <a:rPr lang="en-US" smtClean="0"/>
              <a:t>6/6/2024</a:t>
            </a:fld>
            <a:endParaRPr lang="en-US"/>
          </a:p>
        </p:txBody>
      </p:sp>
      <p:sp>
        <p:nvSpPr>
          <p:cNvPr id="4" name="Footer Placeholder 3"/>
          <p:cNvSpPr>
            <a:spLocks noGrp="1"/>
          </p:cNvSpPr>
          <p:nvPr>
            <p:ph type="ftr" sz="quarter" idx="2"/>
          </p:nvPr>
        </p:nvSpPr>
        <p:spPr>
          <a:xfrm>
            <a:off x="6" y="8250952"/>
            <a:ext cx="3070861" cy="434340"/>
          </a:xfrm>
          <a:prstGeom prst="rect">
            <a:avLst/>
          </a:prstGeom>
        </p:spPr>
        <p:txBody>
          <a:bodyPr vert="horz" lIns="98079" tIns="49041" rIns="98079" bIns="49041" rtlCol="0" anchor="b"/>
          <a:lstStyle>
            <a:lvl1pPr algn="l">
              <a:defRPr sz="1300"/>
            </a:lvl1pPr>
          </a:lstStyle>
          <a:p>
            <a:endParaRPr lang="en-US"/>
          </a:p>
        </p:txBody>
      </p:sp>
      <p:sp>
        <p:nvSpPr>
          <p:cNvPr id="5" name="Slide Number Placeholder 4"/>
          <p:cNvSpPr>
            <a:spLocks noGrp="1"/>
          </p:cNvSpPr>
          <p:nvPr>
            <p:ph type="sldNum" sz="quarter" idx="3"/>
          </p:nvPr>
        </p:nvSpPr>
        <p:spPr>
          <a:xfrm>
            <a:off x="4014110" y="8250952"/>
            <a:ext cx="3070861" cy="434340"/>
          </a:xfrm>
          <a:prstGeom prst="rect">
            <a:avLst/>
          </a:prstGeom>
        </p:spPr>
        <p:txBody>
          <a:bodyPr vert="horz" lIns="98079" tIns="49041" rIns="98079" bIns="49041" rtlCol="0" anchor="b"/>
          <a:lstStyle>
            <a:lvl1pPr algn="r">
              <a:defRPr sz="13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6" y="0"/>
            <a:ext cx="3070861" cy="434340"/>
          </a:xfrm>
          <a:prstGeom prst="rect">
            <a:avLst/>
          </a:prstGeom>
          <a:noFill/>
          <a:ln w="9525">
            <a:noFill/>
            <a:miter lim="800000"/>
            <a:headEnd/>
            <a:tailEnd/>
          </a:ln>
        </p:spPr>
        <p:txBody>
          <a:bodyPr vert="horz" wrap="square" lIns="98079" tIns="49041" rIns="98079" bIns="49041" numCol="1" anchor="t" anchorCtr="0" compatLnSpc="1">
            <a:prstTxWarp prst="textNoShape">
              <a:avLst/>
            </a:prstTxWarp>
          </a:bodyPr>
          <a:lstStyle>
            <a:lvl1pPr algn="l">
              <a:defRPr sz="1300"/>
            </a:lvl1pPr>
          </a:lstStyle>
          <a:p>
            <a:pPr>
              <a:defRPr/>
            </a:pPr>
            <a:endParaRPr lang="en-US"/>
          </a:p>
        </p:txBody>
      </p:sp>
      <p:sp>
        <p:nvSpPr>
          <p:cNvPr id="81923" name="Rectangle 3"/>
          <p:cNvSpPr>
            <a:spLocks noGrp="1" noChangeArrowheads="1"/>
          </p:cNvSpPr>
          <p:nvPr>
            <p:ph type="dt" idx="1"/>
          </p:nvPr>
        </p:nvSpPr>
        <p:spPr bwMode="auto">
          <a:xfrm>
            <a:off x="4015749" y="0"/>
            <a:ext cx="3070861" cy="434340"/>
          </a:xfrm>
          <a:prstGeom prst="rect">
            <a:avLst/>
          </a:prstGeom>
          <a:noFill/>
          <a:ln w="9525">
            <a:noFill/>
            <a:miter lim="800000"/>
            <a:headEnd/>
            <a:tailEnd/>
          </a:ln>
        </p:spPr>
        <p:txBody>
          <a:bodyPr vert="horz" wrap="square" lIns="98079" tIns="49041" rIns="98079" bIns="49041" numCol="1" anchor="t" anchorCtr="0" compatLnSpc="1">
            <a:prstTxWarp prst="textNoShape">
              <a:avLst/>
            </a:prstTxWarp>
          </a:bodyPr>
          <a:lstStyle>
            <a:lvl1pPr algn="r">
              <a:defRPr sz="1300"/>
            </a:lvl1pPr>
          </a:lstStyle>
          <a:p>
            <a:pPr>
              <a:defRPr/>
            </a:pPr>
            <a:fld id="{9D3A0367-7A95-1C41-9E47-360E5FBB23EB}" type="datetime1">
              <a:rPr lang="en-US" smtClean="0"/>
              <a:t>6/6/2024</a:t>
            </a:fld>
            <a:endParaRPr lang="en-US"/>
          </a:p>
        </p:txBody>
      </p:sp>
      <p:sp>
        <p:nvSpPr>
          <p:cNvPr id="13316" name="Placeholder 4"/>
          <p:cNvSpPr>
            <a:spLocks noGrp="1" noRot="1" noChangeAspect="1" noChangeArrowheads="1" noTextEdit="1"/>
          </p:cNvSpPr>
          <p:nvPr>
            <p:ph type="sldImg" idx="2"/>
          </p:nvPr>
        </p:nvSpPr>
        <p:spPr bwMode="auto">
          <a:xfrm>
            <a:off x="1368425" y="647700"/>
            <a:ext cx="4349750" cy="3262313"/>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944881" y="4126231"/>
            <a:ext cx="5196840" cy="3909060"/>
          </a:xfrm>
          <a:prstGeom prst="rect">
            <a:avLst/>
          </a:prstGeom>
          <a:noFill/>
          <a:ln w="9525">
            <a:noFill/>
            <a:miter lim="800000"/>
            <a:headEnd/>
            <a:tailEnd/>
          </a:ln>
        </p:spPr>
        <p:txBody>
          <a:bodyPr vert="horz" wrap="square" lIns="98079" tIns="49041" rIns="98079" bIns="4904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6" y="8252460"/>
            <a:ext cx="3070861" cy="434340"/>
          </a:xfrm>
          <a:prstGeom prst="rect">
            <a:avLst/>
          </a:prstGeom>
          <a:noFill/>
          <a:ln w="9525">
            <a:noFill/>
            <a:miter lim="800000"/>
            <a:headEnd/>
            <a:tailEnd/>
          </a:ln>
        </p:spPr>
        <p:txBody>
          <a:bodyPr vert="horz" wrap="square" lIns="98079" tIns="49041" rIns="98079" bIns="49041" numCol="1" anchor="b" anchorCtr="0" compatLnSpc="1">
            <a:prstTxWarp prst="textNoShape">
              <a:avLst/>
            </a:prstTxWarp>
          </a:bodyPr>
          <a:lstStyle>
            <a:lvl1pPr algn="l">
              <a:defRPr sz="1300"/>
            </a:lvl1pPr>
          </a:lstStyle>
          <a:p>
            <a:pPr>
              <a:defRPr/>
            </a:pPr>
            <a:endParaRPr lang="en-US"/>
          </a:p>
        </p:txBody>
      </p:sp>
      <p:sp>
        <p:nvSpPr>
          <p:cNvPr id="81927" name="Rectangle 7"/>
          <p:cNvSpPr>
            <a:spLocks noGrp="1" noChangeArrowheads="1"/>
          </p:cNvSpPr>
          <p:nvPr>
            <p:ph type="sldNum" sz="quarter" idx="5"/>
          </p:nvPr>
        </p:nvSpPr>
        <p:spPr bwMode="auto">
          <a:xfrm>
            <a:off x="4015749" y="8252460"/>
            <a:ext cx="3070861" cy="434340"/>
          </a:xfrm>
          <a:prstGeom prst="rect">
            <a:avLst/>
          </a:prstGeom>
          <a:noFill/>
          <a:ln w="9525">
            <a:noFill/>
            <a:miter lim="800000"/>
            <a:headEnd/>
            <a:tailEnd/>
          </a:ln>
        </p:spPr>
        <p:txBody>
          <a:bodyPr vert="horz" wrap="square" lIns="98079" tIns="49041" rIns="98079" bIns="49041" numCol="1" anchor="b" anchorCtr="0" compatLnSpc="1">
            <a:prstTxWarp prst="textNoShape">
              <a:avLst/>
            </a:prstTxWarp>
          </a:bodyPr>
          <a:lstStyle>
            <a:lvl1pPr algn="r">
              <a:defRPr sz="13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1</a:t>
            </a:fld>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10</a:t>
            </a:fld>
            <a:endParaRPr lang="en-US"/>
          </a:p>
        </p:txBody>
      </p:sp>
    </p:spTree>
    <p:extLst>
      <p:ext uri="{BB962C8B-B14F-4D97-AF65-F5344CB8AC3E}">
        <p14:creationId xmlns:p14="http://schemas.microsoft.com/office/powerpoint/2010/main" val="1457124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ln/>
        </p:spPr>
      </p:sp>
      <p:sp>
        <p:nvSpPr>
          <p:cNvPr id="21506" name="Placeholder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3110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Placeholder 2"/>
          <p:cNvSpPr>
            <a:spLocks noGrp="1" noRot="1" noChangeAspect="1" noChangeArrowheads="1" noTextEdit="1"/>
          </p:cNvSpPr>
          <p:nvPr>
            <p:ph type="sldImg"/>
          </p:nvPr>
        </p:nvSpPr>
        <p:spPr>
          <a:xfrm>
            <a:off x="1770063" y="658813"/>
            <a:ext cx="3548062" cy="2662237"/>
          </a:xfrm>
          <a:ln/>
        </p:spPr>
      </p:sp>
      <p:sp>
        <p:nvSpPr>
          <p:cNvPr id="7" name="Notes Placeholder 6">
            <a:extLst>
              <a:ext uri="{FF2B5EF4-FFF2-40B4-BE49-F238E27FC236}">
                <a16:creationId xmlns:a16="http://schemas.microsoft.com/office/drawing/2014/main" id="{0E180CB4-4F38-4804-A4C4-D01A0988AA84}"/>
              </a:ext>
            </a:extLst>
          </p:cNvPr>
          <p:cNvSpPr>
            <a:spLocks noGrp="1"/>
          </p:cNvSpPr>
          <p:nvPr>
            <p:ph type="body" idx="1"/>
          </p:nvPr>
        </p:nvSpPr>
        <p:spPr>
          <a:xfrm>
            <a:off x="720985" y="3530600"/>
            <a:ext cx="5740146" cy="4637006"/>
          </a:xfrm>
          <a:ln>
            <a:solidFill>
              <a:srgbClr val="000000"/>
            </a:solidFill>
          </a:ln>
        </p:spPr>
        <p:txBody>
          <a:bodyPr/>
          <a:lstStyle/>
          <a:p>
            <a:pPr marL="0" indent="0"/>
            <a:endParaRPr lang="en-US" sz="900" dirty="0"/>
          </a:p>
        </p:txBody>
      </p:sp>
      <p:sp>
        <p:nvSpPr>
          <p:cNvPr id="5" name="Slide Number Placeholder 3">
            <a:extLst>
              <a:ext uri="{FF2B5EF4-FFF2-40B4-BE49-F238E27FC236}">
                <a16:creationId xmlns:a16="http://schemas.microsoft.com/office/drawing/2014/main" id="{DDB53534-B13A-4BFB-98D9-5B67C4AB45BF}"/>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12</a:t>
            </a:fld>
            <a:endParaRPr lang="en-US"/>
          </a:p>
        </p:txBody>
      </p:sp>
    </p:spTree>
    <p:extLst>
      <p:ext uri="{BB962C8B-B14F-4D97-AF65-F5344CB8AC3E}">
        <p14:creationId xmlns:p14="http://schemas.microsoft.com/office/powerpoint/2010/main" val="233113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2655094" y="8282473"/>
            <a:ext cx="4059247" cy="328582"/>
          </a:xfrm>
          <a:prstGeom prst="rect">
            <a:avLst/>
          </a:prstGeom>
          <a:noFill/>
          <a:ln w="9525">
            <a:noFill/>
            <a:miter lim="800000"/>
            <a:headEnd/>
            <a:tailEnd/>
          </a:ln>
        </p:spPr>
        <p:txBody>
          <a:bodyPr lIns="98169" tIns="49085" rIns="98169" bIns="49085" anchor="b">
            <a:prstTxWarp prst="textNoShape">
              <a:avLst/>
            </a:prstTxWarp>
          </a:bodyPr>
          <a:lstStyle/>
          <a:p>
            <a:pPr algn="r" defTabSz="955248"/>
            <a:fld id="{9A80877F-0925-4D98-A3A0-77C43BDA3D9A}" type="slidenum">
              <a:rPr lang="en-US" sz="1300"/>
              <a:pPr algn="r" defTabSz="955248"/>
              <a:t>13</a:t>
            </a:fld>
            <a:endParaRPr lang="en-US" sz="1300" dirty="0"/>
          </a:p>
        </p:txBody>
      </p:sp>
      <p:sp>
        <p:nvSpPr>
          <p:cNvPr id="36867" name="Rectangle 2"/>
          <p:cNvSpPr>
            <a:spLocks noGrp="1" noRot="1" noChangeAspect="1" noChangeArrowheads="1" noTextEdit="1"/>
          </p:cNvSpPr>
          <p:nvPr>
            <p:ph type="sldImg"/>
          </p:nvPr>
        </p:nvSpPr>
        <p:spPr bwMode="auto">
          <a:xfrm>
            <a:off x="1370013" y="492125"/>
            <a:ext cx="4346575" cy="3259138"/>
          </a:xfrm>
          <a:prstGeom prst="rect">
            <a:avLst/>
          </a:prstGeom>
          <a:solidFill>
            <a:srgbClr val="FFFFFF"/>
          </a:solidFill>
          <a:ln>
            <a:solidFill>
              <a:srgbClr val="000000"/>
            </a:solidFill>
            <a:miter lim="800000"/>
            <a:headEnd/>
            <a:tailEnd/>
          </a:ln>
        </p:spPr>
      </p:sp>
      <p:pic>
        <p:nvPicPr>
          <p:cNvPr id="2" name="Picture 1">
            <a:extLst>
              <a:ext uri="{FF2B5EF4-FFF2-40B4-BE49-F238E27FC236}">
                <a16:creationId xmlns:a16="http://schemas.microsoft.com/office/drawing/2014/main" id="{6616F007-8712-4580-9946-54E94205209B}"/>
              </a:ext>
            </a:extLst>
          </p:cNvPr>
          <p:cNvPicPr>
            <a:picLocks noChangeAspect="1"/>
          </p:cNvPicPr>
          <p:nvPr/>
        </p:nvPicPr>
        <p:blipFill>
          <a:blip r:embed="rId3"/>
          <a:stretch>
            <a:fillRect/>
          </a:stretch>
        </p:blipFill>
        <p:spPr>
          <a:xfrm>
            <a:off x="1540565" y="4808444"/>
            <a:ext cx="3782824" cy="2837118"/>
          </a:xfrm>
          <a:prstGeom prst="rect">
            <a:avLst/>
          </a:prstGeom>
          <a:ln>
            <a:solidFill>
              <a:schemeClr val="tx1"/>
            </a:solidFill>
          </a:ln>
        </p:spPr>
      </p:pic>
      <p:sp>
        <p:nvSpPr>
          <p:cNvPr id="36868" name="Rectangle 3"/>
          <p:cNvSpPr>
            <a:spLocks noGrp="1" noChangeArrowheads="1"/>
          </p:cNvSpPr>
          <p:nvPr>
            <p:ph type="body" idx="1"/>
          </p:nvPr>
        </p:nvSpPr>
        <p:spPr bwMode="auto">
          <a:xfrm>
            <a:off x="609060" y="4299780"/>
            <a:ext cx="5810414" cy="3759055"/>
          </a:xfrm>
          <a:prstGeom prst="rect">
            <a:avLst/>
          </a:prstGeom>
          <a:noFill/>
          <a:ln>
            <a:solidFill>
              <a:srgbClr val="000000"/>
            </a:solidFill>
            <a:miter lim="800000"/>
            <a:headEnd/>
            <a:tailEnd/>
          </a:ln>
        </p:spPr>
        <p:txBody>
          <a:bodyPr lIns="98169" tIns="49085" rIns="98169" bIns="49085">
            <a:prstTxWarp prst="textNoShape">
              <a:avLst/>
            </a:prstTxWarp>
          </a:bodyPr>
          <a:lstStyle/>
          <a:p>
            <a:pPr defTabSz="1006331"/>
            <a:r>
              <a:rPr lang="en-US" dirty="0"/>
              <a:t>Table Team Handout:</a:t>
            </a:r>
          </a:p>
        </p:txBody>
      </p:sp>
    </p:spTree>
    <p:extLst>
      <p:ext uri="{BB962C8B-B14F-4D97-AF65-F5344CB8AC3E}">
        <p14:creationId xmlns:p14="http://schemas.microsoft.com/office/powerpoint/2010/main" val="3050595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a:extLst>
              <a:ext uri="{FF2B5EF4-FFF2-40B4-BE49-F238E27FC236}">
                <a16:creationId xmlns:a16="http://schemas.microsoft.com/office/drawing/2014/main" id="{375AE0E5-7444-42EF-B8A6-414BEFCFCCFA}"/>
              </a:ext>
            </a:extLst>
          </p:cNvPr>
          <p:cNvPicPr>
            <a:picLocks noChangeAspect="1"/>
          </p:cNvPicPr>
          <p:nvPr/>
        </p:nvPicPr>
        <p:blipFill>
          <a:blip r:embed="rId3"/>
          <a:stretch>
            <a:fillRect/>
          </a:stretch>
        </p:blipFill>
        <p:spPr>
          <a:xfrm>
            <a:off x="1048380" y="4609803"/>
            <a:ext cx="4572396" cy="3429297"/>
          </a:xfrm>
          <a:prstGeom prst="rect">
            <a:avLst/>
          </a:prstGeom>
          <a:ln>
            <a:solidFill>
              <a:schemeClr val="tx1"/>
            </a:solidFill>
          </a:ln>
        </p:spPr>
      </p:pic>
      <p:sp>
        <p:nvSpPr>
          <p:cNvPr id="3" name="Notes Placeholder 2"/>
          <p:cNvSpPr>
            <a:spLocks noGrp="1"/>
          </p:cNvSpPr>
          <p:nvPr>
            <p:ph type="body" idx="1"/>
          </p:nvPr>
        </p:nvSpPr>
        <p:spPr>
          <a:xfrm>
            <a:off x="364095" y="4087480"/>
            <a:ext cx="6258383" cy="4164980"/>
          </a:xfrm>
          <a:ln>
            <a:solidFill>
              <a:schemeClr val="tx1"/>
            </a:solidFill>
          </a:ln>
        </p:spPr>
        <p:txBody>
          <a:bodyPr/>
          <a:lstStyle/>
          <a:p>
            <a:r>
              <a:rPr lang="en-US" dirty="0"/>
              <a:t>Table Team handout:</a:t>
            </a:r>
          </a:p>
        </p:txBody>
      </p:sp>
      <p:sp>
        <p:nvSpPr>
          <p:cNvPr id="4" name="Slide Number Placeholder 3"/>
          <p:cNvSpPr>
            <a:spLocks noGrp="1"/>
          </p:cNvSpPr>
          <p:nvPr>
            <p:ph type="sldNum" sz="quarter" idx="10"/>
          </p:nvPr>
        </p:nvSpPr>
        <p:spPr/>
        <p:txBody>
          <a:bodyPr/>
          <a:lstStyle/>
          <a:p>
            <a:fld id="{9823D0A3-0D03-4BB2-AFA4-39D9E8B0FEAC}" type="slidenum">
              <a:rPr lang="en-US" smtClean="0"/>
              <a:t>14</a:t>
            </a:fld>
            <a:endParaRPr lang="en-US"/>
          </a:p>
        </p:txBody>
      </p:sp>
    </p:spTree>
    <p:extLst>
      <p:ext uri="{BB962C8B-B14F-4D97-AF65-F5344CB8AC3E}">
        <p14:creationId xmlns:p14="http://schemas.microsoft.com/office/powerpoint/2010/main" val="2168387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2655094" y="8030385"/>
            <a:ext cx="4059247" cy="328582"/>
          </a:xfrm>
          <a:prstGeom prst="rect">
            <a:avLst/>
          </a:prstGeom>
          <a:noFill/>
          <a:ln w="9525">
            <a:noFill/>
            <a:miter lim="800000"/>
            <a:headEnd/>
            <a:tailEnd/>
          </a:ln>
        </p:spPr>
        <p:txBody>
          <a:bodyPr lIns="98169" tIns="49085" rIns="98169" bIns="49085" anchor="b">
            <a:prstTxWarp prst="textNoShape">
              <a:avLst/>
            </a:prstTxWarp>
          </a:bodyPr>
          <a:lstStyle/>
          <a:p>
            <a:pPr algn="r" defTabSz="955248"/>
            <a:fld id="{9A80877F-0925-4D98-A3A0-77C43BDA3D9A}" type="slidenum">
              <a:rPr lang="en-US" sz="1300"/>
              <a:pPr algn="r" defTabSz="955248"/>
              <a:t>15</a:t>
            </a:fld>
            <a:endParaRPr lang="en-US" sz="1300" dirty="0"/>
          </a:p>
        </p:txBody>
      </p:sp>
      <p:sp>
        <p:nvSpPr>
          <p:cNvPr id="36867" name="Rectangle 2"/>
          <p:cNvSpPr>
            <a:spLocks noGrp="1" noRot="1" noChangeAspect="1" noChangeArrowheads="1" noTextEdit="1"/>
          </p:cNvSpPr>
          <p:nvPr>
            <p:ph type="sldImg"/>
          </p:nvPr>
        </p:nvSpPr>
        <p:spPr bwMode="auto">
          <a:xfrm>
            <a:off x="1370013" y="492125"/>
            <a:ext cx="4346575" cy="3259138"/>
          </a:xfrm>
          <a:prstGeom prst="rect">
            <a:avLst/>
          </a:prstGeom>
          <a:solidFill>
            <a:srgbClr val="FFFFFF"/>
          </a:solidFill>
          <a:ln>
            <a:solidFill>
              <a:srgbClr val="000000"/>
            </a:solidFill>
            <a:miter lim="800000"/>
            <a:headEnd/>
            <a:tailEnd/>
          </a:ln>
        </p:spPr>
      </p:sp>
      <p:sp>
        <p:nvSpPr>
          <p:cNvPr id="36868" name="Rectangle 3"/>
          <p:cNvSpPr>
            <a:spLocks noGrp="1" noChangeArrowheads="1"/>
          </p:cNvSpPr>
          <p:nvPr>
            <p:ph type="body" idx="1"/>
          </p:nvPr>
        </p:nvSpPr>
        <p:spPr bwMode="auto">
          <a:xfrm>
            <a:off x="534970" y="4134677"/>
            <a:ext cx="5962814" cy="3895707"/>
          </a:xfrm>
          <a:prstGeom prst="rect">
            <a:avLst/>
          </a:prstGeom>
          <a:noFill/>
          <a:ln>
            <a:solidFill>
              <a:srgbClr val="000000"/>
            </a:solidFill>
            <a:miter lim="800000"/>
            <a:headEnd/>
            <a:tailEnd/>
          </a:ln>
        </p:spPr>
        <p:txBody>
          <a:bodyPr lIns="98169" tIns="49085" rIns="98169" bIns="49085">
            <a:prstTxWarp prst="textNoShape">
              <a:avLst/>
            </a:prstTxWarp>
          </a:bodyPr>
          <a:lstStyle/>
          <a:p>
            <a:pPr defTabSz="1006331"/>
            <a:r>
              <a:rPr lang="en-US" dirty="0"/>
              <a:t>Table Team handout:</a:t>
            </a:r>
          </a:p>
          <a:p>
            <a:pPr defTabSz="1006331"/>
            <a:endParaRPr lang="en-US" dirty="0"/>
          </a:p>
        </p:txBody>
      </p:sp>
      <p:pic>
        <p:nvPicPr>
          <p:cNvPr id="2" name="Picture 1">
            <a:extLst>
              <a:ext uri="{FF2B5EF4-FFF2-40B4-BE49-F238E27FC236}">
                <a16:creationId xmlns:a16="http://schemas.microsoft.com/office/drawing/2014/main" id="{E542A12C-014E-43C6-9664-99A6916483F4}"/>
              </a:ext>
            </a:extLst>
          </p:cNvPr>
          <p:cNvPicPr>
            <a:picLocks noChangeAspect="1"/>
          </p:cNvPicPr>
          <p:nvPr/>
        </p:nvPicPr>
        <p:blipFill>
          <a:blip r:embed="rId3"/>
          <a:stretch>
            <a:fillRect/>
          </a:stretch>
        </p:blipFill>
        <p:spPr>
          <a:xfrm>
            <a:off x="1257102" y="4447612"/>
            <a:ext cx="4572396" cy="3429297"/>
          </a:xfrm>
          <a:prstGeom prst="rect">
            <a:avLst/>
          </a:prstGeom>
          <a:ln>
            <a:solidFill>
              <a:schemeClr val="tx1"/>
            </a:solidFill>
          </a:ln>
        </p:spPr>
      </p:pic>
    </p:spTree>
    <p:extLst>
      <p:ext uri="{BB962C8B-B14F-4D97-AF65-F5344CB8AC3E}">
        <p14:creationId xmlns:p14="http://schemas.microsoft.com/office/powerpoint/2010/main" val="1646233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6537" y="4451572"/>
            <a:ext cx="6087503" cy="3800888"/>
          </a:xfrm>
          <a:ln>
            <a:solidFill>
              <a:schemeClr val="tx1"/>
            </a:solidFill>
          </a:ln>
        </p:spPr>
        <p:txBody>
          <a:bodyPr/>
          <a:lstStyle/>
          <a:p>
            <a:r>
              <a:rPr lang="en-US" dirty="0"/>
              <a:t>Table Team handout:</a:t>
            </a:r>
          </a:p>
          <a:p>
            <a:endParaRPr lang="en-US" dirty="0"/>
          </a:p>
        </p:txBody>
      </p:sp>
      <p:sp>
        <p:nvSpPr>
          <p:cNvPr id="4" name="Slide Number Placeholder 3"/>
          <p:cNvSpPr>
            <a:spLocks noGrp="1"/>
          </p:cNvSpPr>
          <p:nvPr>
            <p:ph type="sldNum" sz="quarter" idx="10"/>
          </p:nvPr>
        </p:nvSpPr>
        <p:spPr/>
        <p:txBody>
          <a:bodyPr/>
          <a:lstStyle/>
          <a:p>
            <a:fld id="{9823D0A3-0D03-4BB2-AFA4-39D9E8B0FEAC}" type="slidenum">
              <a:rPr lang="en-US" smtClean="0"/>
              <a:t>16</a:t>
            </a:fld>
            <a:endParaRPr lang="en-US"/>
          </a:p>
        </p:txBody>
      </p:sp>
      <p:pic>
        <p:nvPicPr>
          <p:cNvPr id="5" name="Picture 4">
            <a:extLst>
              <a:ext uri="{FF2B5EF4-FFF2-40B4-BE49-F238E27FC236}">
                <a16:creationId xmlns:a16="http://schemas.microsoft.com/office/drawing/2014/main" id="{BD6A046C-8710-4860-8B0B-E16EC0BD678C}"/>
              </a:ext>
            </a:extLst>
          </p:cNvPr>
          <p:cNvPicPr>
            <a:picLocks noChangeAspect="1"/>
          </p:cNvPicPr>
          <p:nvPr/>
        </p:nvPicPr>
        <p:blipFill>
          <a:blip r:embed="rId3"/>
          <a:stretch>
            <a:fillRect/>
          </a:stretch>
        </p:blipFill>
        <p:spPr>
          <a:xfrm>
            <a:off x="1538572" y="4904398"/>
            <a:ext cx="4179603" cy="3134702"/>
          </a:xfrm>
          <a:prstGeom prst="rect">
            <a:avLst/>
          </a:prstGeom>
          <a:ln>
            <a:solidFill>
              <a:schemeClr val="tx1"/>
            </a:solidFill>
          </a:ln>
        </p:spPr>
      </p:pic>
    </p:spTree>
    <p:extLst>
      <p:ext uri="{BB962C8B-B14F-4D97-AF65-F5344CB8AC3E}">
        <p14:creationId xmlns:p14="http://schemas.microsoft.com/office/powerpoint/2010/main" val="3561438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3401" y="4109150"/>
            <a:ext cx="6159798" cy="3884542"/>
          </a:xfrm>
          <a:ln>
            <a:solidFill>
              <a:schemeClr val="tx1"/>
            </a:solidFill>
          </a:ln>
        </p:spPr>
        <p:txBody>
          <a:bodyPr/>
          <a:lstStyle/>
          <a:p>
            <a:r>
              <a:rPr lang="en-US" dirty="0"/>
              <a:t>**If you have 6 teams, assign the Communication Compass Point to two teams.</a:t>
            </a:r>
          </a:p>
          <a:p>
            <a:r>
              <a:rPr lang="en-US" dirty="0"/>
              <a:t>Table Team handout:</a:t>
            </a:r>
          </a:p>
        </p:txBody>
      </p:sp>
      <p:sp>
        <p:nvSpPr>
          <p:cNvPr id="4" name="Slide Number Placeholder 3"/>
          <p:cNvSpPr>
            <a:spLocks noGrp="1"/>
          </p:cNvSpPr>
          <p:nvPr>
            <p:ph type="sldNum" sz="quarter" idx="10"/>
          </p:nvPr>
        </p:nvSpPr>
        <p:spPr/>
        <p:txBody>
          <a:bodyPr/>
          <a:lstStyle/>
          <a:p>
            <a:fld id="{9823D0A3-0D03-4BB2-AFA4-39D9E8B0FEAC}" type="slidenum">
              <a:rPr lang="en-US" smtClean="0"/>
              <a:t>17</a:t>
            </a:fld>
            <a:endParaRPr lang="en-US"/>
          </a:p>
        </p:txBody>
      </p:sp>
      <p:pic>
        <p:nvPicPr>
          <p:cNvPr id="5" name="Picture 4">
            <a:extLst>
              <a:ext uri="{FF2B5EF4-FFF2-40B4-BE49-F238E27FC236}">
                <a16:creationId xmlns:a16="http://schemas.microsoft.com/office/drawing/2014/main" id="{6B179EF7-700C-4756-9A4D-421390AD2C44}"/>
              </a:ext>
            </a:extLst>
          </p:cNvPr>
          <p:cNvPicPr>
            <a:picLocks noChangeAspect="1"/>
          </p:cNvPicPr>
          <p:nvPr/>
        </p:nvPicPr>
        <p:blipFill>
          <a:blip r:embed="rId3"/>
          <a:stretch>
            <a:fillRect/>
          </a:stretch>
        </p:blipFill>
        <p:spPr>
          <a:xfrm>
            <a:off x="1477350" y="4721974"/>
            <a:ext cx="4131899" cy="3098924"/>
          </a:xfrm>
          <a:prstGeom prst="rect">
            <a:avLst/>
          </a:prstGeom>
          <a:ln>
            <a:solidFill>
              <a:schemeClr val="tx1"/>
            </a:solidFill>
          </a:ln>
        </p:spPr>
      </p:pic>
    </p:spTree>
    <p:extLst>
      <p:ext uri="{BB962C8B-B14F-4D97-AF65-F5344CB8AC3E}">
        <p14:creationId xmlns:p14="http://schemas.microsoft.com/office/powerpoint/2010/main" val="1603035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13232" y="4459528"/>
            <a:ext cx="5678424" cy="3521075"/>
          </a:xfrm>
          <a:noFill/>
          <a:ln/>
        </p:spPr>
        <p:txBody>
          <a:bodyPr/>
          <a:lstStyle/>
          <a:p>
            <a:pPr marL="173819" indent="-173819" eaLnBrk="1" hangingPunct="1">
              <a:buFont typeface="Arial" panose="020B0604020202020204" pitchFamily="34" charset="0"/>
              <a:buChar char="•"/>
            </a:pPr>
            <a:r>
              <a:rPr lang="en-US" sz="1100" dirty="0">
                <a:cs typeface="Calibri"/>
              </a:rPr>
              <a:t>Set Timer Tools for 7 minutes and give the participants a break.</a:t>
            </a:r>
          </a:p>
        </p:txBody>
      </p:sp>
    </p:spTree>
    <p:extLst>
      <p:ext uri="{BB962C8B-B14F-4D97-AF65-F5344CB8AC3E}">
        <p14:creationId xmlns:p14="http://schemas.microsoft.com/office/powerpoint/2010/main" val="25530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Placeholder 2"/>
          <p:cNvSpPr>
            <a:spLocks noGrp="1" noRot="1" noChangeAspect="1" noChangeArrowheads="1" noTextEdit="1"/>
          </p:cNvSpPr>
          <p:nvPr>
            <p:ph type="sldImg"/>
          </p:nvPr>
        </p:nvSpPr>
        <p:spPr>
          <a:xfrm>
            <a:off x="1770063" y="658813"/>
            <a:ext cx="3548062" cy="2662237"/>
          </a:xfrm>
          <a:ln/>
        </p:spPr>
      </p:sp>
      <p:sp>
        <p:nvSpPr>
          <p:cNvPr id="7" name="Notes Placeholder 6">
            <a:extLst>
              <a:ext uri="{FF2B5EF4-FFF2-40B4-BE49-F238E27FC236}">
                <a16:creationId xmlns:a16="http://schemas.microsoft.com/office/drawing/2014/main" id="{0E180CB4-4F38-4804-A4C4-D01A0988AA84}"/>
              </a:ext>
            </a:extLst>
          </p:cNvPr>
          <p:cNvSpPr>
            <a:spLocks noGrp="1"/>
          </p:cNvSpPr>
          <p:nvPr>
            <p:ph type="body" idx="1"/>
          </p:nvPr>
        </p:nvSpPr>
        <p:spPr>
          <a:xfrm>
            <a:off x="720985" y="3530600"/>
            <a:ext cx="5740146" cy="4637006"/>
          </a:xfrm>
          <a:ln>
            <a:solidFill>
              <a:srgbClr val="000000"/>
            </a:solidFill>
          </a:ln>
        </p:spPr>
        <p:txBody>
          <a:bodyPr/>
          <a:lstStyle/>
          <a:p>
            <a:r>
              <a:rPr lang="en-US" sz="900" dirty="0"/>
              <a:t>Think about the environmental guidelines and procedures you see and experience around you. </a:t>
            </a:r>
          </a:p>
          <a:p>
            <a:endParaRPr lang="en-US" sz="900" dirty="0"/>
          </a:p>
          <a:p>
            <a:r>
              <a:rPr lang="en-US" sz="900" dirty="0"/>
              <a:t>___ is going to give you a full piece of flipchart paper with this chart drawn on it.</a:t>
            </a:r>
          </a:p>
          <a:p>
            <a:endParaRPr lang="en-US" sz="900" dirty="0"/>
          </a:p>
          <a:p>
            <a:r>
              <a:rPr lang="en-US" sz="900" dirty="0"/>
              <a:t>We’ll have ___ from the Environmental Team to address and respond to your suggestions.</a:t>
            </a:r>
          </a:p>
          <a:p>
            <a:pPr marL="0" indent="0"/>
            <a:endParaRPr lang="en-US" sz="900" dirty="0"/>
          </a:p>
        </p:txBody>
      </p:sp>
      <p:sp>
        <p:nvSpPr>
          <p:cNvPr id="5" name="Slide Number Placeholder 3">
            <a:extLst>
              <a:ext uri="{FF2B5EF4-FFF2-40B4-BE49-F238E27FC236}">
                <a16:creationId xmlns:a16="http://schemas.microsoft.com/office/drawing/2014/main" id="{DDB53534-B13A-4BFB-98D9-5B67C4AB45BF}"/>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19</a:t>
            </a:fld>
            <a:endParaRPr lang="en-US"/>
          </a:p>
        </p:txBody>
      </p:sp>
    </p:spTree>
    <p:extLst>
      <p:ext uri="{BB962C8B-B14F-4D97-AF65-F5344CB8AC3E}">
        <p14:creationId xmlns:p14="http://schemas.microsoft.com/office/powerpoint/2010/main" val="370503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38700" y="4560570"/>
            <a:ext cx="5852160" cy="4320540"/>
          </a:xfrm>
          <a:noFill/>
          <a:ln>
            <a:solidFill>
              <a:schemeClr val="tx1"/>
            </a:solidFill>
          </a:ln>
        </p:spPr>
        <p:txBody>
          <a:bodyPr/>
          <a:lstStyle/>
          <a:p>
            <a:pPr eaLnBrk="1" hangingPunct="1"/>
            <a:endParaRPr lang="en-US" dirty="0"/>
          </a:p>
        </p:txBody>
      </p:sp>
      <p:sp>
        <p:nvSpPr>
          <p:cNvPr id="2" name="Slide Number Placeholder 3">
            <a:extLst>
              <a:ext uri="{FF2B5EF4-FFF2-40B4-BE49-F238E27FC236}">
                <a16:creationId xmlns:a16="http://schemas.microsoft.com/office/drawing/2014/main" id="{98BD38C6-FA08-34EE-C89C-A46D40F9E0B4}"/>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a:t>
            </a:fld>
            <a:endParaRPr lang="en-US"/>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13232" y="4459528"/>
            <a:ext cx="5678424" cy="3521075"/>
          </a:xfrm>
          <a:noFill/>
          <a:ln/>
        </p:spPr>
        <p:txBody>
          <a:bodyPr/>
          <a:lstStyle/>
          <a:p>
            <a:pPr marL="173819" indent="-173819" eaLnBrk="1" hangingPunct="1">
              <a:buFont typeface="Arial" panose="020B0604020202020204" pitchFamily="34" charset="0"/>
              <a:buChar char="•"/>
            </a:pPr>
            <a:endParaRPr lang="en-US" sz="1100" dirty="0">
              <a:cs typeface="Calibri"/>
            </a:endParaRPr>
          </a:p>
        </p:txBody>
      </p:sp>
      <p:sp>
        <p:nvSpPr>
          <p:cNvPr id="2" name="Rectangle 7">
            <a:extLst>
              <a:ext uri="{FF2B5EF4-FFF2-40B4-BE49-F238E27FC236}">
                <a16:creationId xmlns:a16="http://schemas.microsoft.com/office/drawing/2014/main" id="{58FE735D-84FB-188E-9842-9F73A241C8F9}"/>
              </a:ext>
            </a:extLst>
          </p:cNvPr>
          <p:cNvSpPr txBox="1">
            <a:spLocks noGrp="1" noChangeArrowheads="1"/>
          </p:cNvSpPr>
          <p:nvPr/>
        </p:nvSpPr>
        <p:spPr bwMode="auto">
          <a:xfrm>
            <a:off x="2655094" y="8030385"/>
            <a:ext cx="4059247" cy="328582"/>
          </a:xfrm>
          <a:prstGeom prst="rect">
            <a:avLst/>
          </a:prstGeom>
          <a:noFill/>
          <a:ln w="9525">
            <a:noFill/>
            <a:miter lim="800000"/>
            <a:headEnd/>
            <a:tailEnd/>
          </a:ln>
        </p:spPr>
        <p:txBody>
          <a:bodyPr lIns="98169" tIns="49085" rIns="98169" bIns="49085" anchor="b">
            <a:prstTxWarp prst="textNoShape">
              <a:avLst/>
            </a:prstTxWarp>
          </a:bodyPr>
          <a:lstStyle/>
          <a:p>
            <a:pPr algn="r" defTabSz="955248"/>
            <a:fld id="{9A80877F-0925-4D98-A3A0-77C43BDA3D9A}" type="slidenum">
              <a:rPr lang="en-US" sz="1300"/>
              <a:pPr algn="r" defTabSz="955248"/>
              <a:t>20</a:t>
            </a:fld>
            <a:endParaRPr lang="en-US" sz="1300" dirty="0"/>
          </a:p>
        </p:txBody>
      </p:sp>
    </p:spTree>
    <p:extLst>
      <p:ext uri="{BB962C8B-B14F-4D97-AF65-F5344CB8AC3E}">
        <p14:creationId xmlns:p14="http://schemas.microsoft.com/office/powerpoint/2010/main" val="2016980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1036463-6EDB-4B79-954F-5BC0C6F2E70C}" type="slidenum">
              <a:rPr lang="en-US" smtClean="0"/>
              <a:pPr>
                <a:defRPr/>
              </a:pPr>
              <a:t>21</a:t>
            </a:fld>
            <a:endParaRPr lang="en-US"/>
          </a:p>
        </p:txBody>
      </p:sp>
    </p:spTree>
    <p:extLst>
      <p:ext uri="{BB962C8B-B14F-4D97-AF65-F5344CB8AC3E}">
        <p14:creationId xmlns:p14="http://schemas.microsoft.com/office/powerpoint/2010/main" val="4264496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1036463-6EDB-4B79-954F-5BC0C6F2E70C}" type="slidenum">
              <a:rPr lang="en-US" smtClean="0"/>
              <a:pPr>
                <a:defRPr/>
              </a:pPr>
              <a:t>22</a:t>
            </a:fld>
            <a:endParaRPr lang="en-US"/>
          </a:p>
        </p:txBody>
      </p:sp>
    </p:spTree>
    <p:extLst>
      <p:ext uri="{BB962C8B-B14F-4D97-AF65-F5344CB8AC3E}">
        <p14:creationId xmlns:p14="http://schemas.microsoft.com/office/powerpoint/2010/main" val="2198647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xfrm>
            <a:off x="1206500" y="704850"/>
            <a:ext cx="4694238" cy="3519488"/>
          </a:xfrm>
          <a:ln/>
        </p:spPr>
      </p:sp>
      <p:sp>
        <p:nvSpPr>
          <p:cNvPr id="19458" name="Placeholder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53873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24</a:t>
            </a:fld>
            <a:endParaRPr lang="en-US"/>
          </a:p>
        </p:txBody>
      </p:sp>
    </p:spTree>
    <p:extLst>
      <p:ext uri="{BB962C8B-B14F-4D97-AF65-F5344CB8AC3E}">
        <p14:creationId xmlns:p14="http://schemas.microsoft.com/office/powerpoint/2010/main" val="2762225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3</a:t>
            </a:fld>
            <a:endParaRPr lang="en-US"/>
          </a:p>
        </p:txBody>
      </p:sp>
    </p:spTree>
    <p:extLst>
      <p:ext uri="{BB962C8B-B14F-4D97-AF65-F5344CB8AC3E}">
        <p14:creationId xmlns:p14="http://schemas.microsoft.com/office/powerpoint/2010/main" val="1292067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4</a:t>
            </a:fld>
            <a:endParaRPr lang="en-US"/>
          </a:p>
        </p:txBody>
      </p:sp>
    </p:spTree>
    <p:extLst>
      <p:ext uri="{BB962C8B-B14F-4D97-AF65-F5344CB8AC3E}">
        <p14:creationId xmlns:p14="http://schemas.microsoft.com/office/powerpoint/2010/main" val="2533129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Styrofoam hasn’t been around for 400 years, but that’s the estimate based on the rate of decomposition that has been observed.</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5</a:t>
            </a:fld>
            <a:endParaRPr lang="en-US"/>
          </a:p>
        </p:txBody>
      </p:sp>
    </p:spTree>
    <p:extLst>
      <p:ext uri="{BB962C8B-B14F-4D97-AF65-F5344CB8AC3E}">
        <p14:creationId xmlns:p14="http://schemas.microsoft.com/office/powerpoint/2010/main" val="1473191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213745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ranks well down on the list of the world's largest oil spills in terms of volume released. However, Prince William Sound's remote location (accessible only by helicopter and boat) made government and industry response efforts difficult.</a:t>
            </a:r>
          </a:p>
          <a:p>
            <a:endParaRPr lang="en-US" dirty="0"/>
          </a:p>
        </p:txBody>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7</a:t>
            </a:fld>
            <a:endParaRPr lang="en-US"/>
          </a:p>
        </p:txBody>
      </p:sp>
    </p:spTree>
    <p:extLst>
      <p:ext uri="{BB962C8B-B14F-4D97-AF65-F5344CB8AC3E}">
        <p14:creationId xmlns:p14="http://schemas.microsoft.com/office/powerpoint/2010/main" val="185713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also use the most.</a:t>
            </a:r>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8</a:t>
            </a:fld>
            <a:endParaRPr lang="en-US"/>
          </a:p>
        </p:txBody>
      </p:sp>
    </p:spTree>
    <p:extLst>
      <p:ext uri="{BB962C8B-B14F-4D97-AF65-F5344CB8AC3E}">
        <p14:creationId xmlns:p14="http://schemas.microsoft.com/office/powerpoint/2010/main" val="722507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9</a:t>
            </a:fld>
            <a:endParaRPr lang="en-US"/>
          </a:p>
        </p:txBody>
      </p:sp>
    </p:spTree>
    <p:extLst>
      <p:ext uri="{BB962C8B-B14F-4D97-AF65-F5344CB8AC3E}">
        <p14:creationId xmlns:p14="http://schemas.microsoft.com/office/powerpoint/2010/main" val="172577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6/6/2024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6/6/2024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6/6/2024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6/6/2024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6/6/2024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2018</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6/6/2024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6/6/2024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6/6/2024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2018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6/6/2024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2018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2018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92372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81762"/>
            <a:ext cx="7886700" cy="5569122"/>
          </a:xfrm>
        </p:spPr>
        <p:txBody>
          <a:bodyPr>
            <a:normAutofit/>
          </a:bodyPr>
          <a:lstStyle/>
          <a:p>
            <a:pPr marL="0" indent="0" fontAlgn="base">
              <a:spcBef>
                <a:spcPts val="0"/>
              </a:spcBef>
              <a:buNone/>
            </a:pPr>
            <a:r>
              <a:rPr lang="en-US" sz="2800" dirty="0"/>
              <a:t>A. It has bears on it.</a:t>
            </a:r>
          </a:p>
          <a:p>
            <a:pPr marL="0" indent="0" fontAlgn="base">
              <a:spcBef>
                <a:spcPts val="0"/>
              </a:spcBef>
              <a:buNone/>
            </a:pPr>
            <a:r>
              <a:rPr lang="en-US" sz="2800" dirty="0"/>
              <a:t>B. Porridge is a healthy </a:t>
            </a:r>
          </a:p>
          <a:p>
            <a:pPr marL="0" indent="0" fontAlgn="base">
              <a:spcBef>
                <a:spcPts val="0"/>
              </a:spcBef>
              <a:buNone/>
            </a:pPr>
            <a:r>
              <a:rPr lang="en-US" sz="2800" dirty="0"/>
              <a:t>     breakfast.</a:t>
            </a:r>
          </a:p>
          <a:p>
            <a:pPr marL="0" indent="0" fontAlgn="base">
              <a:spcBef>
                <a:spcPts val="0"/>
              </a:spcBef>
              <a:buNone/>
            </a:pPr>
            <a:r>
              <a:rPr lang="en-US" sz="2800" dirty="0"/>
              <a:t>C. Its distance from the sun</a:t>
            </a:r>
          </a:p>
          <a:p>
            <a:pPr marL="0" indent="0" fontAlgn="base">
              <a:spcBef>
                <a:spcPts val="0"/>
              </a:spcBef>
              <a:buNone/>
            </a:pPr>
            <a:r>
              <a:rPr lang="en-US" sz="2800" dirty="0"/>
              <a:t>     is ‘just right’ for life.</a:t>
            </a:r>
          </a:p>
          <a:p>
            <a:pPr marL="0" indent="0" fontAlgn="base">
              <a:spcBef>
                <a:spcPts val="0"/>
              </a:spcBef>
              <a:buNone/>
            </a:pPr>
            <a:r>
              <a:rPr lang="en-US" sz="2800" dirty="0"/>
              <a:t>D. Scientists don’t refer to Earth </a:t>
            </a:r>
          </a:p>
          <a:p>
            <a:pPr marL="0" indent="0" fontAlgn="base">
              <a:spcBef>
                <a:spcPts val="0"/>
              </a:spcBef>
              <a:buNone/>
            </a:pPr>
            <a:r>
              <a:rPr lang="en-US" sz="2800" dirty="0"/>
              <a:t>     this way.</a:t>
            </a:r>
          </a:p>
          <a:p>
            <a:pPr>
              <a:spcBef>
                <a:spcPts val="0"/>
              </a:spcBef>
            </a:pPr>
            <a:endParaRPr lang="en-US" sz="2800" dirty="0"/>
          </a:p>
          <a:p>
            <a:pPr marL="0" indent="0">
              <a:spcBef>
                <a:spcPts val="0"/>
              </a:spcBef>
              <a:buNone/>
            </a:pPr>
            <a:r>
              <a:rPr lang="en-US" sz="2800" dirty="0"/>
              <a:t>A Goldilocks planet falls within a star’s habitable zone and is neither too close nor too far from a star to rule out liquid water on its surface, and thus life.</a:t>
            </a:r>
          </a:p>
        </p:txBody>
      </p:sp>
      <p:sp>
        <p:nvSpPr>
          <p:cNvPr id="2" name="Title 1"/>
          <p:cNvSpPr>
            <a:spLocks noGrp="1"/>
          </p:cNvSpPr>
          <p:nvPr>
            <p:ph type="title"/>
          </p:nvPr>
        </p:nvSpPr>
        <p:spPr>
          <a:xfrm>
            <a:off x="339115" y="125285"/>
            <a:ext cx="8568715" cy="1325563"/>
          </a:xfrm>
        </p:spPr>
        <p:txBody>
          <a:bodyPr>
            <a:normAutofit/>
          </a:bodyPr>
          <a:lstStyle/>
          <a:p>
            <a:r>
              <a:rPr lang="en-US" sz="3600" b="1" dirty="0">
                <a:solidFill>
                  <a:srgbClr val="9C2024"/>
                </a:solidFill>
                <a:latin typeface="+mn-lt"/>
              </a:rPr>
              <a:t>Earth is called a ‘Goldilocks planet’ because:</a:t>
            </a:r>
            <a:endParaRPr lang="en-US" sz="3600" dirty="0">
              <a:solidFill>
                <a:srgbClr val="9C2024"/>
              </a:solidFill>
              <a:latin typeface="+mn-lt"/>
            </a:endParaRPr>
          </a:p>
        </p:txBody>
      </p:sp>
      <p:pic>
        <p:nvPicPr>
          <p:cNvPr id="6146" name="Picture 2" descr="Image result for goldilock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2257" y="1152367"/>
            <a:ext cx="3069652" cy="3410724"/>
          </a:xfrm>
          <a:prstGeom prst="rect">
            <a:avLst/>
          </a:prstGeom>
          <a:ln>
            <a:noFill/>
          </a:ln>
          <a:effectLst>
            <a:outerShdw blurRad="50800" dist="152400" dir="2700000" algn="tl" rotWithShape="0">
              <a:prstClr val="black">
                <a:alpha val="40000"/>
              </a:prstClr>
            </a:outerShdw>
            <a:softEdge rad="112500"/>
          </a:effectLst>
          <a:extLst>
            <a:ext uri="{909E8E84-426E-40DD-AFC4-6F175D3DCCD1}">
              <a14:hiddenFill xmlns:a14="http://schemas.microsoft.com/office/drawing/2010/main">
                <a:solidFill>
                  <a:srgbClr val="FFFFFF"/>
                </a:solidFill>
              </a14:hiddenFill>
            </a:ext>
          </a:extLst>
        </p:spPr>
      </p:pic>
      <p:sp>
        <p:nvSpPr>
          <p:cNvPr id="4" name="Oval 3"/>
          <p:cNvSpPr/>
          <p:nvPr/>
        </p:nvSpPr>
        <p:spPr>
          <a:xfrm>
            <a:off x="418789" y="2678765"/>
            <a:ext cx="4403605" cy="10629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31361BB5-90E2-4D7F-4EEE-2C3DA6E7274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95744015-2704-BB2F-68A7-FCCE3EF3270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12625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16" presetClass="entr" presetSubtype="21"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par>
                                <p:cTn id="48" presetID="16" presetClass="entr" presetSubtype="21" fill="hold" nodeType="withEffect">
                                  <p:stCondLst>
                                    <p:cond delay="0"/>
                                  </p:stCondLst>
                                  <p:childTnLst>
                                    <p:set>
                                      <p:cBhvr>
                                        <p:cTn id="49" dur="1" fill="hold">
                                          <p:stCondLst>
                                            <p:cond delay="0"/>
                                          </p:stCondLst>
                                        </p:cTn>
                                        <p:tgtEl>
                                          <p:spTgt spid="6146"/>
                                        </p:tgtEl>
                                        <p:attrNameLst>
                                          <p:attrName>style.visibility</p:attrName>
                                        </p:attrNameLst>
                                      </p:cBhvr>
                                      <p:to>
                                        <p:strVal val="visible"/>
                                      </p:to>
                                    </p:set>
                                    <p:animEffect transition="in" filter="barn(inVertical)">
                                      <p:cBhvr>
                                        <p:cTn id="5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that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sp>
        <p:nvSpPr>
          <p:cNvPr id="8" name="TextBox 4">
            <a:extLst>
              <a:ext uri="{FF2B5EF4-FFF2-40B4-BE49-F238E27FC236}">
                <a16:creationId xmlns:a16="http://schemas.microsoft.com/office/drawing/2014/main" id="{0B6B3056-CB90-443F-B7AF-12D280631AC0}"/>
              </a:ext>
            </a:extLst>
          </p:cNvPr>
          <p:cNvSpPr txBox="1">
            <a:spLocks noChangeArrowheads="1"/>
          </p:cNvSpPr>
          <p:nvPr/>
        </p:nvSpPr>
        <p:spPr bwMode="auto">
          <a:xfrm>
            <a:off x="77788" y="451273"/>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9C2024"/>
                </a:solidFill>
                <a:latin typeface="Calibri" pitchFamily="-72" charset="0"/>
              </a:rPr>
              <a:t>Session Standards</a:t>
            </a:r>
            <a:br>
              <a:rPr lang="en-US" sz="3600" b="1" i="1" dirty="0">
                <a:solidFill>
                  <a:srgbClr val="800000"/>
                </a:solidFill>
                <a:latin typeface="Calibri" pitchFamily="-72" charset="0"/>
              </a:rPr>
            </a:br>
            <a:r>
              <a:rPr lang="en-US" sz="2800" dirty="0">
                <a:solidFill>
                  <a:schemeClr val="accent6"/>
                </a:solidFill>
                <a:latin typeface="Calibri" pitchFamily="-72" charset="0"/>
              </a:rPr>
              <a:t>Confirmed in Session One</a:t>
            </a:r>
          </a:p>
        </p:txBody>
      </p:sp>
      <p:pic>
        <p:nvPicPr>
          <p:cNvPr id="10" name="Picture 9">
            <a:extLst>
              <a:ext uri="{FF2B5EF4-FFF2-40B4-BE49-F238E27FC236}">
                <a16:creationId xmlns:a16="http://schemas.microsoft.com/office/drawing/2014/main" id="{BF098C45-C0A0-4406-99F8-8097CA128B5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2" name="Footer Placeholder 1">
            <a:extLst>
              <a:ext uri="{FF2B5EF4-FFF2-40B4-BE49-F238E27FC236}">
                <a16:creationId xmlns:a16="http://schemas.microsoft.com/office/drawing/2014/main" id="{645BF127-D6AF-221E-E73A-C3E98D49DFB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55C097D8-2544-20E7-29F5-409A1CCA3177}"/>
              </a:ext>
            </a:extLst>
          </p:cNvPr>
          <p:cNvPicPr>
            <a:picLocks noChangeAspect="1"/>
          </p:cNvPicPr>
          <p:nvPr/>
        </p:nvPicPr>
        <p:blipFill>
          <a:blip r:embed="rId6"/>
          <a:stretch>
            <a:fillRect/>
          </a:stretch>
        </p:blipFill>
        <p:spPr>
          <a:xfrm>
            <a:off x="7724885" y="6106176"/>
            <a:ext cx="1291001" cy="438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arn(inVertical)">
                                      <p:cBhvr>
                                        <p:cTn id="11" dur="500"/>
                                        <p:tgtEl>
                                          <p:spTgt spid="2048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0482">
                                            <p:txEl>
                                              <p:pRg st="1" end="1"/>
                                            </p:txEl>
                                          </p:spTgt>
                                        </p:tgtEl>
                                        <p:attrNameLst>
                                          <p:attrName>style.visibility</p:attrName>
                                        </p:attrNameLst>
                                      </p:cBhvr>
                                      <p:to>
                                        <p:strVal val="visible"/>
                                      </p:to>
                                    </p:set>
                                    <p:anim calcmode="lin" valueType="num">
                                      <p:cBhvr additive="base">
                                        <p:cTn id="16" dur="500" fill="hold"/>
                                        <p:tgtEl>
                                          <p:spTgt spid="20482">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04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0482">
                                            <p:txEl>
                                              <p:pRg st="2" end="2"/>
                                            </p:txEl>
                                          </p:spTgt>
                                        </p:tgtEl>
                                        <p:attrNameLst>
                                          <p:attrName>style.visibility</p:attrName>
                                        </p:attrNameLst>
                                      </p:cBhvr>
                                      <p:to>
                                        <p:strVal val="visible"/>
                                      </p:to>
                                    </p:set>
                                    <p:anim calcmode="lin" valueType="num">
                                      <p:cBhvr additive="base">
                                        <p:cTn id="22" dur="500" fill="hold"/>
                                        <p:tgtEl>
                                          <p:spTgt spid="20482">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482">
                                            <p:txEl>
                                              <p:pRg st="2" end="2"/>
                                            </p:txEl>
                                          </p:spTgt>
                                        </p:tgtEl>
                                        <p:attrNameLst>
                                          <p:attrName>ppt_y</p:attrName>
                                        </p:attrNameLst>
                                      </p:cBhvr>
                                      <p:tavLst>
                                        <p:tav tm="0">
                                          <p:val>
                                            <p:strVal val="#ppt_y"/>
                                          </p:val>
                                        </p:tav>
                                        <p:tav tm="100000">
                                          <p:val>
                                            <p:strVal val="#ppt_y"/>
                                          </p:val>
                                        </p:tav>
                                      </p:tavLst>
                                    </p:anim>
                                  </p:childTnLst>
                                </p:cTn>
                              </p:par>
                              <p:par>
                                <p:cTn id="24" presetID="16" presetClass="entr" presetSubtype="37" fill="hold" nodeType="with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barn(outVertical)">
                                      <p:cBhvr>
                                        <p:cTn id="26" dur="500"/>
                                        <p:tgtEl>
                                          <p:spTgt spid="2048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482">
                                            <p:txEl>
                                              <p:pRg st="4" end="4"/>
                                            </p:txEl>
                                          </p:spTgt>
                                        </p:tgtEl>
                                        <p:attrNameLst>
                                          <p:attrName>style.visibility</p:attrName>
                                        </p:attrNameLst>
                                      </p:cBhvr>
                                      <p:to>
                                        <p:strVal val="visible"/>
                                      </p:to>
                                    </p:set>
                                    <p:anim calcmode="lin" valueType="num">
                                      <p:cBhvr additive="base">
                                        <p:cTn id="37" dur="500" fill="hold"/>
                                        <p:tgtEl>
                                          <p:spTgt spid="2048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48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946A7E6A-80C7-46C3-99B8-42988734023D}"/>
              </a:ext>
            </a:extLst>
          </p:cNvPr>
          <p:cNvSpPr/>
          <p:nvPr/>
        </p:nvSpPr>
        <p:spPr>
          <a:xfrm>
            <a:off x="-157842" y="-59960"/>
            <a:ext cx="9459685" cy="7106332"/>
          </a:xfrm>
          <a:prstGeom prst="frame">
            <a:avLst>
              <a:gd name="adj1" fmla="val 16176"/>
            </a:avLst>
          </a:prstGeom>
          <a:solidFill>
            <a:srgbClr val="9C20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AE203E6E-DF9A-46D8-8C0A-CE5F1E74E78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pic>
        <p:nvPicPr>
          <p:cNvPr id="3" name="Picture 2">
            <a:extLst>
              <a:ext uri="{FF2B5EF4-FFF2-40B4-BE49-F238E27FC236}">
                <a16:creationId xmlns:a16="http://schemas.microsoft.com/office/drawing/2014/main" id="{C1AB92C0-1F09-499F-BDF1-57E56880411F}"/>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769379" y="1288354"/>
            <a:ext cx="3885899" cy="968457"/>
          </a:xfrm>
          <a:prstGeom prst="rect">
            <a:avLst/>
          </a:prstGeom>
        </p:spPr>
      </p:pic>
      <p:pic>
        <p:nvPicPr>
          <p:cNvPr id="4" name="Picture 3">
            <a:extLst>
              <a:ext uri="{FF2B5EF4-FFF2-40B4-BE49-F238E27FC236}">
                <a16:creationId xmlns:a16="http://schemas.microsoft.com/office/drawing/2014/main" id="{65D038DD-A63F-46BC-9533-FFC27C3F75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72373" y="1190380"/>
            <a:ext cx="1902495" cy="1902495"/>
          </a:xfrm>
          <a:prstGeom prst="rect">
            <a:avLst/>
          </a:prstGeom>
        </p:spPr>
      </p:pic>
      <p:sp>
        <p:nvSpPr>
          <p:cNvPr id="14" name="Title 1">
            <a:extLst>
              <a:ext uri="{FF2B5EF4-FFF2-40B4-BE49-F238E27FC236}">
                <a16:creationId xmlns:a16="http://schemas.microsoft.com/office/drawing/2014/main" id="{11580EE6-51AB-43E7-87DB-E528D4A871B7}"/>
              </a:ext>
            </a:extLst>
          </p:cNvPr>
          <p:cNvSpPr txBox="1">
            <a:spLocks/>
          </p:cNvSpPr>
          <p:nvPr/>
        </p:nvSpPr>
        <p:spPr>
          <a:xfrm>
            <a:off x="1147060" y="2209883"/>
            <a:ext cx="5721826" cy="671557"/>
          </a:xfrm>
          <a:prstGeom prst="rect">
            <a:avLst/>
          </a:prstGeom>
        </p:spPr>
        <p:txBody>
          <a:bodyPr>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gn="l" defTabSz="914400">
              <a:lnSpc>
                <a:spcPct val="90000"/>
              </a:lnSpc>
            </a:pPr>
            <a:r>
              <a:rPr lang="en-US" sz="3200" b="1" dirty="0">
                <a:solidFill>
                  <a:srgbClr val="9C2024"/>
                </a:solidFill>
                <a:latin typeface="+mn-lt"/>
              </a:rPr>
              <a:t>What does it mean for me?</a:t>
            </a:r>
            <a:endParaRPr lang="en-US" sz="2400" dirty="0">
              <a:solidFill>
                <a:srgbClr val="9C2024"/>
              </a:solidFill>
              <a:latin typeface="+mn-lt"/>
            </a:endParaRPr>
          </a:p>
        </p:txBody>
      </p:sp>
      <p:sp>
        <p:nvSpPr>
          <p:cNvPr id="16" name="Rectangle 3">
            <a:extLst>
              <a:ext uri="{FF2B5EF4-FFF2-40B4-BE49-F238E27FC236}">
                <a16:creationId xmlns:a16="http://schemas.microsoft.com/office/drawing/2014/main" id="{80AD5749-1DC8-40F4-8AC7-BA995A5F24A5}"/>
              </a:ext>
            </a:extLst>
          </p:cNvPr>
          <p:cNvSpPr txBox="1">
            <a:spLocks noChangeArrowheads="1"/>
          </p:cNvSpPr>
          <p:nvPr/>
        </p:nvSpPr>
        <p:spPr bwMode="auto">
          <a:xfrm>
            <a:off x="1050471" y="3046578"/>
            <a:ext cx="7135586" cy="4127422"/>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indent="-342900" defTabSz="912813">
              <a:lnSpc>
                <a:spcPct val="90000"/>
              </a:lnSpc>
              <a:buClrTx/>
            </a:pPr>
            <a:r>
              <a:rPr lang="en-US" sz="2200" dirty="0">
                <a:latin typeface="Calibri" pitchFamily="-72" charset="0"/>
              </a:rPr>
              <a:t>Working in your teams, discuss the McWane Way Compass Point your team has been assigned. </a:t>
            </a:r>
          </a:p>
          <a:p>
            <a:pPr indent="-342900" defTabSz="912813">
              <a:lnSpc>
                <a:spcPct val="90000"/>
              </a:lnSpc>
              <a:buClrTx/>
            </a:pPr>
            <a:endParaRPr lang="en-US" sz="1000" dirty="0">
              <a:latin typeface="Calibri" pitchFamily="-72" charset="0"/>
            </a:endParaRPr>
          </a:p>
          <a:p>
            <a:pPr indent="-342900" defTabSz="912813">
              <a:lnSpc>
                <a:spcPct val="90000"/>
              </a:lnSpc>
              <a:buClrTx/>
            </a:pPr>
            <a:r>
              <a:rPr lang="en-US" sz="2200" dirty="0">
                <a:latin typeface="Calibri" pitchFamily="-72" charset="0"/>
              </a:rPr>
              <a:t>Pay close attention to the behavioral principle.</a:t>
            </a:r>
          </a:p>
          <a:p>
            <a:pPr indent="-342900" defTabSz="912813">
              <a:lnSpc>
                <a:spcPct val="90000"/>
              </a:lnSpc>
              <a:buClrTx/>
            </a:pPr>
            <a:endParaRPr lang="en-US" sz="1000" dirty="0">
              <a:latin typeface="Calibri" pitchFamily="-72" charset="0"/>
            </a:endParaRPr>
          </a:p>
          <a:p>
            <a:pPr indent="-342900" defTabSz="912813">
              <a:lnSpc>
                <a:spcPct val="90000"/>
              </a:lnSpc>
              <a:buClrTx/>
            </a:pPr>
            <a:r>
              <a:rPr lang="en-US" sz="2200" dirty="0">
                <a:latin typeface="Calibri" pitchFamily="-72" charset="0"/>
              </a:rPr>
              <a:t>What does this mean for you and your team? </a:t>
            </a:r>
          </a:p>
          <a:p>
            <a:pPr indent="-342900" defTabSz="912813">
              <a:lnSpc>
                <a:spcPct val="90000"/>
              </a:lnSpc>
              <a:buClrTx/>
            </a:pPr>
            <a:endParaRPr lang="en-US" sz="1000" dirty="0">
              <a:latin typeface="Calibri" pitchFamily="-72" charset="0"/>
            </a:endParaRPr>
          </a:p>
          <a:p>
            <a:pPr indent="-342900" defTabSz="912813">
              <a:lnSpc>
                <a:spcPct val="90000"/>
              </a:lnSpc>
              <a:buClrTx/>
            </a:pPr>
            <a:r>
              <a:rPr lang="en-US" sz="2200" dirty="0">
                <a:latin typeface="Calibri" pitchFamily="-72" charset="0"/>
              </a:rPr>
              <a:t>Record your thoughts on paper.</a:t>
            </a:r>
          </a:p>
          <a:p>
            <a:pPr marL="0" indent="0" defTabSz="912813">
              <a:lnSpc>
                <a:spcPct val="90000"/>
              </a:lnSpc>
              <a:buClrTx/>
              <a:buFont typeface="Arial" pitchFamily="-72" charset="0"/>
              <a:buNone/>
            </a:pPr>
            <a:endParaRPr lang="en-US" sz="1000" dirty="0">
              <a:latin typeface="Calibri" pitchFamily="-72" charset="0"/>
            </a:endParaRPr>
          </a:p>
          <a:p>
            <a:pPr indent="-342900" defTabSz="912813">
              <a:lnSpc>
                <a:spcPct val="90000"/>
              </a:lnSpc>
              <a:buClrTx/>
            </a:pPr>
            <a:r>
              <a:rPr lang="en-US" sz="2200" dirty="0">
                <a:latin typeface="Calibri" pitchFamily="-72" charset="0"/>
              </a:rPr>
              <a:t>Appoint a spokesperson for your team.</a:t>
            </a:r>
            <a:endParaRPr lang="en-US" sz="2200" dirty="0"/>
          </a:p>
        </p:txBody>
      </p:sp>
      <p:sp>
        <p:nvSpPr>
          <p:cNvPr id="5" name="Footer Placeholder 1">
            <a:extLst>
              <a:ext uri="{FF2B5EF4-FFF2-40B4-BE49-F238E27FC236}">
                <a16:creationId xmlns:a16="http://schemas.microsoft.com/office/drawing/2014/main" id="{E5008976-21BB-ED6D-80FF-90F20ADEE029}"/>
              </a:ext>
            </a:extLst>
          </p:cNvPr>
          <p:cNvSpPr>
            <a:spLocks noGrp="1"/>
          </p:cNvSpPr>
          <p:nvPr>
            <p:ph type="ftr" sz="quarter" idx="11"/>
          </p:nvPr>
        </p:nvSpPr>
        <p:spPr>
          <a:xfrm>
            <a:off x="6862814" y="6454272"/>
            <a:ext cx="2223436" cy="365125"/>
          </a:xfrm>
        </p:spPr>
        <p:txBody>
          <a:bodyPr/>
          <a:lstStyle/>
          <a:p>
            <a:r>
              <a:rPr lang="en-US" dirty="0">
                <a:solidFill>
                  <a:schemeClr val="bg1">
                    <a:lumMod val="65000"/>
                  </a:schemeClr>
                </a:solidFill>
              </a:rPr>
              <a:t>© Ken Chapman and Associates, Inc.</a:t>
            </a:r>
          </a:p>
          <a:p>
            <a:r>
              <a:rPr lang="en-US" dirty="0">
                <a:solidFill>
                  <a:schemeClr val="bg1">
                    <a:lumMod val="65000"/>
                  </a:schemeClr>
                </a:solidFill>
              </a:rPr>
              <a:t>Not for use outside of McWane, Inc. </a:t>
            </a:r>
          </a:p>
        </p:txBody>
      </p:sp>
      <p:pic>
        <p:nvPicPr>
          <p:cNvPr id="6" name="Picture 5">
            <a:extLst>
              <a:ext uri="{FF2B5EF4-FFF2-40B4-BE49-F238E27FC236}">
                <a16:creationId xmlns:a16="http://schemas.microsoft.com/office/drawing/2014/main" id="{F2630393-0A50-D5F6-5524-0226882B77B4}"/>
              </a:ext>
            </a:extLst>
          </p:cNvPr>
          <p:cNvPicPr>
            <a:picLocks noChangeAspect="1"/>
          </p:cNvPicPr>
          <p:nvPr/>
        </p:nvPicPr>
        <p:blipFill>
          <a:blip r:embed="rId5">
            <a:duotone>
              <a:schemeClr val="accent1">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72935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linds(horizont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xEl>
                                              <p:pRg st="2" end="2"/>
                                            </p:txEl>
                                          </p:spTgt>
                                        </p:tgtEl>
                                        <p:attrNameLst>
                                          <p:attrName>style.visibility</p:attrName>
                                        </p:attrNameLst>
                                      </p:cBhvr>
                                      <p:to>
                                        <p:strVal val="visible"/>
                                      </p:to>
                                    </p:set>
                                    <p:animEffect transition="in" filter="blinds(horizontal)">
                                      <p:cBhvr>
                                        <p:cTn id="12" dur="500"/>
                                        <p:tgtEl>
                                          <p:spTgt spid="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animEffect transition="in" filter="blinds(horizontal)">
                                      <p:cBhvr>
                                        <p:cTn id="17" dur="500"/>
                                        <p:tgtEl>
                                          <p:spTgt spid="1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
                                            <p:txEl>
                                              <p:pRg st="6" end="6"/>
                                            </p:txEl>
                                          </p:spTgt>
                                        </p:tgtEl>
                                        <p:attrNameLst>
                                          <p:attrName>style.visibility</p:attrName>
                                        </p:attrNameLst>
                                      </p:cBhvr>
                                      <p:to>
                                        <p:strVal val="visible"/>
                                      </p:to>
                                    </p:set>
                                    <p:animEffect transition="in" filter="blinds(horizontal)">
                                      <p:cBhvr>
                                        <p:cTn id="22" dur="500"/>
                                        <p:tgtEl>
                                          <p:spTgt spid="1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
                                            <p:txEl>
                                              <p:pRg st="8" end="8"/>
                                            </p:txEl>
                                          </p:spTgt>
                                        </p:tgtEl>
                                        <p:attrNameLst>
                                          <p:attrName>style.visibility</p:attrName>
                                        </p:attrNameLst>
                                      </p:cBhvr>
                                      <p:to>
                                        <p:strVal val="visible"/>
                                      </p:to>
                                    </p:set>
                                    <p:animEffect transition="in" filter="blinds(horizontal)">
                                      <p:cBhvr>
                                        <p:cTn id="27" dur="500"/>
                                        <p:tgtEl>
                                          <p:spTgt spid="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A91A6-6F70-4677-8FCF-1374D177959B}"/>
              </a:ext>
            </a:extLst>
          </p:cNvPr>
          <p:cNvPicPr>
            <a:picLocks noChangeAspect="1"/>
          </p:cNvPicPr>
          <p:nvPr/>
        </p:nvPicPr>
        <p:blipFill>
          <a:blip r:embed="rId3"/>
          <a:stretch>
            <a:fillRect/>
          </a:stretch>
        </p:blipFill>
        <p:spPr>
          <a:xfrm>
            <a:off x="649224" y="265175"/>
            <a:ext cx="7717536" cy="5783388"/>
          </a:xfrm>
          <a:prstGeom prst="rect">
            <a:avLst/>
          </a:prstGeom>
        </p:spPr>
      </p:pic>
      <p:sp>
        <p:nvSpPr>
          <p:cNvPr id="2" name="Footer Placeholder 1">
            <a:extLst>
              <a:ext uri="{FF2B5EF4-FFF2-40B4-BE49-F238E27FC236}">
                <a16:creationId xmlns:a16="http://schemas.microsoft.com/office/drawing/2014/main" id="{5676C67B-6095-25A8-94BB-868D215CECEC}"/>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6357EFA0-4C17-C359-E87D-57AE7B71F16D}"/>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70429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11"/>
          <p:cNvSpPr>
            <a:spLocks noChangeArrowheads="1"/>
          </p:cNvSpPr>
          <p:nvPr/>
        </p:nvSpPr>
        <p:spPr bwMode="auto">
          <a:xfrm>
            <a:off x="5013325" y="28289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solidFill>
                <a:prstClr val="black"/>
              </a:solidFill>
              <a:latin typeface="Arial" charset="0"/>
              <a:ea typeface="ＭＳ Ｐゴシック" charset="0"/>
              <a:cs typeface="ＭＳ Ｐゴシック" charset="0"/>
            </a:endParaRPr>
          </a:p>
        </p:txBody>
      </p:sp>
      <p:pic>
        <p:nvPicPr>
          <p:cNvPr id="4" name="Picture 3">
            <a:extLst>
              <a:ext uri="{FF2B5EF4-FFF2-40B4-BE49-F238E27FC236}">
                <a16:creationId xmlns:a16="http://schemas.microsoft.com/office/drawing/2014/main" id="{4638AEBC-1815-421A-9842-D83B93150026}"/>
              </a:ext>
            </a:extLst>
          </p:cNvPr>
          <p:cNvPicPr>
            <a:picLocks noChangeAspect="1"/>
          </p:cNvPicPr>
          <p:nvPr/>
        </p:nvPicPr>
        <p:blipFill>
          <a:blip r:embed="rId3"/>
          <a:stretch>
            <a:fillRect/>
          </a:stretch>
        </p:blipFill>
        <p:spPr>
          <a:xfrm>
            <a:off x="649224" y="265176"/>
            <a:ext cx="7717536" cy="5788152"/>
          </a:xfrm>
          <a:prstGeom prst="rect">
            <a:avLst/>
          </a:prstGeom>
        </p:spPr>
      </p:pic>
      <p:sp>
        <p:nvSpPr>
          <p:cNvPr id="2" name="Footer Placeholder 1">
            <a:extLst>
              <a:ext uri="{FF2B5EF4-FFF2-40B4-BE49-F238E27FC236}">
                <a16:creationId xmlns:a16="http://schemas.microsoft.com/office/drawing/2014/main" id="{7ABE08E0-FBE5-34ED-41E1-6985899A101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3C8F587C-B45B-0AA7-48CB-FE01CCDB5A5F}"/>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460175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2CA9E4-FA4D-4AB6-917A-F82891F8D88E}"/>
              </a:ext>
            </a:extLst>
          </p:cNvPr>
          <p:cNvPicPr>
            <a:picLocks noChangeAspect="1"/>
          </p:cNvPicPr>
          <p:nvPr/>
        </p:nvPicPr>
        <p:blipFill>
          <a:blip r:embed="rId3"/>
          <a:stretch>
            <a:fillRect/>
          </a:stretch>
        </p:blipFill>
        <p:spPr>
          <a:xfrm>
            <a:off x="649224" y="265176"/>
            <a:ext cx="7717536" cy="5785104"/>
          </a:xfrm>
          <a:prstGeom prst="rect">
            <a:avLst/>
          </a:prstGeom>
        </p:spPr>
      </p:pic>
      <p:sp>
        <p:nvSpPr>
          <p:cNvPr id="2" name="Footer Placeholder 1">
            <a:extLst>
              <a:ext uri="{FF2B5EF4-FFF2-40B4-BE49-F238E27FC236}">
                <a16:creationId xmlns:a16="http://schemas.microsoft.com/office/drawing/2014/main" id="{866EFE29-8C5A-5062-BB32-299A78510A9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DE256D4D-17B2-5163-F299-FBAF7F023153}"/>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71731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224" y="265176"/>
            <a:ext cx="7717535" cy="5788152"/>
          </a:xfrm>
          <a:prstGeom prst="rect">
            <a:avLst/>
          </a:prstGeom>
        </p:spPr>
      </p:pic>
      <p:sp>
        <p:nvSpPr>
          <p:cNvPr id="3" name="Footer Placeholder 1">
            <a:extLst>
              <a:ext uri="{FF2B5EF4-FFF2-40B4-BE49-F238E27FC236}">
                <a16:creationId xmlns:a16="http://schemas.microsoft.com/office/drawing/2014/main" id="{FE5728E2-C287-BD91-CE8F-C566AA798F3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EBBAD6B9-6ECE-955C-DB16-72798087245E}"/>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995919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9224" y="265176"/>
            <a:ext cx="7717535" cy="5788152"/>
          </a:xfrm>
          <a:prstGeom prst="rect">
            <a:avLst/>
          </a:prstGeom>
        </p:spPr>
      </p:pic>
      <p:sp>
        <p:nvSpPr>
          <p:cNvPr id="3" name="Footer Placeholder 1">
            <a:extLst>
              <a:ext uri="{FF2B5EF4-FFF2-40B4-BE49-F238E27FC236}">
                <a16:creationId xmlns:a16="http://schemas.microsoft.com/office/drawing/2014/main" id="{F375DEE3-C073-27B1-4704-5A70EA96FDA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A19BDCD0-8530-DC12-2D03-1DF87ED49E83}"/>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38261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rot="-2700000">
            <a:off x="2449654" y="1814190"/>
            <a:ext cx="4242188" cy="4164263"/>
            <a:chOff x="2543046" y="838291"/>
            <a:chExt cx="4242188" cy="4164263"/>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127634" y="838291"/>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543046" y="1344954"/>
              <a:ext cx="3657600" cy="3657600"/>
            </a:xfrm>
            <a:prstGeom prst="rect">
              <a:avLst/>
            </a:prstGeom>
          </p:spPr>
        </p:pic>
      </p:grpSp>
      <p:pic>
        <p:nvPicPr>
          <p:cNvPr id="10" name="Picture 9">
            <a:extLst>
              <a:ext uri="{FF2B5EF4-FFF2-40B4-BE49-F238E27FC236}">
                <a16:creationId xmlns:a16="http://schemas.microsoft.com/office/drawing/2014/main" id="{3AD6ECBE-795E-489B-8F1D-F5695357FE8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2" name="Footer Placeholder 1">
            <a:extLst>
              <a:ext uri="{FF2B5EF4-FFF2-40B4-BE49-F238E27FC236}">
                <a16:creationId xmlns:a16="http://schemas.microsoft.com/office/drawing/2014/main" id="{D3402290-4DC4-63C4-1815-FF4E15DB5ED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83B4D0BC-2006-22BE-0566-341C32578C04}"/>
              </a:ext>
            </a:extLst>
          </p:cNvPr>
          <p:cNvPicPr>
            <a:picLocks noChangeAspect="1"/>
          </p:cNvPicPr>
          <p:nvPr/>
        </p:nvPicPr>
        <p:blipFill>
          <a:blip r:embed="rId7"/>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17035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946A7E6A-80C7-46C3-99B8-42988734023D}"/>
              </a:ext>
            </a:extLst>
          </p:cNvPr>
          <p:cNvSpPr/>
          <p:nvPr/>
        </p:nvSpPr>
        <p:spPr>
          <a:xfrm>
            <a:off x="-157842" y="-59960"/>
            <a:ext cx="9459685" cy="7106332"/>
          </a:xfrm>
          <a:prstGeom prst="frame">
            <a:avLst>
              <a:gd name="adj1" fmla="val 16176"/>
            </a:avLst>
          </a:prstGeom>
          <a:solidFill>
            <a:srgbClr val="9C20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AE203E6E-DF9A-46D8-8C0A-CE5F1E74E78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sp>
        <p:nvSpPr>
          <p:cNvPr id="3" name="Rectangle 2">
            <a:extLst>
              <a:ext uri="{FF2B5EF4-FFF2-40B4-BE49-F238E27FC236}">
                <a16:creationId xmlns:a16="http://schemas.microsoft.com/office/drawing/2014/main" id="{1A49CE7F-50FB-45A3-9D4D-D947DF32B1E0}"/>
              </a:ext>
            </a:extLst>
          </p:cNvPr>
          <p:cNvSpPr txBox="1">
            <a:spLocks noChangeArrowheads="1"/>
          </p:cNvSpPr>
          <p:nvPr/>
        </p:nvSpPr>
        <p:spPr bwMode="auto">
          <a:xfrm>
            <a:off x="97298" y="949027"/>
            <a:ext cx="8954121" cy="1143000"/>
          </a:xfrm>
          <a:prstGeom prst="rect">
            <a:avLst/>
          </a:prstGeom>
        </p:spPr>
        <p:txBody>
          <a:bodyPr vert="horz" wrap="square" lIns="91432" tIns="45715" rIns="91432" bIns="45715" numCol="1" rtlCol="0" anchor="ctr" anchorCtr="0" compatLnSpc="1">
            <a:prstTxWarp prst="textNoShape">
              <a:avLst/>
            </a:prstTxWarp>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defRPr/>
            </a:pPr>
            <a:r>
              <a:rPr lang="en-US" b="1" dirty="0">
                <a:solidFill>
                  <a:srgbClr val="9C2024"/>
                </a:solidFill>
                <a:latin typeface="Calibri" pitchFamily="-72" charset="0"/>
              </a:rPr>
              <a:t>Feedback for the Environmental Team</a:t>
            </a:r>
            <a:endParaRPr lang="en-US" b="1" i="1" dirty="0">
              <a:solidFill>
                <a:srgbClr val="9C2024"/>
              </a:solidFill>
            </a:endParaRPr>
          </a:p>
        </p:txBody>
      </p:sp>
      <p:sp>
        <p:nvSpPr>
          <p:cNvPr id="10" name="TextBox 9">
            <a:extLst>
              <a:ext uri="{FF2B5EF4-FFF2-40B4-BE49-F238E27FC236}">
                <a16:creationId xmlns:a16="http://schemas.microsoft.com/office/drawing/2014/main" id="{7E0CCC6A-C696-4043-B0EE-33B03CE5063D}"/>
              </a:ext>
            </a:extLst>
          </p:cNvPr>
          <p:cNvSpPr txBox="1"/>
          <p:nvPr/>
        </p:nvSpPr>
        <p:spPr>
          <a:xfrm>
            <a:off x="1023256" y="1752600"/>
            <a:ext cx="7086601" cy="4154984"/>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mn-lt"/>
              </a:rPr>
              <a:t>Working in your teams, create a chart like the one below.</a:t>
            </a:r>
          </a:p>
          <a:p>
            <a:pPr marL="342900" indent="-342900">
              <a:buFont typeface="Arial" panose="020B0604020202020204" pitchFamily="34" charset="0"/>
              <a:buChar char="•"/>
            </a:pPr>
            <a:endParaRPr lang="en-US" dirty="0">
              <a:latin typeface="+mn-lt"/>
            </a:endParaRPr>
          </a:p>
          <a:p>
            <a:pPr marL="342900" indent="-342900">
              <a:buFont typeface="Arial" panose="020B0604020202020204" pitchFamily="34" charset="0"/>
              <a:buChar char="•"/>
            </a:pPr>
            <a:endParaRPr lang="en-US" sz="1000" dirty="0">
              <a:latin typeface="+mn-lt"/>
            </a:endParaRPr>
          </a:p>
          <a:p>
            <a:pPr marL="342900" indent="-342900">
              <a:buFont typeface="Arial" panose="020B0604020202020204" pitchFamily="34" charset="0"/>
              <a:buChar char="•"/>
            </a:pPr>
            <a:endParaRPr lang="en-US" sz="2800" dirty="0">
              <a:latin typeface="+mn-lt"/>
            </a:endParaRPr>
          </a:p>
          <a:p>
            <a:pPr marL="342900" indent="-342900">
              <a:buFont typeface="Arial" panose="020B0604020202020204" pitchFamily="34" charset="0"/>
              <a:buChar char="•"/>
            </a:pPr>
            <a:endParaRPr lang="en-US" dirty="0">
              <a:latin typeface="+mn-lt"/>
            </a:endParaRPr>
          </a:p>
          <a:p>
            <a:pPr marL="342900" indent="-342900">
              <a:buFont typeface="Arial" panose="020B0604020202020204" pitchFamily="34" charset="0"/>
              <a:buChar char="•"/>
            </a:pPr>
            <a:endParaRPr lang="en-US" dirty="0">
              <a:latin typeface="+mn-lt"/>
            </a:endParaRPr>
          </a:p>
          <a:p>
            <a:pPr marL="342900" indent="-342900">
              <a:buFont typeface="Arial" panose="020B0604020202020204" pitchFamily="34" charset="0"/>
              <a:buChar char="•"/>
            </a:pPr>
            <a:endParaRPr lang="en-US" dirty="0">
              <a:latin typeface="+mn-lt"/>
            </a:endParaRPr>
          </a:p>
          <a:p>
            <a:pPr marL="342900" indent="-342900">
              <a:buFont typeface="Arial" panose="020B0604020202020204" pitchFamily="34" charset="0"/>
              <a:buChar char="•"/>
            </a:pPr>
            <a:r>
              <a:rPr lang="en-US" dirty="0">
                <a:latin typeface="+mn-lt"/>
              </a:rPr>
              <a:t>List items you think your Environmental Team should </a:t>
            </a:r>
            <a:r>
              <a:rPr lang="en-US" i="1" dirty="0">
                <a:latin typeface="+mn-lt"/>
              </a:rPr>
              <a:t>keep</a:t>
            </a:r>
            <a:r>
              <a:rPr lang="en-US" dirty="0">
                <a:latin typeface="+mn-lt"/>
              </a:rPr>
              <a:t> doing, </a:t>
            </a:r>
            <a:r>
              <a:rPr lang="en-US" i="1" dirty="0">
                <a:latin typeface="+mn-lt"/>
              </a:rPr>
              <a:t>start</a:t>
            </a:r>
            <a:r>
              <a:rPr lang="en-US" dirty="0">
                <a:latin typeface="+mn-lt"/>
              </a:rPr>
              <a:t> doing, or </a:t>
            </a:r>
            <a:r>
              <a:rPr lang="en-US" i="1" dirty="0">
                <a:latin typeface="+mn-lt"/>
              </a:rPr>
              <a:t>stop</a:t>
            </a:r>
            <a:r>
              <a:rPr lang="en-US" dirty="0">
                <a:latin typeface="+mn-lt"/>
              </a:rPr>
              <a:t> doing.</a:t>
            </a:r>
            <a:endParaRPr lang="en-US" sz="2000" dirty="0">
              <a:latin typeface="+mn-lt"/>
            </a:endParaRPr>
          </a:p>
          <a:p>
            <a:pPr marL="342900" indent="-342900">
              <a:buFont typeface="Arial" panose="020B0604020202020204" pitchFamily="34" charset="0"/>
              <a:buChar char="•"/>
            </a:pPr>
            <a:endParaRPr lang="en-US" sz="1000" dirty="0">
              <a:latin typeface="+mn-lt"/>
            </a:endParaRPr>
          </a:p>
          <a:p>
            <a:pPr marL="342900" indent="-342900">
              <a:buFont typeface="Arial" panose="020B0604020202020204" pitchFamily="34" charset="0"/>
              <a:buChar char="•"/>
            </a:pPr>
            <a:r>
              <a:rPr lang="en-US" dirty="0">
                <a:latin typeface="+mn-lt"/>
              </a:rPr>
              <a:t>Appoint a spokesperson for your team.</a:t>
            </a:r>
          </a:p>
        </p:txBody>
      </p:sp>
      <p:grpSp>
        <p:nvGrpSpPr>
          <p:cNvPr id="11" name="Group 10">
            <a:extLst>
              <a:ext uri="{FF2B5EF4-FFF2-40B4-BE49-F238E27FC236}">
                <a16:creationId xmlns:a16="http://schemas.microsoft.com/office/drawing/2014/main" id="{AAC6D24C-2E4A-4821-95E7-DADD90C08CEC}"/>
              </a:ext>
            </a:extLst>
          </p:cNvPr>
          <p:cNvGrpSpPr/>
          <p:nvPr/>
        </p:nvGrpSpPr>
        <p:grpSpPr>
          <a:xfrm>
            <a:off x="1530626" y="2624224"/>
            <a:ext cx="6102627" cy="1850689"/>
            <a:chOff x="1530622" y="3210340"/>
            <a:chExt cx="6102627" cy="1850689"/>
          </a:xfrm>
        </p:grpSpPr>
        <p:cxnSp>
          <p:nvCxnSpPr>
            <p:cNvPr id="14" name="Straight Connector 13">
              <a:extLst>
                <a:ext uri="{FF2B5EF4-FFF2-40B4-BE49-F238E27FC236}">
                  <a16:creationId xmlns:a16="http://schemas.microsoft.com/office/drawing/2014/main" id="{83015918-064D-49C3-8C56-668C29BFC493}"/>
                </a:ext>
              </a:extLst>
            </p:cNvPr>
            <p:cNvCxnSpPr>
              <a:cxnSpLocks/>
            </p:cNvCxnSpPr>
            <p:nvPr/>
          </p:nvCxnSpPr>
          <p:spPr>
            <a:xfrm>
              <a:off x="1530623" y="3826566"/>
              <a:ext cx="6102626"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F7CCDD58-8AFA-4F04-A0FA-F23A09E4E090}"/>
                </a:ext>
              </a:extLst>
            </p:cNvPr>
            <p:cNvCxnSpPr>
              <a:cxnSpLocks/>
            </p:cNvCxnSpPr>
            <p:nvPr/>
          </p:nvCxnSpPr>
          <p:spPr>
            <a:xfrm flipV="1">
              <a:off x="3463784" y="3210340"/>
              <a:ext cx="0" cy="1850689"/>
            </a:xfrm>
            <a:prstGeom prst="line">
              <a:avLst/>
            </a:prstGeom>
            <a:ln w="571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F3C7BD54-C06C-42C6-8A97-EE01FA2C93DF}"/>
                </a:ext>
              </a:extLst>
            </p:cNvPr>
            <p:cNvCxnSpPr>
              <a:cxnSpLocks/>
            </p:cNvCxnSpPr>
            <p:nvPr/>
          </p:nvCxnSpPr>
          <p:spPr>
            <a:xfrm flipV="1">
              <a:off x="5663645" y="3210340"/>
              <a:ext cx="0" cy="1850689"/>
            </a:xfrm>
            <a:prstGeom prst="line">
              <a:avLst/>
            </a:prstGeom>
            <a:ln w="57150"/>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E626EB94-8EFD-4A59-A2E1-7D4717AB5C68}"/>
                </a:ext>
              </a:extLst>
            </p:cNvPr>
            <p:cNvSpPr txBox="1"/>
            <p:nvPr/>
          </p:nvSpPr>
          <p:spPr>
            <a:xfrm flipH="1">
              <a:off x="1530622" y="3281424"/>
              <a:ext cx="1933151" cy="461665"/>
            </a:xfrm>
            <a:prstGeom prst="rect">
              <a:avLst/>
            </a:prstGeom>
            <a:noFill/>
          </p:spPr>
          <p:txBody>
            <a:bodyPr wrap="square" rtlCol="0">
              <a:spAutoFit/>
            </a:bodyPr>
            <a:lstStyle/>
            <a:p>
              <a:pPr algn="ctr"/>
              <a:r>
                <a:rPr lang="en-US" b="1" dirty="0">
                  <a:latin typeface="+mj-lt"/>
                </a:rPr>
                <a:t>KEEP</a:t>
              </a:r>
            </a:p>
          </p:txBody>
        </p:sp>
        <p:sp>
          <p:nvSpPr>
            <p:cNvPr id="19" name="TextBox 18">
              <a:extLst>
                <a:ext uri="{FF2B5EF4-FFF2-40B4-BE49-F238E27FC236}">
                  <a16:creationId xmlns:a16="http://schemas.microsoft.com/office/drawing/2014/main" id="{1C4D1C5F-597C-4693-A10E-F96D7F2CDBC3}"/>
                </a:ext>
              </a:extLst>
            </p:cNvPr>
            <p:cNvSpPr txBox="1"/>
            <p:nvPr/>
          </p:nvSpPr>
          <p:spPr>
            <a:xfrm flipH="1">
              <a:off x="3463783" y="3287149"/>
              <a:ext cx="2199861" cy="461665"/>
            </a:xfrm>
            <a:prstGeom prst="rect">
              <a:avLst/>
            </a:prstGeom>
            <a:noFill/>
          </p:spPr>
          <p:txBody>
            <a:bodyPr wrap="square" rtlCol="0">
              <a:spAutoFit/>
            </a:bodyPr>
            <a:lstStyle/>
            <a:p>
              <a:pPr algn="ctr"/>
              <a:r>
                <a:rPr lang="en-US" b="1" dirty="0">
                  <a:latin typeface="+mn-lt"/>
                </a:rPr>
                <a:t>START</a:t>
              </a:r>
            </a:p>
          </p:txBody>
        </p:sp>
        <p:sp>
          <p:nvSpPr>
            <p:cNvPr id="20" name="TextBox 19">
              <a:extLst>
                <a:ext uri="{FF2B5EF4-FFF2-40B4-BE49-F238E27FC236}">
                  <a16:creationId xmlns:a16="http://schemas.microsoft.com/office/drawing/2014/main" id="{CCD3359E-0CD9-4BA0-B156-F301D90B9238}"/>
                </a:ext>
              </a:extLst>
            </p:cNvPr>
            <p:cNvSpPr txBox="1"/>
            <p:nvPr/>
          </p:nvSpPr>
          <p:spPr>
            <a:xfrm flipH="1">
              <a:off x="5663643" y="3281423"/>
              <a:ext cx="1969605" cy="461665"/>
            </a:xfrm>
            <a:prstGeom prst="rect">
              <a:avLst/>
            </a:prstGeom>
            <a:noFill/>
          </p:spPr>
          <p:txBody>
            <a:bodyPr wrap="square" rtlCol="0">
              <a:spAutoFit/>
            </a:bodyPr>
            <a:lstStyle/>
            <a:p>
              <a:pPr algn="ctr"/>
              <a:r>
                <a:rPr lang="en-US" b="1" dirty="0">
                  <a:latin typeface="+mn-lt"/>
                </a:rPr>
                <a:t>STOP</a:t>
              </a:r>
            </a:p>
          </p:txBody>
        </p:sp>
      </p:grpSp>
      <p:sp>
        <p:nvSpPr>
          <p:cNvPr id="4" name="Footer Placeholder 1">
            <a:extLst>
              <a:ext uri="{FF2B5EF4-FFF2-40B4-BE49-F238E27FC236}">
                <a16:creationId xmlns:a16="http://schemas.microsoft.com/office/drawing/2014/main" id="{29C2A229-2EAB-BE8B-DE62-2E2909E2514A}"/>
              </a:ext>
            </a:extLst>
          </p:cNvPr>
          <p:cNvSpPr>
            <a:spLocks noGrp="1"/>
          </p:cNvSpPr>
          <p:nvPr>
            <p:ph type="ftr" sz="quarter" idx="11"/>
          </p:nvPr>
        </p:nvSpPr>
        <p:spPr>
          <a:xfrm>
            <a:off x="6862814" y="6454272"/>
            <a:ext cx="2223436" cy="365125"/>
          </a:xfrm>
        </p:spPr>
        <p:txBody>
          <a:bodyPr/>
          <a:lstStyle/>
          <a:p>
            <a:r>
              <a:rPr lang="en-US" dirty="0">
                <a:solidFill>
                  <a:schemeClr val="bg1">
                    <a:lumMod val="65000"/>
                  </a:schemeClr>
                </a:solidFill>
              </a:rPr>
              <a:t>© Ken Chapman and Associates, Inc.</a:t>
            </a:r>
          </a:p>
          <a:p>
            <a:r>
              <a:rPr lang="en-US" dirty="0">
                <a:solidFill>
                  <a:schemeClr val="bg1">
                    <a:lumMod val="65000"/>
                  </a:schemeClr>
                </a:solidFill>
              </a:rPr>
              <a:t>Not for use outside of McWane, Inc. </a:t>
            </a:r>
          </a:p>
        </p:txBody>
      </p:sp>
      <p:pic>
        <p:nvPicPr>
          <p:cNvPr id="5" name="Picture 4">
            <a:extLst>
              <a:ext uri="{FF2B5EF4-FFF2-40B4-BE49-F238E27FC236}">
                <a16:creationId xmlns:a16="http://schemas.microsoft.com/office/drawing/2014/main" id="{F78274D2-D590-E6A3-ACD0-E07C83F6A5C2}"/>
              </a:ext>
            </a:extLst>
          </p:cNvPr>
          <p:cNvPicPr>
            <a:picLocks noChangeAspect="1"/>
          </p:cNvPicPr>
          <p:nvPr/>
        </p:nvPicPr>
        <p:blipFill>
          <a:blip r:embed="rId3">
            <a:duotone>
              <a:schemeClr val="accent1">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9116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a:extLst>
              <a:ext uri="{FF2B5EF4-FFF2-40B4-BE49-F238E27FC236}">
                <a16:creationId xmlns:a16="http://schemas.microsoft.com/office/drawing/2014/main" id="{DA03784D-4AD7-47DC-B7E9-48BC1F2C37E7}"/>
              </a:ext>
            </a:extLst>
          </p:cNvPr>
          <p:cNvPicPr>
            <a:picLocks noChangeAspect="1" noChangeArrowheads="1"/>
          </p:cNvPicPr>
          <p:nvPr/>
        </p:nvPicPr>
        <p:blipFill>
          <a:blip r:embed="rId3">
            <a:clrChange>
              <a:clrFrom>
                <a:srgbClr val="FFFFFF"/>
              </a:clrFrom>
              <a:clrTo>
                <a:srgbClr val="FFFFFF">
                  <a:alpha val="0"/>
                </a:srgbClr>
              </a:clrTo>
            </a:clrChange>
          </a:blip>
          <a:srcRect l="5144" r="5144"/>
          <a:stretch/>
        </p:blipFill>
        <p:spPr bwMode="auto">
          <a:xfrm>
            <a:off x="3415496" y="5204566"/>
            <a:ext cx="2721699" cy="10315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547195"/>
            <a:ext cx="5306311" cy="248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C2024"/>
                </a:solidFill>
                <a:effectLst/>
                <a:latin typeface="Calibri" panose="020F0502020204030204" pitchFamily="34" charset="0"/>
              </a:rPr>
              <a:t>Session </a:t>
            </a:r>
            <a:r>
              <a:rPr lang="en-US" altLang="en-US" sz="2800" b="1" dirty="0">
                <a:solidFill>
                  <a:srgbClr val="9C2024"/>
                </a:solidFill>
                <a:latin typeface="Calibri" panose="020F0502020204030204" pitchFamily="34" charset="0"/>
              </a:rPr>
              <a:t>Eight</a:t>
            </a:r>
            <a:r>
              <a:rPr kumimoji="0" lang="en-US" altLang="en-US" sz="2800" b="1" i="0" u="none" strike="noStrike" cap="none" normalizeH="0" baseline="0" dirty="0">
                <a:ln>
                  <a:noFill/>
                </a:ln>
                <a:solidFill>
                  <a:srgbClr val="9C2024"/>
                </a:solidFill>
                <a:effectLst/>
                <a:latin typeface="Calibri" panose="020F0502020204030204" pitchFamily="34" charset="0"/>
              </a:rPr>
              <a:t>: Environment</a:t>
            </a:r>
            <a:endParaRPr kumimoji="0" lang="en-US" altLang="en-US" sz="2800" b="0" i="0" u="none" strike="noStrike" cap="none" normalizeH="0" baseline="0" dirty="0">
              <a:ln>
                <a:noFill/>
              </a:ln>
              <a:solidFill>
                <a:srgbClr val="9C2024"/>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394131"/>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TextBox 1">
            <a:extLst>
              <a:ext uri="{FF2B5EF4-FFF2-40B4-BE49-F238E27FC236}">
                <a16:creationId xmlns:a16="http://schemas.microsoft.com/office/drawing/2014/main" id="{6748BB74-79B3-A095-437B-44D5985A9352}"/>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spTree>
    <p:extLst>
      <p:ext uri="{BB962C8B-B14F-4D97-AF65-F5344CB8AC3E}">
        <p14:creationId xmlns:p14="http://schemas.microsoft.com/office/powerpoint/2010/main" val="3587171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3" name="Picture 2">
            <a:extLst>
              <a:ext uri="{FF2B5EF4-FFF2-40B4-BE49-F238E27FC236}">
                <a16:creationId xmlns:a16="http://schemas.microsoft.com/office/drawing/2014/main" id="{033F087D-992B-3BFF-416E-DAB43CB78FF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88457" y="155190"/>
            <a:ext cx="3791145" cy="2832246"/>
          </a:xfrm>
          <a:prstGeom prst="rect">
            <a:avLst/>
          </a:prstGeom>
        </p:spPr>
      </p:pic>
      <p:grpSp>
        <p:nvGrpSpPr>
          <p:cNvPr id="5" name="Group 4">
            <a:extLst>
              <a:ext uri="{FF2B5EF4-FFF2-40B4-BE49-F238E27FC236}">
                <a16:creationId xmlns:a16="http://schemas.microsoft.com/office/drawing/2014/main" id="{7BD50A42-E5D3-EF61-DAB0-84412559E4DC}"/>
              </a:ext>
            </a:extLst>
          </p:cNvPr>
          <p:cNvGrpSpPr/>
          <p:nvPr/>
        </p:nvGrpSpPr>
        <p:grpSpPr>
          <a:xfrm>
            <a:off x="998621" y="2618370"/>
            <a:ext cx="9011653" cy="2744470"/>
            <a:chOff x="-522923" y="0"/>
            <a:chExt cx="8335120" cy="2744522"/>
          </a:xfrm>
        </p:grpSpPr>
        <p:sp>
          <p:nvSpPr>
            <p:cNvPr id="6" name="Text Box 2">
              <a:extLst>
                <a:ext uri="{FF2B5EF4-FFF2-40B4-BE49-F238E27FC236}">
                  <a16:creationId xmlns:a16="http://schemas.microsoft.com/office/drawing/2014/main" id="{2AE0FF97-3454-A4F3-2657-F931958ADA80}"/>
                </a:ext>
              </a:extLst>
            </p:cNvPr>
            <p:cNvSpPr txBox="1">
              <a:spLocks noChangeAspect="1"/>
            </p:cNvSpPr>
            <p:nvPr/>
          </p:nvSpPr>
          <p:spPr>
            <a:xfrm>
              <a:off x="-522923" y="0"/>
              <a:ext cx="2104835" cy="2744522"/>
            </a:xfrm>
            <a:prstGeom prst="rect">
              <a:avLst/>
            </a:prstGeom>
            <a:noFill/>
            <a:ln>
              <a:noFill/>
            </a:ln>
            <a:effectLst/>
            <a:extLst>
              <a:ext uri="{C572A759-6A51-4108-AA02-DFA0A04FC94B}">
                <ma14:wrappingTextBox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lnSpc>
                  <a:spcPct val="120000"/>
                </a:lnSpc>
                <a:spcBef>
                  <a:spcPts val="0"/>
                </a:spcBef>
                <a:spcAft>
                  <a:spcPts val="0"/>
                </a:spcAft>
              </a:pPr>
              <a:r>
                <a:rPr lang="en-US" dirty="0">
                  <a:effectLst/>
                  <a:latin typeface="Calibri" panose="020F0502020204030204" pitchFamily="34" charset="0"/>
                  <a:ea typeface="MS Mincho" panose="02020609040205080304" pitchFamily="49" charset="-128"/>
                  <a:cs typeface="Times New Roman" panose="02020603050405020304" pitchFamily="18" charset="0"/>
                </a:rPr>
                <a:t> </a:t>
              </a: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Leadership:</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Accountability:</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Excellence:</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Trust:</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Teamwork:</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Communication:</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Safety:</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r">
                <a:lnSpc>
                  <a:spcPct val="120000"/>
                </a:lnSpc>
                <a:spcBef>
                  <a:spcPts val="0"/>
                </a:spcBef>
                <a:spcAft>
                  <a:spcPts val="0"/>
                </a:spcAft>
              </a:pPr>
              <a:r>
                <a:rPr lang="en-US" b="1" dirty="0">
                  <a:effectLst/>
                  <a:latin typeface="Calibri" panose="020F0502020204030204" pitchFamily="34" charset="0"/>
                  <a:ea typeface="MS Mincho" panose="02020609040205080304" pitchFamily="49" charset="-128"/>
                  <a:cs typeface="Times New Roman" panose="02020603050405020304" pitchFamily="18" charset="0"/>
                </a:rPr>
                <a:t>Environment:</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7" name="Text Box 5">
              <a:extLst>
                <a:ext uri="{FF2B5EF4-FFF2-40B4-BE49-F238E27FC236}">
                  <a16:creationId xmlns:a16="http://schemas.microsoft.com/office/drawing/2014/main" id="{E04D401C-171A-023F-9A0F-133FAD96CDF9}"/>
                </a:ext>
              </a:extLst>
            </p:cNvPr>
            <p:cNvSpPr txBox="1">
              <a:spLocks noChangeAspect="1"/>
            </p:cNvSpPr>
            <p:nvPr/>
          </p:nvSpPr>
          <p:spPr>
            <a:xfrm>
              <a:off x="1498549" y="1"/>
              <a:ext cx="6313648" cy="2365124"/>
            </a:xfrm>
            <a:prstGeom prst="rect">
              <a:avLst/>
            </a:prstGeom>
            <a:noFill/>
            <a:ln>
              <a:noFill/>
            </a:ln>
            <a:effectLst/>
            <a:extLst>
              <a:ext uri="{C572A759-6A51-4108-AA02-DFA0A04FC94B}">
                <ma14:wrappingTextBox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20000"/>
                </a:lnSpc>
                <a:spcBef>
                  <a:spcPts val="0"/>
                </a:spcBef>
                <a:spcAft>
                  <a:spcPts val="0"/>
                </a:spcAft>
              </a:pPr>
              <a:r>
                <a:rPr lang="en-US" dirty="0">
                  <a:effectLst/>
                  <a:latin typeface="Calibri" panose="020F0502020204030204" pitchFamily="34" charset="0"/>
                  <a:ea typeface="MS Mincho" panose="02020609040205080304" pitchFamily="49" charset="-128"/>
                  <a:cs typeface="Times New Roman" panose="02020603050405020304" pitchFamily="18" charset="0"/>
                </a:rPr>
                <a:t> </a:t>
              </a: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First Manage My Own Words and Behavior</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Own It, Correct It, Learn from It, Move On</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Value and Add Value</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Build, Don’t Break</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Win Together</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Right Words, Right Time, Right Way</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Step Up</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20000"/>
                </a:lnSpc>
                <a:spcBef>
                  <a:spcPts val="0"/>
                </a:spcBef>
                <a:spcAft>
                  <a:spcPts val="0"/>
                </a:spcAft>
              </a:pPr>
              <a:r>
                <a:rPr lang="en-US" i="1" dirty="0">
                  <a:effectLst/>
                  <a:latin typeface="Calibri" panose="020F0502020204030204" pitchFamily="34" charset="0"/>
                  <a:ea typeface="MS Mincho" panose="02020609040205080304" pitchFamily="49" charset="-128"/>
                  <a:cs typeface="Times New Roman" panose="02020603050405020304" pitchFamily="18" charset="0"/>
                </a:rPr>
                <a:t>Keep It Clean</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grpSp>
      <p:sp>
        <p:nvSpPr>
          <p:cNvPr id="2" name="Footer Placeholder 1">
            <a:extLst>
              <a:ext uri="{FF2B5EF4-FFF2-40B4-BE49-F238E27FC236}">
                <a16:creationId xmlns:a16="http://schemas.microsoft.com/office/drawing/2014/main" id="{DE9E2240-92FD-CC2B-4D60-6CB6B0C9D70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D4B7E5B2-3748-6D8B-CDCB-283D4CFF4F3A}"/>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151673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533400" y="152400"/>
            <a:ext cx="8229600" cy="1524000"/>
          </a:xfrm>
          <a:prstGeom prst="rect">
            <a:avLst/>
          </a:prstGeom>
        </p:spPr>
        <p:txBody>
          <a:bodyPr vert="horz" lIns="91432" tIns="45715" rIns="91432" bIns="45715" rtlCol="0" anchor="ctr">
            <a:normAutofit fontScale="90000" lnSpcReduction="20000"/>
          </a:bodyPr>
          <a:lstStyle/>
          <a:p>
            <a:pPr marL="0" marR="0" lvl="0" indent="0" algn="ctr" defTabSz="914318" rtl="0" eaLnBrk="1" fontAlgn="auto" latinLnBrk="0" hangingPunct="1">
              <a:lnSpc>
                <a:spcPct val="100000"/>
              </a:lnSpc>
              <a:spcBef>
                <a:spcPct val="0"/>
              </a:spcBef>
              <a:spcAft>
                <a:spcPts val="0"/>
              </a:spcAft>
              <a:buClrTx/>
              <a:buSzTx/>
              <a:buFontTx/>
              <a:buNone/>
              <a:tabLst/>
              <a:defRPr/>
            </a:pPr>
            <a:br>
              <a:rPr kumimoji="0" lang="en-US" sz="2800" b="0" i="0" u="none" strike="noStrike" kern="1200" cap="none" spc="0" normalizeH="0" baseline="0" noProof="0" dirty="0">
                <a:ln>
                  <a:noFill/>
                </a:ln>
                <a:solidFill>
                  <a:srgbClr val="9C2024"/>
                </a:solidFill>
                <a:effectLst/>
                <a:uLnTx/>
                <a:uFillTx/>
                <a:latin typeface="+mj-lt"/>
                <a:ea typeface="+mj-ea"/>
                <a:cs typeface="+mj-cs"/>
              </a:rPr>
            </a:br>
            <a:r>
              <a:rPr kumimoji="0" lang="en-US" sz="3600" b="1" i="0" u="none" strike="noStrike" kern="1200" cap="none" spc="0" normalizeH="0" baseline="0" noProof="0" dirty="0">
                <a:ln>
                  <a:noFill/>
                </a:ln>
                <a:solidFill>
                  <a:srgbClr val="9C2024"/>
                </a:solidFill>
                <a:effectLst/>
                <a:uLnTx/>
                <a:uFillTx/>
                <a:latin typeface="+mj-lt"/>
                <a:ea typeface="+mj-ea"/>
                <a:cs typeface="+mj-cs"/>
              </a:rPr>
              <a:t>Personal Challenge</a:t>
            </a:r>
            <a:br>
              <a:rPr kumimoji="0" lang="en-US" sz="3100" b="1" i="0" u="none" strike="noStrike" kern="1200" cap="none" spc="0" normalizeH="0" baseline="0" noProof="0" dirty="0">
                <a:ln>
                  <a:noFill/>
                </a:ln>
                <a:solidFill>
                  <a:srgbClr val="9C2024"/>
                </a:solidFill>
                <a:effectLst/>
                <a:uLnTx/>
                <a:uFillTx/>
                <a:latin typeface="+mj-lt"/>
                <a:ea typeface="+mj-ea"/>
                <a:cs typeface="+mj-cs"/>
              </a:rPr>
            </a:br>
            <a:br>
              <a:rPr kumimoji="0" lang="en-US" sz="2200" b="0" i="0" u="none" strike="noStrike" kern="1200" cap="none" spc="0" normalizeH="0" baseline="0" noProof="0" dirty="0">
                <a:ln>
                  <a:noFill/>
                </a:ln>
                <a:solidFill>
                  <a:srgbClr val="9C2024"/>
                </a:solidFill>
                <a:effectLst/>
                <a:uLnTx/>
                <a:uFillTx/>
                <a:latin typeface="+mj-lt"/>
                <a:ea typeface="+mj-ea"/>
                <a:cs typeface="+mj-cs"/>
              </a:rPr>
            </a:br>
            <a:br>
              <a:rPr kumimoji="0" lang="en-US" sz="2200" b="1" i="0" u="none" strike="noStrike" kern="1200" cap="none" spc="0" normalizeH="0" baseline="0" noProof="0" dirty="0">
                <a:ln>
                  <a:noFill/>
                </a:ln>
                <a:solidFill>
                  <a:srgbClr val="9C2024"/>
                </a:solidFill>
                <a:effectLst/>
                <a:uLnTx/>
                <a:uFillTx/>
                <a:latin typeface="+mj-lt"/>
                <a:ea typeface="+mj-ea"/>
                <a:cs typeface="+mj-cs"/>
              </a:rPr>
            </a:br>
            <a:endParaRPr kumimoji="0" lang="en-US" sz="2200" b="1" i="0" u="none" strike="noStrike" kern="1200" cap="none" spc="0" normalizeH="0" baseline="0" noProof="0" dirty="0">
              <a:ln>
                <a:noFill/>
              </a:ln>
              <a:solidFill>
                <a:srgbClr val="9C2024"/>
              </a:solidFill>
              <a:effectLst/>
              <a:uLnTx/>
              <a:uFillTx/>
              <a:latin typeface="+mj-lt"/>
              <a:ea typeface="+mj-ea"/>
              <a:cs typeface="+mj-cs"/>
            </a:endParaRPr>
          </a:p>
        </p:txBody>
      </p:sp>
      <p:sp>
        <p:nvSpPr>
          <p:cNvPr id="7" name="TextBox 6"/>
          <p:cNvSpPr txBox="1"/>
          <p:nvPr/>
        </p:nvSpPr>
        <p:spPr>
          <a:xfrm>
            <a:off x="762000" y="1546746"/>
            <a:ext cx="8001000" cy="3970318"/>
          </a:xfrm>
          <a:prstGeom prst="rect">
            <a:avLst/>
          </a:prstGeom>
          <a:noFill/>
        </p:spPr>
        <p:txBody>
          <a:bodyPr wrap="square" rtlCol="0">
            <a:spAutoFit/>
          </a:bodyPr>
          <a:lstStyle/>
          <a:p>
            <a:r>
              <a:rPr lang="en-US" sz="2800" b="1" dirty="0">
                <a:latin typeface="Calibri" panose="020F0502020204030204" pitchFamily="34" charset="0"/>
              </a:rPr>
              <a:t>Share your influential person with </a:t>
            </a:r>
            <a:r>
              <a:rPr lang="en-US" sz="2800" b="1">
                <a:latin typeface="Calibri" panose="020F0502020204030204" pitchFamily="34" charset="0"/>
              </a:rPr>
              <a:t>the team.</a:t>
            </a:r>
            <a:endParaRPr lang="en-US" sz="2800" b="1" dirty="0">
              <a:latin typeface="Calibri" panose="020F0502020204030204" pitchFamily="34" charset="0"/>
            </a:endParaRPr>
          </a:p>
          <a:p>
            <a:pPr marL="914400" lvl="1" indent="-457200">
              <a:buFont typeface="Arial" pitchFamily="34" charset="0"/>
              <a:buChar char="•"/>
            </a:pPr>
            <a:r>
              <a:rPr lang="en-US" sz="2800" dirty="0">
                <a:latin typeface="Calibri" panose="020F0502020204030204" pitchFamily="34" charset="0"/>
              </a:rPr>
              <a:t>Who has been one of the most influential people in my life? </a:t>
            </a:r>
            <a:r>
              <a:rPr lang="en-US" sz="2800" i="1" dirty="0">
                <a:latin typeface="Calibri" panose="020F0502020204030204" pitchFamily="34" charset="0"/>
              </a:rPr>
              <a:t>(This person may be a parent, an associate, a friend, a family member, or a neighbor.)</a:t>
            </a:r>
          </a:p>
          <a:p>
            <a:pPr marL="914400" lvl="1" indent="-457200">
              <a:buFont typeface="Arial" pitchFamily="34" charset="0"/>
              <a:buChar char="•"/>
            </a:pPr>
            <a:r>
              <a:rPr lang="en-US" sz="2800" dirty="0">
                <a:latin typeface="Calibri" panose="020F0502020204030204" pitchFamily="34" charset="0"/>
              </a:rPr>
              <a:t>Which of his or her qualities do I most admire?</a:t>
            </a:r>
          </a:p>
          <a:p>
            <a:pPr marL="914400" lvl="1" indent="-457200">
              <a:buFont typeface="Arial" pitchFamily="34" charset="0"/>
              <a:buChar char="•"/>
            </a:pPr>
            <a:r>
              <a:rPr lang="en-US" sz="2800" dirty="0">
                <a:latin typeface="Calibri" panose="020F0502020204030204" pitchFamily="34" charset="0"/>
              </a:rPr>
              <a:t>What qualities have I gained (or do I hope to gain) from that person?</a:t>
            </a:r>
          </a:p>
          <a:p>
            <a:pPr lvl="1"/>
            <a:endParaRPr lang="en-US" sz="2800" dirty="0">
              <a:latin typeface="Calibri" panose="020F0502020204030204" pitchFamily="34" charset="0"/>
            </a:endParaRPr>
          </a:p>
        </p:txBody>
      </p:sp>
      <p:sp>
        <p:nvSpPr>
          <p:cNvPr id="2" name="Footer Placeholder 1">
            <a:extLst>
              <a:ext uri="{FF2B5EF4-FFF2-40B4-BE49-F238E27FC236}">
                <a16:creationId xmlns:a16="http://schemas.microsoft.com/office/drawing/2014/main" id="{846E2D48-A550-0FA9-F9DC-9BE0BBC0B89C}"/>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2FBD6C08-3D02-DB83-ABCB-66C7F330914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6619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171"/>
            <a:ext cx="8229600" cy="1143000"/>
          </a:xfrm>
        </p:spPr>
        <p:txBody>
          <a:bodyPr>
            <a:normAutofit/>
          </a:bodyPr>
          <a:lstStyle/>
          <a:p>
            <a:r>
              <a:rPr lang="en-US" sz="3600" b="1" dirty="0">
                <a:solidFill>
                  <a:srgbClr val="9C2024"/>
                </a:solidFill>
              </a:rPr>
              <a:t>Graduation</a:t>
            </a:r>
          </a:p>
        </p:txBody>
      </p:sp>
      <p:pic>
        <p:nvPicPr>
          <p:cNvPr id="6" name="Picture 5"/>
          <p:cNvPicPr>
            <a:picLocks noChangeAspect="1"/>
          </p:cNvPicPr>
          <p:nvPr/>
        </p:nvPicPr>
        <p:blipFill>
          <a:blip r:embed="rId3">
            <a:clrChange>
              <a:clrFrom>
                <a:srgbClr val="F7FBF7"/>
              </a:clrFrom>
              <a:clrTo>
                <a:srgbClr val="F7FBF7">
                  <a:alpha val="0"/>
                </a:srgbClr>
              </a:clrTo>
            </a:clrChange>
            <a:extLst>
              <a:ext uri="{28A0092B-C50C-407E-A947-70E740481C1C}">
                <a14:useLocalDpi xmlns:a14="http://schemas.microsoft.com/office/drawing/2010/main"/>
              </a:ext>
            </a:extLst>
          </a:blip>
          <a:stretch>
            <a:fillRect/>
          </a:stretch>
        </p:blipFill>
        <p:spPr>
          <a:xfrm>
            <a:off x="1151528" y="678884"/>
            <a:ext cx="6858000" cy="6858000"/>
          </a:xfrm>
          <a:prstGeom prst="rect">
            <a:avLst/>
          </a:prstGeom>
        </p:spPr>
      </p:pic>
      <p:pic>
        <p:nvPicPr>
          <p:cNvPr id="9" name="Picture 8">
            <a:extLst>
              <a:ext uri="{FF2B5EF4-FFF2-40B4-BE49-F238E27FC236}">
                <a16:creationId xmlns:a16="http://schemas.microsoft.com/office/drawing/2014/main" id="{690A5ED0-2126-4383-9087-93FA7EA25F3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3" name="Footer Placeholder 1">
            <a:extLst>
              <a:ext uri="{FF2B5EF4-FFF2-40B4-BE49-F238E27FC236}">
                <a16:creationId xmlns:a16="http://schemas.microsoft.com/office/drawing/2014/main" id="{D1EF358A-E89C-EC99-2FAB-DE2C087952B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B72C61C7-B3A2-4CBF-E176-72B0F9410F70}"/>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038622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5B24A9D-369D-4AC1-8B95-35B66D4D1E29}"/>
              </a:ext>
            </a:extLst>
          </p:cNvPr>
          <p:cNvGrpSpPr>
            <a:grpSpLocks noChangeAspect="1"/>
          </p:cNvGrpSpPr>
          <p:nvPr/>
        </p:nvGrpSpPr>
        <p:grpSpPr>
          <a:xfrm>
            <a:off x="1036344" y="647919"/>
            <a:ext cx="6776696" cy="5776935"/>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Footer Placeholder 1">
            <a:extLst>
              <a:ext uri="{FF2B5EF4-FFF2-40B4-BE49-F238E27FC236}">
                <a16:creationId xmlns:a16="http://schemas.microsoft.com/office/drawing/2014/main" id="{AEB1D1EE-AA21-E52F-4662-82847B7B5AA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7AB3ACFC-7142-D1AA-651E-633DE870A397}"/>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872373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1968491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sky, person, holding, outdoor&#10;&#10;Description automatically generated">
            <a:extLst>
              <a:ext uri="{FF2B5EF4-FFF2-40B4-BE49-F238E27FC236}">
                <a16:creationId xmlns:a16="http://schemas.microsoft.com/office/drawing/2014/main" id="{9A4C1273-3F38-4B78-89A5-3D934209FB8E}"/>
              </a:ext>
            </a:extLst>
          </p:cNvPr>
          <p:cNvPicPr>
            <a:picLocks noChangeAspect="1"/>
          </p:cNvPicPr>
          <p:nvPr/>
        </p:nvPicPr>
        <p:blipFill>
          <a:blip r:embed="rId3"/>
          <a:stretch>
            <a:fillRect/>
          </a:stretch>
        </p:blipFill>
        <p:spPr>
          <a:xfrm>
            <a:off x="-427382" y="-96907"/>
            <a:ext cx="10207486" cy="7655615"/>
          </a:xfrm>
          <a:prstGeom prst="rect">
            <a:avLst/>
          </a:prstGeom>
        </p:spPr>
      </p:pic>
      <p:sp>
        <p:nvSpPr>
          <p:cNvPr id="2" name="Title 1"/>
          <p:cNvSpPr>
            <a:spLocks noGrp="1"/>
          </p:cNvSpPr>
          <p:nvPr>
            <p:ph type="title"/>
          </p:nvPr>
        </p:nvSpPr>
        <p:spPr>
          <a:xfrm>
            <a:off x="445328" y="308598"/>
            <a:ext cx="8261350" cy="1039812"/>
          </a:xfrm>
        </p:spPr>
        <p:txBody>
          <a:bodyPr>
            <a:normAutofit/>
          </a:bodyPr>
          <a:lstStyle/>
          <a:p>
            <a:r>
              <a:rPr lang="en-US" sz="4800" b="1" dirty="0">
                <a:solidFill>
                  <a:schemeClr val="bg1"/>
                </a:solidFill>
              </a:rPr>
              <a:t>Environmental Facts</a:t>
            </a:r>
            <a:endParaRPr lang="en-US" sz="4800" dirty="0">
              <a:solidFill>
                <a:schemeClr val="bg1"/>
              </a:solidFill>
            </a:endParaRPr>
          </a:p>
        </p:txBody>
      </p:sp>
      <p:pic>
        <p:nvPicPr>
          <p:cNvPr id="6" name="Picture 5">
            <a:extLst>
              <a:ext uri="{FF2B5EF4-FFF2-40B4-BE49-F238E27FC236}">
                <a16:creationId xmlns:a16="http://schemas.microsoft.com/office/drawing/2014/main" id="{4936F003-55D0-4A88-A200-6ECC4536CAD7}"/>
              </a:ext>
            </a:extLst>
          </p:cNvPr>
          <p:cNvPicPr>
            <a:picLocks noChangeAspect="1"/>
          </p:cNvPicPr>
          <p:nvPr/>
        </p:nvPicPr>
        <p:blipFill>
          <a:blip r:embed="rId4"/>
          <a:srcRect/>
          <a:stretch>
            <a:fillRect/>
          </a:stretch>
        </p:blipFill>
        <p:spPr bwMode="auto">
          <a:xfrm>
            <a:off x="7974867" y="6087687"/>
            <a:ext cx="1087438" cy="407987"/>
          </a:xfrm>
          <a:prstGeom prst="rect">
            <a:avLst/>
          </a:prstGeom>
          <a:noFill/>
          <a:ln w="9525">
            <a:noFill/>
            <a:miter lim="800000"/>
            <a:headEnd/>
            <a:tailEnd/>
          </a:ln>
        </p:spPr>
      </p:pic>
      <p:sp>
        <p:nvSpPr>
          <p:cNvPr id="8" name="Footer Placeholder 1">
            <a:extLst>
              <a:ext uri="{FF2B5EF4-FFF2-40B4-BE49-F238E27FC236}">
                <a16:creationId xmlns:a16="http://schemas.microsoft.com/office/drawing/2014/main" id="{8C42115C-EDFC-41AA-8823-432974D4DE61}"/>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111075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407" y="120076"/>
            <a:ext cx="8497185" cy="1325563"/>
          </a:xfrm>
        </p:spPr>
        <p:txBody>
          <a:bodyPr>
            <a:normAutofit/>
          </a:bodyPr>
          <a:lstStyle/>
          <a:p>
            <a:r>
              <a:rPr lang="en-US" sz="3600" b="1" dirty="0">
                <a:solidFill>
                  <a:srgbClr val="9C2024"/>
                </a:solidFill>
                <a:latin typeface="+mn-lt"/>
              </a:rPr>
              <a:t>What uses the most energy in your home? </a:t>
            </a:r>
          </a:p>
        </p:txBody>
      </p:sp>
      <p:sp>
        <p:nvSpPr>
          <p:cNvPr id="3" name="Content Placeholder 2"/>
          <p:cNvSpPr>
            <a:spLocks noGrp="1"/>
          </p:cNvSpPr>
          <p:nvPr>
            <p:ph idx="1"/>
          </p:nvPr>
        </p:nvSpPr>
        <p:spPr>
          <a:xfrm>
            <a:off x="336432" y="2594284"/>
            <a:ext cx="8229600" cy="2192235"/>
          </a:xfrm>
        </p:spPr>
        <p:txBody>
          <a:bodyPr/>
          <a:lstStyle/>
          <a:p>
            <a:pPr marL="0" indent="0">
              <a:buNone/>
            </a:pPr>
            <a:r>
              <a:rPr lang="en-US" sz="2800" dirty="0"/>
              <a:t>A. Stove </a:t>
            </a:r>
          </a:p>
          <a:p>
            <a:pPr marL="0" indent="0">
              <a:buNone/>
            </a:pPr>
            <a:r>
              <a:rPr lang="en-US" sz="2800" dirty="0"/>
              <a:t>B. </a:t>
            </a:r>
            <a:r>
              <a:rPr lang="en-US" sz="2800"/>
              <a:t>Hot Water </a:t>
            </a:r>
            <a:r>
              <a:rPr lang="en-US" sz="2800" dirty="0"/>
              <a:t>H</a:t>
            </a:r>
            <a:r>
              <a:rPr lang="en-US" sz="2800"/>
              <a:t>eater </a:t>
            </a:r>
            <a:endParaRPr lang="en-US" sz="2800" dirty="0"/>
          </a:p>
          <a:p>
            <a:pPr marL="0" indent="0">
              <a:buNone/>
            </a:pPr>
            <a:r>
              <a:rPr lang="en-US" sz="2800" dirty="0"/>
              <a:t>C. Heat/Air Conditioning </a:t>
            </a:r>
          </a:p>
          <a:p>
            <a:pPr marL="0" indent="0">
              <a:buNone/>
            </a:pPr>
            <a:r>
              <a:rPr lang="en-US" sz="2800" dirty="0"/>
              <a:t>D. Lights</a:t>
            </a:r>
          </a:p>
        </p:txBody>
      </p:sp>
      <p:sp>
        <p:nvSpPr>
          <p:cNvPr id="4" name="Oval 3"/>
          <p:cNvSpPr/>
          <p:nvPr/>
        </p:nvSpPr>
        <p:spPr>
          <a:xfrm>
            <a:off x="74353" y="3555753"/>
            <a:ext cx="4087549" cy="7024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utoShape 2" descr="Image result for air conditioning"/>
          <p:cNvSpPr>
            <a:spLocks noChangeAspect="1" noChangeArrowheads="1"/>
          </p:cNvSpPr>
          <p:nvPr/>
        </p:nvSpPr>
        <p:spPr bwMode="auto">
          <a:xfrm>
            <a:off x="294855" y="-39347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Image result for air conditio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354" y="1966587"/>
            <a:ext cx="4462667" cy="3447630"/>
          </a:xfrm>
          <a:prstGeom prst="rect">
            <a:avLst/>
          </a:prstGeom>
          <a:ln>
            <a:noFill/>
          </a:ln>
          <a:effectLst>
            <a:outerShdw blurRad="50800" dist="152400" dir="2700000" algn="tl" rotWithShape="0">
              <a:prstClr val="black">
                <a:alpha val="40000"/>
              </a:prstClr>
            </a:outerShdw>
            <a:softEdge rad="112500"/>
          </a:effectLst>
          <a:extLst>
            <a:ext uri="{909E8E84-426E-40DD-AFC4-6F175D3DCCD1}">
              <a14:hiddenFill xmlns:a14="http://schemas.microsoft.com/office/drawing/2010/main">
                <a:solidFill>
                  <a:srgbClr val="FFFFFF"/>
                </a:solidFill>
              </a14:hiddenFill>
            </a:ext>
          </a:extLst>
        </p:spPr>
      </p:pic>
      <p:sp>
        <p:nvSpPr>
          <p:cNvPr id="5" name="Footer Placeholder 1">
            <a:extLst>
              <a:ext uri="{FF2B5EF4-FFF2-40B4-BE49-F238E27FC236}">
                <a16:creationId xmlns:a16="http://schemas.microsoft.com/office/drawing/2014/main" id="{47820836-99E6-D212-0C4C-44058B624C8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A1E4B8FD-782B-FE39-34AB-F843ECB13958}"/>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86394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nodeType="withEffect">
                                  <p:stCondLst>
                                    <p:cond delay="0"/>
                                  </p:stCondLst>
                                  <p:childTnLst>
                                    <p:set>
                                      <p:cBhvr>
                                        <p:cTn id="33" dur="1" fill="hold">
                                          <p:stCondLst>
                                            <p:cond delay="0"/>
                                          </p:stCondLst>
                                        </p:cTn>
                                        <p:tgtEl>
                                          <p:spTgt spid="2052"/>
                                        </p:tgtEl>
                                        <p:attrNameLst>
                                          <p:attrName>style.visibility</p:attrName>
                                        </p:attrNameLst>
                                      </p:cBhvr>
                                      <p:to>
                                        <p:strVal val="visible"/>
                                      </p:to>
                                    </p:set>
                                    <p:animEffect transition="in" filter="barn(inVertical)">
                                      <p:cBhvr>
                                        <p:cTn id="34"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5" y="521166"/>
            <a:ext cx="8261350" cy="1039812"/>
          </a:xfrm>
        </p:spPr>
        <p:txBody>
          <a:bodyPr>
            <a:noAutofit/>
          </a:bodyPr>
          <a:lstStyle/>
          <a:p>
            <a:pPr algn="ctr">
              <a:lnSpc>
                <a:spcPct val="90000"/>
              </a:lnSpc>
            </a:pPr>
            <a:r>
              <a:rPr lang="en-US" sz="3600" b="1" dirty="0">
                <a:solidFill>
                  <a:srgbClr val="9C2024"/>
                </a:solidFill>
                <a:latin typeface="+mn-lt"/>
              </a:rPr>
              <a:t>How long does it take Styrofoam products to decompose in a landfill? </a:t>
            </a:r>
          </a:p>
        </p:txBody>
      </p:sp>
      <p:sp>
        <p:nvSpPr>
          <p:cNvPr id="3" name="Content Placeholder 2"/>
          <p:cNvSpPr>
            <a:spLocks noGrp="1"/>
          </p:cNvSpPr>
          <p:nvPr>
            <p:ph idx="1"/>
          </p:nvPr>
        </p:nvSpPr>
        <p:spPr>
          <a:xfrm>
            <a:off x="776614" y="2607470"/>
            <a:ext cx="7521879" cy="2369695"/>
          </a:xfrm>
        </p:spPr>
        <p:txBody>
          <a:bodyPr>
            <a:normAutofit/>
          </a:bodyPr>
          <a:lstStyle/>
          <a:p>
            <a:pPr marL="0" indent="0">
              <a:buNone/>
            </a:pPr>
            <a:r>
              <a:rPr lang="en-US" sz="3200" dirty="0"/>
              <a:t>A. 10 Years</a:t>
            </a:r>
          </a:p>
          <a:p>
            <a:pPr marL="0" indent="0">
              <a:buNone/>
            </a:pPr>
            <a:r>
              <a:rPr lang="en-US" sz="3200" dirty="0"/>
              <a:t>B. 2 Months</a:t>
            </a:r>
          </a:p>
          <a:p>
            <a:pPr marL="0" indent="0">
              <a:buNone/>
            </a:pPr>
            <a:r>
              <a:rPr lang="en-US" sz="3200" dirty="0"/>
              <a:t>C. 400 Years</a:t>
            </a:r>
          </a:p>
          <a:p>
            <a:pPr marL="0" indent="0">
              <a:buNone/>
            </a:pPr>
            <a:r>
              <a:rPr lang="en-US" sz="3200" dirty="0"/>
              <a:t>D. 150 Years</a:t>
            </a:r>
          </a:p>
        </p:txBody>
      </p:sp>
      <p:sp>
        <p:nvSpPr>
          <p:cNvPr id="4" name="Oval 3"/>
          <p:cNvSpPr/>
          <p:nvPr/>
        </p:nvSpPr>
        <p:spPr>
          <a:xfrm>
            <a:off x="651793" y="3792317"/>
            <a:ext cx="2338608" cy="6237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for styrofoam"/>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98865" y="2016690"/>
            <a:ext cx="5332216" cy="355125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1">
            <a:extLst>
              <a:ext uri="{FF2B5EF4-FFF2-40B4-BE49-F238E27FC236}">
                <a16:creationId xmlns:a16="http://schemas.microsoft.com/office/drawing/2014/main" id="{64C2F2BD-B8A4-EB03-5FA3-121D077DEBB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03C09EED-F576-F5BF-A993-C3A67A599BF1}"/>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43048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nodeType="withEffect">
                                  <p:stCondLst>
                                    <p:cond delay="0"/>
                                  </p:stCondLst>
                                  <p:childTnLst>
                                    <p:set>
                                      <p:cBhvr>
                                        <p:cTn id="33" dur="1" fill="hold">
                                          <p:stCondLst>
                                            <p:cond delay="0"/>
                                          </p:stCondLst>
                                        </p:cTn>
                                        <p:tgtEl>
                                          <p:spTgt spid="3074"/>
                                        </p:tgtEl>
                                        <p:attrNameLst>
                                          <p:attrName>style.visibility</p:attrName>
                                        </p:attrNameLst>
                                      </p:cBhvr>
                                      <p:to>
                                        <p:strVal val="visible"/>
                                      </p:to>
                                    </p:set>
                                    <p:animEffect transition="in" filter="barn(inVertical)">
                                      <p:cBhvr>
                                        <p:cTn id="3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5" y="549378"/>
            <a:ext cx="8261350" cy="1039812"/>
          </a:xfrm>
        </p:spPr>
        <p:txBody>
          <a:bodyPr>
            <a:normAutofit fontScale="90000"/>
          </a:bodyPr>
          <a:lstStyle/>
          <a:p>
            <a:pPr>
              <a:lnSpc>
                <a:spcPct val="90000"/>
              </a:lnSpc>
            </a:pPr>
            <a:r>
              <a:rPr lang="en-US" sz="4000" b="1" dirty="0">
                <a:solidFill>
                  <a:srgbClr val="9C2024"/>
                </a:solidFill>
                <a:latin typeface="+mn-lt"/>
              </a:rPr>
              <a:t>What percentage of total air pollution comes from motor vehicles? </a:t>
            </a:r>
          </a:p>
        </p:txBody>
      </p:sp>
      <p:pic>
        <p:nvPicPr>
          <p:cNvPr id="4098" name="Picture 2" descr="Image result for vehicle poll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1629" y="2383807"/>
            <a:ext cx="6186157" cy="3441050"/>
          </a:xfrm>
          <a:prstGeom prst="rect">
            <a:avLst/>
          </a:prstGeom>
          <a:ln>
            <a:noFill/>
          </a:ln>
          <a:effectLst>
            <a:outerShdw blurRad="50800" dist="152400" dir="2700000" algn="tl" rotWithShape="0">
              <a:prstClr val="black">
                <a:alpha val="40000"/>
              </a:prstClr>
            </a:outerShdw>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851770" y="3031910"/>
            <a:ext cx="7835030" cy="2144843"/>
          </a:xfrm>
        </p:spPr>
        <p:txBody>
          <a:bodyPr/>
          <a:lstStyle/>
          <a:p>
            <a:pPr marL="0" indent="0">
              <a:buNone/>
            </a:pPr>
            <a:r>
              <a:rPr lang="en-US" sz="2800" dirty="0"/>
              <a:t>A. 25% </a:t>
            </a:r>
          </a:p>
          <a:p>
            <a:pPr marL="0" indent="0">
              <a:buNone/>
            </a:pPr>
            <a:r>
              <a:rPr lang="en-US" sz="2800" dirty="0"/>
              <a:t>B. 50% </a:t>
            </a:r>
          </a:p>
          <a:p>
            <a:pPr marL="0" indent="0">
              <a:buNone/>
            </a:pPr>
            <a:r>
              <a:rPr lang="en-US" sz="2800" dirty="0"/>
              <a:t>C. 75% </a:t>
            </a:r>
          </a:p>
          <a:p>
            <a:pPr marL="0" indent="0">
              <a:buNone/>
            </a:pPr>
            <a:r>
              <a:rPr lang="en-US" sz="2800" dirty="0"/>
              <a:t>D. 95% </a:t>
            </a:r>
          </a:p>
        </p:txBody>
      </p:sp>
      <p:sp>
        <p:nvSpPr>
          <p:cNvPr id="4" name="Oval 3"/>
          <p:cNvSpPr/>
          <p:nvPr/>
        </p:nvSpPr>
        <p:spPr>
          <a:xfrm>
            <a:off x="508838" y="3511177"/>
            <a:ext cx="1695576" cy="5631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2487F94F-F542-A557-EFCB-457F75A25FC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10EE6D90-2E33-FFB8-3E3B-D53FD64768F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43006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098"/>
                                        </p:tgtEl>
                                        <p:attrNameLst>
                                          <p:attrName>style.visibility</p:attrName>
                                        </p:attrNameLst>
                                      </p:cBhvr>
                                      <p:to>
                                        <p:strVal val="visible"/>
                                      </p:to>
                                    </p:set>
                                    <p:animEffect transition="in" filter="barn(inVertical)">
                                      <p:cBhvr>
                                        <p:cTn id="31" dur="500"/>
                                        <p:tgtEl>
                                          <p:spTgt spid="409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9" y="125310"/>
            <a:ext cx="9023681" cy="1325563"/>
          </a:xfrm>
        </p:spPr>
        <p:txBody>
          <a:bodyPr>
            <a:normAutofit/>
          </a:bodyPr>
          <a:lstStyle/>
          <a:p>
            <a:r>
              <a:rPr lang="en-US" sz="3600" b="1" dirty="0">
                <a:solidFill>
                  <a:srgbClr val="9C2024"/>
                </a:solidFill>
                <a:latin typeface="+mn-lt"/>
              </a:rPr>
              <a:t>Where did the Exxon Valdez oil spill happen? </a:t>
            </a:r>
          </a:p>
        </p:txBody>
      </p:sp>
      <p:sp>
        <p:nvSpPr>
          <p:cNvPr id="3" name="Content Placeholder 2"/>
          <p:cNvSpPr>
            <a:spLocks noGrp="1"/>
          </p:cNvSpPr>
          <p:nvPr>
            <p:ph idx="1"/>
          </p:nvPr>
        </p:nvSpPr>
        <p:spPr>
          <a:xfrm>
            <a:off x="628650" y="1825625"/>
            <a:ext cx="7886700" cy="4550952"/>
          </a:xfrm>
        </p:spPr>
        <p:txBody>
          <a:bodyPr>
            <a:normAutofit fontScale="92500" lnSpcReduction="10000"/>
          </a:bodyPr>
          <a:lstStyle/>
          <a:p>
            <a:pPr marL="0" indent="0">
              <a:buNone/>
            </a:pPr>
            <a:r>
              <a:rPr lang="en-US" sz="3000" dirty="0"/>
              <a:t>A. Alaska</a:t>
            </a:r>
          </a:p>
          <a:p>
            <a:pPr marL="0" indent="0">
              <a:buNone/>
            </a:pPr>
            <a:r>
              <a:rPr lang="en-US" sz="3000" dirty="0"/>
              <a:t>B. Maine </a:t>
            </a:r>
          </a:p>
          <a:p>
            <a:pPr marL="0" indent="0">
              <a:buNone/>
            </a:pPr>
            <a:r>
              <a:rPr lang="en-US" sz="3000" dirty="0"/>
              <a:t>C. Florida</a:t>
            </a:r>
          </a:p>
          <a:p>
            <a:pPr marL="0" indent="0">
              <a:buNone/>
            </a:pPr>
            <a:r>
              <a:rPr lang="en-US" sz="3000" dirty="0"/>
              <a:t>D. Mexico</a:t>
            </a:r>
          </a:p>
          <a:p>
            <a:pPr marL="514350" indent="-514350">
              <a:buFont typeface="+mj-lt"/>
              <a:buAutoNum type="alphaUcPeriod"/>
            </a:pPr>
            <a:endParaRPr lang="en-US" dirty="0"/>
          </a:p>
          <a:p>
            <a:pPr marL="514350" indent="-514350">
              <a:buFont typeface="+mj-lt"/>
              <a:buAutoNum type="alphaUcPeriod"/>
            </a:pPr>
            <a:endParaRPr lang="en-US" dirty="0"/>
          </a:p>
          <a:p>
            <a:pPr marL="0" indent="0" algn="ctr">
              <a:buNone/>
            </a:pPr>
            <a:r>
              <a:rPr lang="en-US" sz="3000" dirty="0"/>
              <a:t>The Exxon Valdez oil spill occurred in the Prince William Sound on March 23, 1989. It is considered one of the most devastating human-caused environmental disasters ever to occur at sea. </a:t>
            </a:r>
          </a:p>
        </p:txBody>
      </p:sp>
      <p:sp>
        <p:nvSpPr>
          <p:cNvPr id="4" name="Oval 3"/>
          <p:cNvSpPr/>
          <p:nvPr/>
        </p:nvSpPr>
        <p:spPr>
          <a:xfrm>
            <a:off x="488019" y="1788047"/>
            <a:ext cx="1949912" cy="5631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mage result for exxon valde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3625" y="1579454"/>
            <a:ext cx="4343400" cy="2571751"/>
          </a:xfrm>
          <a:prstGeom prst="rect">
            <a:avLst/>
          </a:prstGeom>
          <a:ln>
            <a:noFill/>
          </a:ln>
          <a:effectLst>
            <a:outerShdw blurRad="50800" dist="152400" dir="2700000" algn="tl" rotWithShape="0">
              <a:prstClr val="black">
                <a:alpha val="40000"/>
              </a:prstClr>
            </a:outerShdw>
            <a:softEdge rad="112500"/>
          </a:effectLst>
          <a:extLst>
            <a:ext uri="{909E8E84-426E-40DD-AFC4-6F175D3DCCD1}">
              <a14:hiddenFill xmlns:a14="http://schemas.microsoft.com/office/drawing/2010/main">
                <a:solidFill>
                  <a:srgbClr val="FFFFFF"/>
                </a:solidFill>
              </a14:hiddenFill>
            </a:ext>
          </a:extLst>
        </p:spPr>
      </p:pic>
      <p:sp>
        <p:nvSpPr>
          <p:cNvPr id="5" name="Footer Placeholder 1">
            <a:extLst>
              <a:ext uri="{FF2B5EF4-FFF2-40B4-BE49-F238E27FC236}">
                <a16:creationId xmlns:a16="http://schemas.microsoft.com/office/drawing/2014/main" id="{345D9D9D-F1DE-39C5-61E6-C99E5AB8265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4DA09500-393B-793C-785A-2E88C74916A6}"/>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26928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nodeType="withEffect">
                                  <p:stCondLst>
                                    <p:cond delay="0"/>
                                  </p:stCondLst>
                                  <p:childTnLst>
                                    <p:set>
                                      <p:cBhvr>
                                        <p:cTn id="33" dur="1" fill="hold">
                                          <p:stCondLst>
                                            <p:cond delay="0"/>
                                          </p:stCondLst>
                                        </p:cTn>
                                        <p:tgtEl>
                                          <p:spTgt spid="5122"/>
                                        </p:tgtEl>
                                        <p:attrNameLst>
                                          <p:attrName>style.visibility</p:attrName>
                                        </p:attrNameLst>
                                      </p:cBhvr>
                                      <p:to>
                                        <p:strVal val="visible"/>
                                      </p:to>
                                    </p:set>
                                    <p:animEffect transition="in" filter="barn(inVertical)">
                                      <p:cBhvr>
                                        <p:cTn id="34" dur="500"/>
                                        <p:tgtEl>
                                          <p:spTgt spid="5122"/>
                                        </p:tgtEl>
                                      </p:cBhvr>
                                    </p:animEffect>
                                  </p:childTnLst>
                                </p:cTn>
                              </p:par>
                              <p:par>
                                <p:cTn id="35" presetID="1"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93631"/>
            <a:ext cx="7886700" cy="1325563"/>
          </a:xfrm>
        </p:spPr>
        <p:txBody>
          <a:bodyPr>
            <a:noAutofit/>
          </a:bodyPr>
          <a:lstStyle/>
          <a:p>
            <a:pPr>
              <a:lnSpc>
                <a:spcPct val="90000"/>
              </a:lnSpc>
            </a:pPr>
            <a:r>
              <a:rPr lang="en-US" sz="3600" b="1" dirty="0">
                <a:solidFill>
                  <a:srgbClr val="9C2024"/>
                </a:solidFill>
                <a:latin typeface="+mn-lt"/>
              </a:rPr>
              <a:t>What country produces the most energy in the world?</a:t>
            </a:r>
          </a:p>
        </p:txBody>
      </p:sp>
      <p:sp>
        <p:nvSpPr>
          <p:cNvPr id="3" name="Content Placeholder 2"/>
          <p:cNvSpPr>
            <a:spLocks noGrp="1"/>
          </p:cNvSpPr>
          <p:nvPr>
            <p:ph idx="1"/>
          </p:nvPr>
        </p:nvSpPr>
        <p:spPr>
          <a:xfrm>
            <a:off x="628650" y="1556297"/>
            <a:ext cx="7886700" cy="5033768"/>
          </a:xfrm>
        </p:spPr>
        <p:txBody>
          <a:bodyPr>
            <a:noAutofit/>
          </a:bodyPr>
          <a:lstStyle/>
          <a:p>
            <a:pPr marL="0" indent="0" fontAlgn="base">
              <a:buNone/>
            </a:pPr>
            <a:r>
              <a:rPr lang="en-US" sz="2800" dirty="0"/>
              <a:t>A. Iraq</a:t>
            </a:r>
          </a:p>
          <a:p>
            <a:pPr marL="0" indent="0" fontAlgn="base">
              <a:buNone/>
            </a:pPr>
            <a:r>
              <a:rPr lang="en-US" sz="2800" dirty="0"/>
              <a:t>B. China</a:t>
            </a:r>
          </a:p>
          <a:p>
            <a:pPr marL="0" indent="0" fontAlgn="base">
              <a:buNone/>
            </a:pPr>
            <a:r>
              <a:rPr lang="en-US" sz="2800" dirty="0"/>
              <a:t>C. The United States</a:t>
            </a:r>
          </a:p>
          <a:p>
            <a:pPr marL="0" indent="0" fontAlgn="base">
              <a:buNone/>
            </a:pPr>
            <a:r>
              <a:rPr lang="en-US" sz="2800" dirty="0"/>
              <a:t>D. Russia</a:t>
            </a:r>
          </a:p>
          <a:p>
            <a:pPr fontAlgn="base"/>
            <a:endParaRPr lang="en-US" sz="2800" dirty="0"/>
          </a:p>
          <a:p>
            <a:pPr marL="0" indent="0" fontAlgn="base">
              <a:buNone/>
            </a:pPr>
            <a:endParaRPr lang="en-US" sz="2800" dirty="0"/>
          </a:p>
          <a:p>
            <a:pPr marL="0" indent="0" fontAlgn="base">
              <a:buNone/>
            </a:pPr>
            <a:endParaRPr lang="en-US" sz="2800" dirty="0"/>
          </a:p>
          <a:p>
            <a:pPr marL="0" indent="0" fontAlgn="base">
              <a:buNone/>
            </a:pPr>
            <a:endParaRPr lang="en-US" sz="2800" dirty="0"/>
          </a:p>
          <a:p>
            <a:pPr marL="0" indent="0" fontAlgn="base">
              <a:buNone/>
            </a:pPr>
            <a:r>
              <a:rPr lang="en-US" sz="2800" dirty="0"/>
              <a:t>China produces the most, about 79.1 quadrillion BTU of energy a year.</a:t>
            </a:r>
          </a:p>
        </p:txBody>
      </p:sp>
      <p:sp>
        <p:nvSpPr>
          <p:cNvPr id="4" name="Oval 3"/>
          <p:cNvSpPr/>
          <p:nvPr/>
        </p:nvSpPr>
        <p:spPr>
          <a:xfrm>
            <a:off x="529236" y="2055556"/>
            <a:ext cx="1695576" cy="5631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Image result for China map"/>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9913"/>
          <a:stretch/>
        </p:blipFill>
        <p:spPr bwMode="auto">
          <a:xfrm>
            <a:off x="3756686" y="1326361"/>
            <a:ext cx="5241407" cy="385303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1">
            <a:extLst>
              <a:ext uri="{FF2B5EF4-FFF2-40B4-BE49-F238E27FC236}">
                <a16:creationId xmlns:a16="http://schemas.microsoft.com/office/drawing/2014/main" id="{DA8526DA-015E-B09C-4FF2-55417FFF9E0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6EF5D3E5-A2CF-8100-BF5C-8176B07443C5}"/>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77025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16" presetClass="entr" presetSubtype="21"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par>
                                <p:cTn id="36" presetID="16" presetClass="entr" presetSubtype="21" fill="hold" nodeType="withEffect">
                                  <p:stCondLst>
                                    <p:cond delay="0"/>
                                  </p:stCondLst>
                                  <p:childTnLst>
                                    <p:set>
                                      <p:cBhvr>
                                        <p:cTn id="37" dur="1" fill="hold">
                                          <p:stCondLst>
                                            <p:cond delay="0"/>
                                          </p:stCondLst>
                                        </p:cTn>
                                        <p:tgtEl>
                                          <p:spTgt spid="7170"/>
                                        </p:tgtEl>
                                        <p:attrNameLst>
                                          <p:attrName>style.visibility</p:attrName>
                                        </p:attrNameLst>
                                      </p:cBhvr>
                                      <p:to>
                                        <p:strVal val="visible"/>
                                      </p:to>
                                    </p:set>
                                    <p:animEffect transition="in" filter="barn(inVertical)">
                                      <p:cBhvr>
                                        <p:cTn id="38"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5" y="541101"/>
            <a:ext cx="8261350" cy="1039812"/>
          </a:xfrm>
        </p:spPr>
        <p:txBody>
          <a:bodyPr>
            <a:noAutofit/>
          </a:bodyPr>
          <a:lstStyle/>
          <a:p>
            <a:pPr algn="ctr">
              <a:lnSpc>
                <a:spcPct val="90000"/>
              </a:lnSpc>
            </a:pPr>
            <a:r>
              <a:rPr lang="en-US" sz="3600" b="1" dirty="0">
                <a:solidFill>
                  <a:srgbClr val="9C2024"/>
                </a:solidFill>
                <a:latin typeface="+mn-lt"/>
              </a:rPr>
              <a:t>How much trash does the average American generate per day?</a:t>
            </a:r>
          </a:p>
        </p:txBody>
      </p:sp>
      <p:sp>
        <p:nvSpPr>
          <p:cNvPr id="3" name="Content Placeholder 2"/>
          <p:cNvSpPr>
            <a:spLocks noGrp="1"/>
          </p:cNvSpPr>
          <p:nvPr>
            <p:ph idx="1"/>
          </p:nvPr>
        </p:nvSpPr>
        <p:spPr>
          <a:xfrm>
            <a:off x="1266454" y="2848274"/>
            <a:ext cx="7277187" cy="2114862"/>
          </a:xfrm>
        </p:spPr>
        <p:txBody>
          <a:bodyPr/>
          <a:lstStyle/>
          <a:p>
            <a:pPr marL="514350" indent="-514350">
              <a:buClrTx/>
              <a:buFont typeface="+mj-lt"/>
              <a:buAutoNum type="alphaUcPeriod"/>
            </a:pPr>
            <a:r>
              <a:rPr lang="en-US" sz="2800" dirty="0"/>
              <a:t>3 lbs.</a:t>
            </a:r>
          </a:p>
          <a:p>
            <a:pPr marL="514350" indent="-514350">
              <a:buClrTx/>
              <a:buFont typeface="+mj-lt"/>
              <a:buAutoNum type="alphaUcPeriod"/>
            </a:pPr>
            <a:r>
              <a:rPr lang="en-US" sz="2800" dirty="0"/>
              <a:t>4 lbs.</a:t>
            </a:r>
          </a:p>
          <a:p>
            <a:pPr marL="514350" indent="-514350">
              <a:buClrTx/>
              <a:buFont typeface="+mj-lt"/>
              <a:buAutoNum type="alphaUcPeriod"/>
            </a:pPr>
            <a:r>
              <a:rPr lang="en-US" sz="2800" dirty="0"/>
              <a:t>8 lbs.</a:t>
            </a:r>
          </a:p>
          <a:p>
            <a:pPr marL="514350" indent="-514350">
              <a:buClrTx/>
              <a:buFont typeface="+mj-lt"/>
              <a:buAutoNum type="alphaUcPeriod"/>
            </a:pPr>
            <a:r>
              <a:rPr lang="en-US" sz="2800" dirty="0"/>
              <a:t>10 lbs.</a:t>
            </a:r>
          </a:p>
          <a:p>
            <a:pPr marL="514350" indent="-514350">
              <a:buClrTx/>
              <a:buFont typeface="+mj-lt"/>
              <a:buAutoNum type="alphaUcPeriod"/>
            </a:pPr>
            <a:endParaRPr lang="en-US" sz="2800" dirty="0"/>
          </a:p>
        </p:txBody>
      </p:sp>
      <p:sp>
        <p:nvSpPr>
          <p:cNvPr id="4" name="Oval 3"/>
          <p:cNvSpPr/>
          <p:nvPr/>
        </p:nvSpPr>
        <p:spPr>
          <a:xfrm>
            <a:off x="1133527" y="3342531"/>
            <a:ext cx="1695576" cy="5631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Image result for personal trash"/>
          <p:cNvPicPr>
            <a:picLocks noChangeAspect="1" noChangeArrowheads="1"/>
          </p:cNvPicPr>
          <p:nvPr/>
        </p:nvPicPr>
        <p:blipFill>
          <a:blip r:embed="rId3">
            <a:clrChange>
              <a:clrFrom>
                <a:srgbClr val="F8F8F8"/>
              </a:clrFrom>
              <a:clrTo>
                <a:srgbClr val="F8F8F8">
                  <a:alpha val="0"/>
                </a:srgbClr>
              </a:clrTo>
            </a:clrChange>
            <a:extLst>
              <a:ext uri="{28A0092B-C50C-407E-A947-70E740481C1C}">
                <a14:useLocalDpi xmlns:a14="http://schemas.microsoft.com/office/drawing/2010/main" val="0"/>
              </a:ext>
            </a:extLst>
          </a:blip>
          <a:srcRect/>
          <a:stretch>
            <a:fillRect/>
          </a:stretch>
        </p:blipFill>
        <p:spPr bwMode="auto">
          <a:xfrm>
            <a:off x="4191526" y="1468591"/>
            <a:ext cx="3148726" cy="4874229"/>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1">
            <a:extLst>
              <a:ext uri="{FF2B5EF4-FFF2-40B4-BE49-F238E27FC236}">
                <a16:creationId xmlns:a16="http://schemas.microsoft.com/office/drawing/2014/main" id="{F5762CF0-ABF8-D6BE-E005-D38CCEF66B6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E95A5410-DC58-BB60-5DCE-81A7346FFBC3}"/>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79126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anim calcmode="lin" valueType="num">
                                      <p:cBhvr>
                                        <p:cTn id="8" dur="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50"/>
                                        <p:tgtEl>
                                          <p:spTgt spid="3">
                                            <p:txEl>
                                              <p:pRg st="1" end="1"/>
                                            </p:txEl>
                                          </p:spTgt>
                                        </p:tgtEl>
                                      </p:cBhvr>
                                    </p:animEffect>
                                    <p:anim calcmode="lin" valueType="num">
                                      <p:cBhvr>
                                        <p:cTn id="15" dur="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2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50"/>
                                        <p:tgtEl>
                                          <p:spTgt spid="3">
                                            <p:txEl>
                                              <p:pRg st="2" end="2"/>
                                            </p:txEl>
                                          </p:spTgt>
                                        </p:tgtEl>
                                      </p:cBhvr>
                                    </p:animEffect>
                                    <p:anim calcmode="lin" valueType="num">
                                      <p:cBhvr>
                                        <p:cTn id="22" dur="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50"/>
                                        <p:tgtEl>
                                          <p:spTgt spid="3">
                                            <p:txEl>
                                              <p:pRg st="3" end="3"/>
                                            </p:txEl>
                                          </p:spTgt>
                                        </p:tgtEl>
                                      </p:cBhvr>
                                    </p:animEffect>
                                    <p:anim calcmode="lin" valueType="num">
                                      <p:cBhvr>
                                        <p:cTn id="29" dur="2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2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par>
                                <p:cTn id="36" presetID="16" presetClass="entr" presetSubtype="37" fill="hold" nodeType="withEffect">
                                  <p:stCondLst>
                                    <p:cond delay="0"/>
                                  </p:stCondLst>
                                  <p:childTnLst>
                                    <p:set>
                                      <p:cBhvr>
                                        <p:cTn id="37" dur="1" fill="hold">
                                          <p:stCondLst>
                                            <p:cond delay="0"/>
                                          </p:stCondLst>
                                        </p:cTn>
                                        <p:tgtEl>
                                          <p:spTgt spid="8196"/>
                                        </p:tgtEl>
                                        <p:attrNameLst>
                                          <p:attrName>style.visibility</p:attrName>
                                        </p:attrNameLst>
                                      </p:cBhvr>
                                      <p:to>
                                        <p:strVal val="visible"/>
                                      </p:to>
                                    </p:set>
                                    <p:animEffect transition="in" filter="barn(outVertical)">
                                      <p:cBhvr>
                                        <p:cTn id="38"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14709</TotalTime>
  <Words>1264</Words>
  <Application>Microsoft Office PowerPoint</Application>
  <PresentationFormat>On-screen Show (4:3)</PresentationFormat>
  <Paragraphs>188</Paragraphs>
  <Slides>24</Slides>
  <Notes>24</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Calisto MT</vt:lpstr>
      <vt:lpstr>Perpetua Titling MT</vt:lpstr>
      <vt:lpstr>Apothecary</vt:lpstr>
      <vt:lpstr>PowerPoint Presentation</vt:lpstr>
      <vt:lpstr>PowerPoint Presentation</vt:lpstr>
      <vt:lpstr>Environmental Facts</vt:lpstr>
      <vt:lpstr>What uses the most energy in your home? </vt:lpstr>
      <vt:lpstr>How long does it take Styrofoam products to decompose in a landfill? </vt:lpstr>
      <vt:lpstr>What percentage of total air pollution comes from motor vehicles? </vt:lpstr>
      <vt:lpstr>Where did the Exxon Valdez oil spill happen? </vt:lpstr>
      <vt:lpstr>What country produces the most energy in the world?</vt:lpstr>
      <vt:lpstr>How much trash does the average American generate per day?</vt:lpstr>
      <vt:lpstr>Earth is called a ‘Goldilocks planet’ because: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Graduation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437</cp:revision>
  <cp:lastPrinted>2020-02-17T14:49:31Z</cp:lastPrinted>
  <dcterms:created xsi:type="dcterms:W3CDTF">2014-04-21T13:47:24Z</dcterms:created>
  <dcterms:modified xsi:type="dcterms:W3CDTF">2024-06-06T20:41:29Z</dcterms:modified>
</cp:coreProperties>
</file>