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11" r:id="rId1"/>
  </p:sldMasterIdLst>
  <p:notesMasterIdLst>
    <p:notesMasterId r:id="rId7"/>
  </p:notesMasterIdLst>
  <p:handoutMasterIdLst>
    <p:handoutMasterId r:id="rId8"/>
  </p:handoutMasterIdLst>
  <p:sldIdLst>
    <p:sldId id="1128" r:id="rId2"/>
    <p:sldId id="551" r:id="rId3"/>
    <p:sldId id="780" r:id="rId4"/>
    <p:sldId id="781" r:id="rId5"/>
    <p:sldId id="1126" r:id="rId6"/>
  </p:sldIdLst>
  <p:sldSz cx="9144000" cy="6858000" type="screen4x3"/>
  <p:notesSz cx="7086600" cy="93726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4" userDrawn="1">
          <p15:clr>
            <a:srgbClr val="A4A3A4"/>
          </p15:clr>
        </p15:guide>
        <p15:guide id="2" pos="22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E3A09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30" autoAdjust="0"/>
    <p:restoredTop sz="89467" autoAdjust="0"/>
  </p:normalViewPr>
  <p:slideViewPr>
    <p:cSldViewPr snapToGrid="0" snapToObjects="1">
      <p:cViewPr varScale="1">
        <p:scale>
          <a:sx n="71" d="100"/>
          <a:sy n="71" d="100"/>
        </p:scale>
        <p:origin x="952" y="44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47" d="100"/>
          <a:sy n="47" d="100"/>
        </p:scale>
        <p:origin x="2680" y="52"/>
      </p:cViewPr>
      <p:guideLst>
        <p:guide orient="horz" pos="2954"/>
        <p:guide pos="22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3070861" cy="468630"/>
          </a:xfrm>
          <a:prstGeom prst="rect">
            <a:avLst/>
          </a:prstGeom>
        </p:spPr>
        <p:txBody>
          <a:bodyPr vert="horz" lIns="98079" tIns="49041" rIns="98079" bIns="4904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14108" y="0"/>
            <a:ext cx="3070861" cy="468630"/>
          </a:xfrm>
          <a:prstGeom prst="rect">
            <a:avLst/>
          </a:prstGeom>
        </p:spPr>
        <p:txBody>
          <a:bodyPr vert="horz" lIns="98079" tIns="49041" rIns="98079" bIns="49041" rtlCol="0"/>
          <a:lstStyle>
            <a:lvl1pPr algn="r">
              <a:defRPr sz="1300"/>
            </a:lvl1pPr>
          </a:lstStyle>
          <a:p>
            <a:fld id="{1E809FF1-4882-BA4F-88CE-CE81967FB135}" type="datetime1">
              <a:rPr lang="en-US" smtClean="0"/>
              <a:t>6/6/2024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902343"/>
            <a:ext cx="3070861" cy="468630"/>
          </a:xfrm>
          <a:prstGeom prst="rect">
            <a:avLst/>
          </a:prstGeom>
        </p:spPr>
        <p:txBody>
          <a:bodyPr vert="horz" lIns="98079" tIns="49041" rIns="98079" bIns="4904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14108" y="8902343"/>
            <a:ext cx="3070861" cy="468630"/>
          </a:xfrm>
          <a:prstGeom prst="rect">
            <a:avLst/>
          </a:prstGeom>
        </p:spPr>
        <p:txBody>
          <a:bodyPr vert="horz" lIns="98079" tIns="49041" rIns="98079" bIns="49041" rtlCol="0" anchor="b"/>
          <a:lstStyle>
            <a:lvl1pPr algn="r">
              <a:defRPr sz="1300"/>
            </a:lvl1pPr>
          </a:lstStyle>
          <a:p>
            <a:fld id="{ECDDEB3D-D7F1-0B42-B5AF-69779178F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744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70861" cy="46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8079" tIns="49041" rIns="98079" bIns="49041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5747" y="0"/>
            <a:ext cx="3070861" cy="46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8079" tIns="49041" rIns="98079" bIns="49041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9D3A0367-7A95-1C41-9E47-360E5FBB23EB}" type="datetime1">
              <a:rPr lang="en-US" smtClean="0"/>
              <a:t>6/6/2024</a:t>
            </a:fld>
            <a:endParaRPr lang="en-US"/>
          </a:p>
        </p:txBody>
      </p:sp>
      <p:sp>
        <p:nvSpPr>
          <p:cNvPr id="13316" name="Placeholder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700088"/>
            <a:ext cx="4689475" cy="3517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4881" y="4451986"/>
            <a:ext cx="5196840" cy="421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8079" tIns="49041" rIns="98079" bIns="490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903970"/>
            <a:ext cx="3070861" cy="46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8079" tIns="49041" rIns="98079" bIns="49041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5747" y="8903970"/>
            <a:ext cx="3070861" cy="46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8079" tIns="49041" rIns="98079" bIns="4904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E663E861-245C-4254-9C16-CA710BCFD0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957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2655092" y="8936352"/>
            <a:ext cx="4059247" cy="35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169" tIns="49085" rIns="98169" bIns="49085" anchor="b">
            <a:prstTxWarp prst="textNoShape">
              <a:avLst/>
            </a:prstTxWarp>
          </a:bodyPr>
          <a:lstStyle/>
          <a:p>
            <a:pPr algn="r" defTabSz="955248"/>
            <a:fld id="{9A80877F-0925-4D98-A3A0-77C43BDA3D9A}" type="slidenum">
              <a:rPr lang="en-US" sz="1300"/>
              <a:pPr algn="r" defTabSz="955248"/>
              <a:t>1</a:t>
            </a:fld>
            <a:endParaRPr lang="en-US" sz="1300" dirty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8563" y="530225"/>
            <a:ext cx="4689475" cy="3517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0280" y="4982393"/>
            <a:ext cx="5810414" cy="319071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8169" tIns="49085" rIns="98169" bIns="49085">
            <a:prstTxWarp prst="textNoShape">
              <a:avLst/>
            </a:prstTxWarp>
          </a:bodyPr>
          <a:lstStyle/>
          <a:p>
            <a:pPr defTabSz="100633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218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64094" y="4410176"/>
            <a:ext cx="6258383" cy="449379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3D0A3-0D03-4BB2-AFA4-39D9E8B0FE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87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2655092" y="8664362"/>
            <a:ext cx="4059247" cy="35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169" tIns="49085" rIns="98169" bIns="49085" anchor="b">
            <a:prstTxWarp prst="textNoShape">
              <a:avLst/>
            </a:prstTxWarp>
          </a:bodyPr>
          <a:lstStyle/>
          <a:p>
            <a:pPr algn="r" defTabSz="955248"/>
            <a:fld id="{9A80877F-0925-4D98-A3A0-77C43BDA3D9A}" type="slidenum">
              <a:rPr lang="en-US" sz="1300"/>
              <a:pPr algn="r" defTabSz="955248"/>
              <a:t>3</a:t>
            </a:fld>
            <a:endParaRPr lang="en-US" sz="1300" dirty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8563" y="530225"/>
            <a:ext cx="4689475" cy="3517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70" y="4715993"/>
            <a:ext cx="5962814" cy="334115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8169" tIns="49085" rIns="98169" bIns="49085">
            <a:prstTxWarp prst="textNoShape">
              <a:avLst/>
            </a:prstTxWarp>
          </a:bodyPr>
          <a:lstStyle/>
          <a:p>
            <a:pPr defTabSz="100633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233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76535" y="4803012"/>
            <a:ext cx="6087503" cy="319071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3D0A3-0D03-4BB2-AFA4-39D9E8B0FE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38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82567" y="5146825"/>
            <a:ext cx="6159798" cy="319071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3D0A3-0D03-4BB2-AFA4-39D9E8B0FE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35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5" name="Rounded Rectangle 4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7712075" y="3136900"/>
            <a:ext cx="911225" cy="2074863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446088" y="3055938"/>
            <a:ext cx="694690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541338" y="4559300"/>
            <a:ext cx="675640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Rectangle 10"/>
          <p:cNvSpPr/>
          <p:nvPr/>
        </p:nvSpPr>
        <p:spPr>
          <a:xfrm>
            <a:off x="539750" y="3140075"/>
            <a:ext cx="6759575" cy="207645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9EFE7-8019-B64A-9501-5B6E34701227}" type="datetime1">
              <a:rPr lang="en-US" smtClean="0"/>
              <a:t>6/6/2024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2018 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688" y="4625975"/>
            <a:ext cx="762000" cy="4572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EA6DE764-0394-437D-9EE9-92C2337D6C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58A53-BF65-DF4A-A697-4A01F40BB484}" type="datetime1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2018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9C5C3-A098-42F0-8438-EE847A86B6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61175" y="228600"/>
            <a:ext cx="1860550" cy="6122988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6954838" y="350838"/>
            <a:ext cx="1673225" cy="5876925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393FE-D4F0-724B-9906-F466B2B591C5}" type="datetime1">
              <a:rPr lang="en-US" smtClean="0"/>
              <a:t>6/6/2024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2018 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A4DFE-7C65-4773-874B-ECE2618321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3D26E-5B31-9941-B94E-22B7AE9CA81C}" type="datetime1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2018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32C88-D7B1-49D0-A19E-1DB63A09D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5" name="Rounded Rectangle 4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568325" y="3048000"/>
            <a:ext cx="803275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676275" y="4541838"/>
            <a:ext cx="781685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676275" y="3124200"/>
            <a:ext cx="7816850" cy="2078038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9B16D-C214-8144-B80D-D9F22A853B7F}" type="datetime1">
              <a:rPr lang="en-US" smtClean="0"/>
              <a:t>6/6/2024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2018 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409AB-6BAD-4D3E-8403-F6C96B9768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B8E43-CECA-3F42-A136-A3603ECF99C7}" type="datetime1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2018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98111-FC75-4CC5-826B-D4E8D8F3B8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79075-26FB-F141-8EBC-B01D473EC764}" type="datetime1">
              <a:rPr lang="en-US" smtClean="0"/>
              <a:t>6/6/2024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2018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B7D30-CE8A-4701-BD53-1D269C7762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93CAA-5B66-8644-B21C-45BB1AC30D57}" type="datetime1">
              <a:rPr lang="en-US" smtClean="0"/>
              <a:t>6/6/2024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2018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51925-0461-4B05-B7BF-3DD602B43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3" name="Rounded Rectangle 2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8E492-21F1-0E49-8F75-935AFBF2E416}" type="datetime1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2018 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76E88-AB26-45C4-912B-A66637B5E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6" name="Rounded Rectangle 5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676275" y="1643063"/>
            <a:ext cx="2484438" cy="3233737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/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BEF27-E931-0F47-95F9-CAC6C51EC482}" type="datetime1">
              <a:rPr lang="en-US" smtClean="0"/>
              <a:t>6/6/2024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2018 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BD2BD-5FF3-452D-BD5A-313E7C993C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6" name="Rounded Rectangle 5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762000" y="5029200"/>
            <a:ext cx="7600950" cy="12033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914400" y="5638800"/>
            <a:ext cx="7327900" cy="452438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604838" y="5075238"/>
            <a:ext cx="7947025" cy="109696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759E2-B566-954F-9887-D65E4EE229EB}" type="datetime1">
              <a:rPr lang="en-US" smtClean="0"/>
              <a:t>6/6/2024</a:t>
            </a:fld>
            <a:endParaRPr lang="en-US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D2398-25BD-4CC7-9C0C-49675A8E51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Ken Chapman and Associates, Inc. © 2018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7" name="Rounded Rectangle 6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4400" y="6492875"/>
            <a:ext cx="441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Ken Chapman and Associates, Inc. © 2018 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4" r:id="rId3"/>
    <p:sldLayoutId id="2147483721" r:id="rId4"/>
    <p:sldLayoutId id="2147483720" r:id="rId5"/>
    <p:sldLayoutId id="2147483719" r:id="rId6"/>
    <p:sldLayoutId id="2147483725" r:id="rId7"/>
    <p:sldLayoutId id="2147483726" r:id="rId8"/>
    <p:sldLayoutId id="2147483727" r:id="rId9"/>
    <p:sldLayoutId id="2147483718" r:id="rId10"/>
    <p:sldLayoutId id="2147483728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 kern="1200" cap="none">
          <a:solidFill>
            <a:srgbClr val="A6A6A6"/>
          </a:solidFill>
          <a:latin typeface="+mj-lt"/>
          <a:ea typeface="ＭＳ Ｐゴシック" pitchFamily="-72" charset="-128"/>
          <a:cs typeface="ＭＳ Ｐゴシック" pitchFamily="-7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500">
          <a:solidFill>
            <a:srgbClr val="A6A6A6"/>
          </a:solidFill>
          <a:latin typeface="Perpetua Titling MT" pitchFamily="-72" charset="0"/>
          <a:ea typeface="ＭＳ Ｐゴシック" pitchFamily="-72" charset="-128"/>
          <a:cs typeface="ＭＳ Ｐゴシック" pitchFamily="-72" charset="-128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-72" charset="0"/>
        <a:buChar char="•"/>
        <a:defRPr sz="2400" kern="1200">
          <a:solidFill>
            <a:schemeClr val="tx2"/>
          </a:solidFill>
          <a:latin typeface="+mn-lt"/>
          <a:ea typeface="ＭＳ Ｐゴシック" pitchFamily="-72" charset="-128"/>
          <a:cs typeface="ＭＳ Ｐゴシック" pitchFamily="-72" charset="-128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-72" charset="0"/>
        <a:buChar char="•"/>
        <a:defRPr sz="2000"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Arial" pitchFamily="-72" charset="0"/>
        <a:buChar char="•"/>
        <a:defRPr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808080"/>
        </a:buClr>
        <a:buFont typeface="Arial" pitchFamily="-72" charset="0"/>
        <a:buChar char="•"/>
        <a:defRPr sz="1600"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Font typeface="Arial" pitchFamily="-72" charset="0"/>
        <a:buChar char="•"/>
        <a:defRPr sz="1600"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4A91A6-6F70-4677-8FCF-1374D1779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366774"/>
            <a:ext cx="4572000" cy="34261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BE0BC5-0EC2-47B9-A2E2-0DD2EA6D6073}"/>
              </a:ext>
            </a:extLst>
          </p:cNvPr>
          <p:cNvSpPr txBox="1"/>
          <p:nvPr/>
        </p:nvSpPr>
        <p:spPr>
          <a:xfrm>
            <a:off x="589278" y="4076860"/>
            <a:ext cx="8148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Nobody’s perfect and we all make mistakes,</a:t>
            </a:r>
          </a:p>
          <a:p>
            <a:pPr algn="ctr"/>
            <a:r>
              <a:rPr lang="en-US" dirty="0">
                <a:latin typeface="+mj-lt"/>
              </a:rPr>
              <a:t>but how will I handle it when I make a mistake? </a:t>
            </a:r>
          </a:p>
          <a:p>
            <a:pPr algn="ctr"/>
            <a:r>
              <a:rPr lang="en-US" dirty="0">
                <a:latin typeface="+mj-lt"/>
              </a:rPr>
              <a:t>A stand-up person practices O.C.L. and 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BDCD7-2B7A-441C-B667-B9EBFCD5F655}"/>
              </a:ext>
            </a:extLst>
          </p:cNvPr>
          <p:cNvSpPr txBox="1"/>
          <p:nvPr/>
        </p:nvSpPr>
        <p:spPr>
          <a:xfrm>
            <a:off x="589277" y="5608320"/>
            <a:ext cx="8148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800000"/>
                </a:solidFill>
                <a:latin typeface="+mj-lt"/>
              </a:rPr>
              <a:t>What does this mean for me?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A24B77-4C2D-1685-2426-EF7DB5371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222" y="5962176"/>
            <a:ext cx="1291001" cy="438940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89B23DEB-BAE2-721F-A7D1-AB28FEDB2B8D}"/>
              </a:ext>
            </a:extLst>
          </p:cNvPr>
          <p:cNvSpPr>
            <a:spLocks noGrp="1"/>
          </p:cNvSpPr>
          <p:nvPr/>
        </p:nvSpPr>
        <p:spPr>
          <a:xfrm>
            <a:off x="6104014" y="636710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algn="r">
              <a:defRPr/>
            </a:pPr>
            <a:r>
              <a:rPr lang="en-US" sz="900" dirty="0">
                <a:latin typeface="Calibri"/>
                <a:cs typeface="Calibri"/>
              </a:rPr>
              <a:t>Ken Chapman &amp; Associates, Inc. All Rights Reserved</a:t>
            </a:r>
          </a:p>
          <a:p>
            <a:pPr algn="r">
              <a:defRPr/>
            </a:pPr>
            <a:r>
              <a:rPr lang="en-US" sz="900" dirty="0">
                <a:latin typeface="Calibri"/>
                <a:cs typeface="Calibri"/>
              </a:rPr>
              <a:t>Not Licensed for Use Outside McWane, Inc.</a:t>
            </a:r>
          </a:p>
        </p:txBody>
      </p:sp>
    </p:spTree>
    <p:extLst>
      <p:ext uri="{BB962C8B-B14F-4D97-AF65-F5344CB8AC3E}">
        <p14:creationId xmlns:p14="http://schemas.microsoft.com/office/powerpoint/2010/main" val="4114881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11"/>
          <p:cNvSpPr>
            <a:spLocks noChangeArrowheads="1"/>
          </p:cNvSpPr>
          <p:nvPr/>
        </p:nvSpPr>
        <p:spPr bwMode="auto">
          <a:xfrm>
            <a:off x="5013325" y="28289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dirty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38AEBC-1815-421A-9842-D83B93150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365760"/>
            <a:ext cx="4572000" cy="3429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4B714A-8EDE-4A92-AC82-F01E16753640}"/>
              </a:ext>
            </a:extLst>
          </p:cNvPr>
          <p:cNvSpPr txBox="1"/>
          <p:nvPr/>
        </p:nvSpPr>
        <p:spPr>
          <a:xfrm>
            <a:off x="589278" y="4076860"/>
            <a:ext cx="81483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Everyone has value to add here.</a:t>
            </a:r>
          </a:p>
          <a:p>
            <a:pPr algn="ctr"/>
            <a:r>
              <a:rPr lang="en-US" dirty="0">
                <a:latin typeface="+mj-lt"/>
              </a:rPr>
              <a:t>Adding value means recognizing what is good and </a:t>
            </a:r>
          </a:p>
          <a:p>
            <a:pPr algn="ctr"/>
            <a:r>
              <a:rPr lang="en-US" dirty="0">
                <a:latin typeface="+mj-lt"/>
              </a:rPr>
              <a:t>striving to make it better to meet the </a:t>
            </a:r>
          </a:p>
          <a:p>
            <a:pPr algn="ctr"/>
            <a:r>
              <a:rPr lang="en-US" dirty="0">
                <a:latin typeface="+mj-lt"/>
              </a:rPr>
              <a:t>rising expectations of the customer.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87943E-A682-4DE0-8374-36D74F37F510}"/>
              </a:ext>
            </a:extLst>
          </p:cNvPr>
          <p:cNvSpPr txBox="1"/>
          <p:nvPr/>
        </p:nvSpPr>
        <p:spPr>
          <a:xfrm>
            <a:off x="589277" y="5842000"/>
            <a:ext cx="8148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800000"/>
                </a:solidFill>
                <a:latin typeface="+mj-lt"/>
              </a:rPr>
              <a:t>What does this mean for me?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B0EA9F-6440-3E22-60B9-9C1AF7AF9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222" y="5962176"/>
            <a:ext cx="1291001" cy="438940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AF366BAC-FCA8-AC7E-E8E9-E4964F7AEE7E}"/>
              </a:ext>
            </a:extLst>
          </p:cNvPr>
          <p:cNvSpPr>
            <a:spLocks noGrp="1"/>
          </p:cNvSpPr>
          <p:nvPr/>
        </p:nvSpPr>
        <p:spPr>
          <a:xfrm>
            <a:off x="6104014" y="636710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algn="r">
              <a:defRPr/>
            </a:pPr>
            <a:r>
              <a:rPr lang="en-US" sz="900" dirty="0">
                <a:latin typeface="Calibri"/>
                <a:cs typeface="Calibri"/>
              </a:rPr>
              <a:t>Ken Chapman &amp; Associates, Inc. All Rights Reserved</a:t>
            </a:r>
          </a:p>
          <a:p>
            <a:pPr algn="r">
              <a:defRPr/>
            </a:pPr>
            <a:r>
              <a:rPr lang="en-US" sz="900" dirty="0">
                <a:latin typeface="Calibri"/>
                <a:cs typeface="Calibri"/>
              </a:rPr>
              <a:t>Not Licensed for Use Outside McWane, Inc.</a:t>
            </a:r>
          </a:p>
        </p:txBody>
      </p:sp>
    </p:spTree>
    <p:extLst>
      <p:ext uri="{BB962C8B-B14F-4D97-AF65-F5344CB8AC3E}">
        <p14:creationId xmlns:p14="http://schemas.microsoft.com/office/powerpoint/2010/main" val="3460175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2CA9E4-FA4D-4AB6-917A-F82891F8D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796" y="365760"/>
            <a:ext cx="4574409" cy="3429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1983A3-F0F9-4658-BE21-0EC7A0960395}"/>
              </a:ext>
            </a:extLst>
          </p:cNvPr>
          <p:cNvSpPr txBox="1"/>
          <p:nvPr/>
        </p:nvSpPr>
        <p:spPr>
          <a:xfrm>
            <a:off x="360681" y="4076860"/>
            <a:ext cx="84226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Every conversation and action is either </a:t>
            </a:r>
          </a:p>
          <a:p>
            <a:pPr algn="ctr"/>
            <a:r>
              <a:rPr lang="en-US" dirty="0">
                <a:latin typeface="+mj-lt"/>
              </a:rPr>
              <a:t>building and maintaining trust or breaking trust.</a:t>
            </a:r>
          </a:p>
          <a:p>
            <a:pPr algn="ctr"/>
            <a:r>
              <a:rPr lang="en-US" dirty="0">
                <a:latin typeface="+mj-lt"/>
              </a:rPr>
              <a:t>The question I need to ask myself is not </a:t>
            </a:r>
          </a:p>
          <a:p>
            <a:pPr algn="ctr"/>
            <a:r>
              <a:rPr lang="en-US" dirty="0">
                <a:latin typeface="+mj-lt"/>
              </a:rPr>
              <a:t>“Who can I trust?” but instead is “Who can trust me?”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F393AF-0FE4-4176-9F8F-8260F67979FB}"/>
              </a:ext>
            </a:extLst>
          </p:cNvPr>
          <p:cNvSpPr txBox="1"/>
          <p:nvPr/>
        </p:nvSpPr>
        <p:spPr>
          <a:xfrm>
            <a:off x="589277" y="5842000"/>
            <a:ext cx="8148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800000"/>
                </a:solidFill>
                <a:latin typeface="+mj-lt"/>
              </a:rPr>
              <a:t>What does this mean for me?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8DACCF-FFA3-4FB0-1C3F-E09EEF3D29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222" y="5962176"/>
            <a:ext cx="1291001" cy="438940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15707A8E-E527-20E6-30BB-2D3E94CE41EF}"/>
              </a:ext>
            </a:extLst>
          </p:cNvPr>
          <p:cNvSpPr>
            <a:spLocks noGrp="1"/>
          </p:cNvSpPr>
          <p:nvPr/>
        </p:nvSpPr>
        <p:spPr>
          <a:xfrm>
            <a:off x="6104014" y="636710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algn="r">
              <a:defRPr/>
            </a:pPr>
            <a:r>
              <a:rPr lang="en-US" sz="900" dirty="0">
                <a:latin typeface="Calibri"/>
                <a:cs typeface="Calibri"/>
              </a:rPr>
              <a:t>Ken Chapman &amp; Associates, Inc. All Rights Reserved</a:t>
            </a:r>
          </a:p>
          <a:p>
            <a:pPr algn="r">
              <a:defRPr/>
            </a:pPr>
            <a:r>
              <a:rPr lang="en-US" sz="900" dirty="0">
                <a:latin typeface="Calibri"/>
                <a:cs typeface="Calibri"/>
              </a:rPr>
              <a:t>Not Licensed for Use Outside McWane, Inc.</a:t>
            </a:r>
          </a:p>
        </p:txBody>
      </p:sp>
    </p:spTree>
    <p:extLst>
      <p:ext uri="{BB962C8B-B14F-4D97-AF65-F5344CB8AC3E}">
        <p14:creationId xmlns:p14="http://schemas.microsoft.com/office/powerpoint/2010/main" val="3717318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1" y="365760"/>
            <a:ext cx="4571999" cy="3429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66A5A0-F381-4F7C-841C-E26195E194A0}"/>
              </a:ext>
            </a:extLst>
          </p:cNvPr>
          <p:cNvSpPr txBox="1"/>
          <p:nvPr/>
        </p:nvSpPr>
        <p:spPr>
          <a:xfrm>
            <a:off x="589278" y="4076860"/>
            <a:ext cx="81483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Winning together means I will do everything </a:t>
            </a:r>
          </a:p>
          <a:p>
            <a:pPr algn="ctr"/>
            <a:r>
              <a:rPr lang="en-US" dirty="0">
                <a:latin typeface="+mj-lt"/>
              </a:rPr>
              <a:t>I can to help you succeed at doing your job </a:t>
            </a:r>
          </a:p>
          <a:p>
            <a:pPr algn="ctr"/>
            <a:r>
              <a:rPr lang="en-US" dirty="0">
                <a:latin typeface="+mj-lt"/>
              </a:rPr>
              <a:t>and I expect you to do the same to help me succeed. </a:t>
            </a:r>
          </a:p>
          <a:p>
            <a:pPr algn="ctr"/>
            <a:r>
              <a:rPr lang="en-US" dirty="0">
                <a:latin typeface="+mj-lt"/>
              </a:rPr>
              <a:t>The competition is outside the gate. We’re all in this together.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0DC546-93B3-40FD-B27B-823A3C510C73}"/>
              </a:ext>
            </a:extLst>
          </p:cNvPr>
          <p:cNvSpPr txBox="1"/>
          <p:nvPr/>
        </p:nvSpPr>
        <p:spPr>
          <a:xfrm>
            <a:off x="589277" y="5842000"/>
            <a:ext cx="8148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800000"/>
                </a:solidFill>
                <a:latin typeface="+mj-lt"/>
              </a:rPr>
              <a:t>What does this mean for me?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15D542-8EE8-B010-6F82-C161B7E25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222" y="5962176"/>
            <a:ext cx="1291001" cy="438940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7EAFE138-47C0-ACFE-55A1-7C10D8C850F9}"/>
              </a:ext>
            </a:extLst>
          </p:cNvPr>
          <p:cNvSpPr>
            <a:spLocks noGrp="1"/>
          </p:cNvSpPr>
          <p:nvPr/>
        </p:nvSpPr>
        <p:spPr>
          <a:xfrm>
            <a:off x="6104014" y="636710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algn="r">
              <a:defRPr/>
            </a:pPr>
            <a:r>
              <a:rPr lang="en-US" sz="900" dirty="0">
                <a:latin typeface="Calibri"/>
                <a:cs typeface="Calibri"/>
              </a:rPr>
              <a:t>Ken Chapman &amp; Associates, Inc. All Rights Reserved</a:t>
            </a:r>
          </a:p>
          <a:p>
            <a:pPr algn="r">
              <a:defRPr/>
            </a:pPr>
            <a:r>
              <a:rPr lang="en-US" sz="900" dirty="0">
                <a:latin typeface="Calibri"/>
                <a:cs typeface="Calibri"/>
              </a:rPr>
              <a:t>Not Licensed for Use Outside McWane, Inc.</a:t>
            </a:r>
          </a:p>
        </p:txBody>
      </p:sp>
    </p:spTree>
    <p:extLst>
      <p:ext uri="{BB962C8B-B14F-4D97-AF65-F5344CB8AC3E}">
        <p14:creationId xmlns:p14="http://schemas.microsoft.com/office/powerpoint/2010/main" val="3995919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365760"/>
            <a:ext cx="4572000" cy="3429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6E1960-BCCB-4B96-AA36-477F0554958F}"/>
              </a:ext>
            </a:extLst>
          </p:cNvPr>
          <p:cNvSpPr txBox="1"/>
          <p:nvPr/>
        </p:nvSpPr>
        <p:spPr>
          <a:xfrm>
            <a:off x="589278" y="4076860"/>
            <a:ext cx="8148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Anything that needs to be said can be said using the Right Words at the Right Time in the Right Way.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16B3B7-10BC-491E-A15D-61E08633F4C2}"/>
              </a:ext>
            </a:extLst>
          </p:cNvPr>
          <p:cNvSpPr txBox="1"/>
          <p:nvPr/>
        </p:nvSpPr>
        <p:spPr>
          <a:xfrm>
            <a:off x="589277" y="5323840"/>
            <a:ext cx="8148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800000"/>
                </a:solidFill>
                <a:latin typeface="+mj-lt"/>
              </a:rPr>
              <a:t>What does this mean for me?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63FF92-FEBC-D35B-F545-96D02AC09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222" y="5962176"/>
            <a:ext cx="1291001" cy="438940"/>
          </a:xfrm>
          <a:prstGeom prst="rect">
            <a:avLst/>
          </a:prstGeom>
        </p:spPr>
      </p:pic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96F91D4C-0DCE-595C-3386-25564807440D}"/>
              </a:ext>
            </a:extLst>
          </p:cNvPr>
          <p:cNvSpPr>
            <a:spLocks noGrp="1"/>
          </p:cNvSpPr>
          <p:nvPr/>
        </p:nvSpPr>
        <p:spPr>
          <a:xfrm>
            <a:off x="6104014" y="636710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algn="r">
              <a:defRPr/>
            </a:pPr>
            <a:r>
              <a:rPr lang="en-US" sz="900" dirty="0">
                <a:latin typeface="Calibri"/>
                <a:cs typeface="Calibri"/>
              </a:rPr>
              <a:t>Ken Chapman &amp; Associates, Inc. All Rights Reserved</a:t>
            </a:r>
          </a:p>
          <a:p>
            <a:pPr algn="r">
              <a:defRPr/>
            </a:pPr>
            <a:r>
              <a:rPr lang="en-US" sz="900" dirty="0">
                <a:latin typeface="Calibri"/>
                <a:cs typeface="Calibri"/>
              </a:rPr>
              <a:t>Not Licensed for Use Outside McWane, Inc.</a:t>
            </a:r>
          </a:p>
        </p:txBody>
      </p:sp>
    </p:spTree>
    <p:extLst>
      <p:ext uri="{BB962C8B-B14F-4D97-AF65-F5344CB8AC3E}">
        <p14:creationId xmlns:p14="http://schemas.microsoft.com/office/powerpoint/2010/main" val="33826196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14294</TotalTime>
  <Words>300</Words>
  <Application>Microsoft Office PowerPoint</Application>
  <PresentationFormat>On-screen Show (4:3)</PresentationFormat>
  <Paragraphs>36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Perpetua Titling MT</vt:lpstr>
      <vt:lpstr>Apothecary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Randall Reilly Publishing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Askew</dc:creator>
  <cp:lastModifiedBy>Susanne Rives</cp:lastModifiedBy>
  <cp:revision>397</cp:revision>
  <cp:lastPrinted>2020-04-20T12:05:16Z</cp:lastPrinted>
  <dcterms:created xsi:type="dcterms:W3CDTF">2014-04-21T13:47:24Z</dcterms:created>
  <dcterms:modified xsi:type="dcterms:W3CDTF">2024-06-06T20:21:05Z</dcterms:modified>
</cp:coreProperties>
</file>